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handoutMasterIdLst>
    <p:handoutMasterId r:id="rId36"/>
  </p:handoutMasterIdLst>
  <p:sldIdLst>
    <p:sldId id="257" r:id="rId2"/>
    <p:sldId id="313" r:id="rId3"/>
    <p:sldId id="314" r:id="rId4"/>
    <p:sldId id="315" r:id="rId5"/>
    <p:sldId id="316" r:id="rId6"/>
    <p:sldId id="317" r:id="rId7"/>
    <p:sldId id="318" r:id="rId8"/>
    <p:sldId id="319" r:id="rId9"/>
    <p:sldId id="320" r:id="rId10"/>
    <p:sldId id="321" r:id="rId11"/>
    <p:sldId id="323" r:id="rId12"/>
    <p:sldId id="322" r:id="rId13"/>
    <p:sldId id="324" r:id="rId14"/>
    <p:sldId id="325" r:id="rId15"/>
    <p:sldId id="326" r:id="rId16"/>
    <p:sldId id="327" r:id="rId17"/>
    <p:sldId id="328" r:id="rId18"/>
    <p:sldId id="329" r:id="rId19"/>
    <p:sldId id="349" r:id="rId20"/>
    <p:sldId id="352" r:id="rId21"/>
    <p:sldId id="344" r:id="rId22"/>
    <p:sldId id="350" r:id="rId23"/>
    <p:sldId id="353" r:id="rId24"/>
    <p:sldId id="345" r:id="rId25"/>
    <p:sldId id="346" r:id="rId26"/>
    <p:sldId id="347" r:id="rId27"/>
    <p:sldId id="330" r:id="rId28"/>
    <p:sldId id="331" r:id="rId29"/>
    <p:sldId id="348" r:id="rId30"/>
    <p:sldId id="332" r:id="rId31"/>
    <p:sldId id="312" r:id="rId32"/>
    <p:sldId id="351" r:id="rId33"/>
    <p:sldId id="354" r:id="rId34"/>
  </p:sldIdLst>
  <p:sldSz cx="12192000" cy="6858000"/>
  <p:notesSz cx="6858000" cy="9144000"/>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F0"/>
    <a:srgbClr val="0C206A"/>
    <a:srgbClr val="003777"/>
    <a:srgbClr val="4F85BE"/>
    <a:srgbClr val="FFFFFF"/>
    <a:srgbClr val="D4EEF5"/>
    <a:srgbClr val="1B2568"/>
    <a:srgbClr val="FFF64B"/>
    <a:srgbClr val="4A19A3"/>
    <a:srgbClr val="EBD4F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E25E649-3F16-4E02-A733-19D2CDBF48F0}" styleName="Estilo medio 3 - Énfasis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74C1A8A3-306A-4EB7-A6B1-4F7E0EB9C5D6}" styleName="Estilo medio 3 - Énfasis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607" autoAdjust="0"/>
    <p:restoredTop sz="91454" autoAdjust="0"/>
  </p:normalViewPr>
  <p:slideViewPr>
    <p:cSldViewPr snapToGrid="0" snapToObjects="1">
      <p:cViewPr>
        <p:scale>
          <a:sx n="135" d="100"/>
          <a:sy n="135" d="100"/>
        </p:scale>
        <p:origin x="144" y="28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notesViewPr>
    <p:cSldViewPr snapToGrid="0" snapToObjects="1">
      <p:cViewPr varScale="1">
        <p:scale>
          <a:sx n="99" d="100"/>
          <a:sy n="99" d="100"/>
        </p:scale>
        <p:origin x="3064"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dirty="0"/>
          </a:p>
        </p:txBody>
      </p:sp>
      <p:sp>
        <p:nvSpPr>
          <p:cNvPr id="3" name="Marcador de fech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B455D12-F70F-A047-8643-D81654A7F370}" type="datetimeFigureOut">
              <a:rPr lang="es-ES" smtClean="0"/>
              <a:t>8/12/23</a:t>
            </a:fld>
            <a:endParaRPr lang="es-ES" dirty="0"/>
          </a:p>
        </p:txBody>
      </p:sp>
      <p:sp>
        <p:nvSpPr>
          <p:cNvPr id="4" name="Marcador de pie de pá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dirty="0"/>
          </a:p>
        </p:txBody>
      </p:sp>
      <p:sp>
        <p:nvSpPr>
          <p:cNvPr id="5" name="Marcador de número de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932204D-CE6A-DA4A-B4F2-14A198F62C89}" type="slidenum">
              <a:rPr lang="es-ES" smtClean="0"/>
              <a:t>‹Nº›</a:t>
            </a:fld>
            <a:endParaRPr lang="es-ES" dirty="0"/>
          </a:p>
        </p:txBody>
      </p:sp>
    </p:spTree>
    <p:extLst>
      <p:ext uri="{BB962C8B-B14F-4D97-AF65-F5344CB8AC3E}">
        <p14:creationId xmlns:p14="http://schemas.microsoft.com/office/powerpoint/2010/main" val="122233947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dirty="0"/>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74A29BE-ECB8-004E-B525-259187878753}" type="datetimeFigureOut">
              <a:rPr lang="es-ES" smtClean="0"/>
              <a:t>8/12/23</a:t>
            </a:fld>
            <a:endParaRPr lang="es-ES" dirty="0"/>
          </a:p>
        </p:txBody>
      </p:sp>
      <p:sp>
        <p:nvSpPr>
          <p:cNvPr id="4" name="Marcador de imagen de diapositiva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ES" dirty="0"/>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dirty="0"/>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3D68B15-9789-7042-B8A5-FA69ACE861AE}" type="slidenum">
              <a:rPr lang="es-ES" smtClean="0"/>
              <a:t>‹Nº›</a:t>
            </a:fld>
            <a:endParaRPr lang="es-ES" dirty="0"/>
          </a:p>
        </p:txBody>
      </p:sp>
    </p:spTree>
    <p:extLst>
      <p:ext uri="{BB962C8B-B14F-4D97-AF65-F5344CB8AC3E}">
        <p14:creationId xmlns:p14="http://schemas.microsoft.com/office/powerpoint/2010/main" val="8698567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a:p>
        </p:txBody>
      </p:sp>
      <p:sp>
        <p:nvSpPr>
          <p:cNvPr id="4" name="Marcador de número de diapositiva 3"/>
          <p:cNvSpPr>
            <a:spLocks noGrp="1"/>
          </p:cNvSpPr>
          <p:nvPr>
            <p:ph type="sldNum" sz="quarter" idx="5"/>
          </p:nvPr>
        </p:nvSpPr>
        <p:spPr/>
        <p:txBody>
          <a:bodyPr/>
          <a:lstStyle/>
          <a:p>
            <a:fld id="{83D68B15-9789-7042-B8A5-FA69ACE861AE}" type="slidenum">
              <a:rPr lang="es-ES" smtClean="0"/>
              <a:t>5</a:t>
            </a:fld>
            <a:endParaRPr lang="es-ES" dirty="0"/>
          </a:p>
        </p:txBody>
      </p:sp>
    </p:spTree>
    <p:extLst>
      <p:ext uri="{BB962C8B-B14F-4D97-AF65-F5344CB8AC3E}">
        <p14:creationId xmlns:p14="http://schemas.microsoft.com/office/powerpoint/2010/main" val="8108588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a:p>
        </p:txBody>
      </p:sp>
      <p:sp>
        <p:nvSpPr>
          <p:cNvPr id="4" name="Marcador de número de diapositiva 3"/>
          <p:cNvSpPr>
            <a:spLocks noGrp="1"/>
          </p:cNvSpPr>
          <p:nvPr>
            <p:ph type="sldNum" sz="quarter" idx="5"/>
          </p:nvPr>
        </p:nvSpPr>
        <p:spPr/>
        <p:txBody>
          <a:bodyPr/>
          <a:lstStyle/>
          <a:p>
            <a:fld id="{83D68B15-9789-7042-B8A5-FA69ACE861AE}" type="slidenum">
              <a:rPr lang="es-ES" smtClean="0"/>
              <a:t>14</a:t>
            </a:fld>
            <a:endParaRPr lang="es-ES" dirty="0"/>
          </a:p>
        </p:txBody>
      </p:sp>
    </p:spTree>
    <p:extLst>
      <p:ext uri="{BB962C8B-B14F-4D97-AF65-F5344CB8AC3E}">
        <p14:creationId xmlns:p14="http://schemas.microsoft.com/office/powerpoint/2010/main" val="8680635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a:p>
        </p:txBody>
      </p:sp>
      <p:sp>
        <p:nvSpPr>
          <p:cNvPr id="4" name="Marcador de número de diapositiva 3"/>
          <p:cNvSpPr>
            <a:spLocks noGrp="1"/>
          </p:cNvSpPr>
          <p:nvPr>
            <p:ph type="sldNum" sz="quarter" idx="5"/>
          </p:nvPr>
        </p:nvSpPr>
        <p:spPr/>
        <p:txBody>
          <a:bodyPr/>
          <a:lstStyle/>
          <a:p>
            <a:fld id="{83D68B15-9789-7042-B8A5-FA69ACE861AE}" type="slidenum">
              <a:rPr lang="es-ES" smtClean="0"/>
              <a:t>15</a:t>
            </a:fld>
            <a:endParaRPr lang="es-ES" dirty="0"/>
          </a:p>
        </p:txBody>
      </p:sp>
    </p:spTree>
    <p:extLst>
      <p:ext uri="{BB962C8B-B14F-4D97-AF65-F5344CB8AC3E}">
        <p14:creationId xmlns:p14="http://schemas.microsoft.com/office/powerpoint/2010/main" val="9455689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a:p>
        </p:txBody>
      </p:sp>
      <p:sp>
        <p:nvSpPr>
          <p:cNvPr id="4" name="Marcador de número de diapositiva 3"/>
          <p:cNvSpPr>
            <a:spLocks noGrp="1"/>
          </p:cNvSpPr>
          <p:nvPr>
            <p:ph type="sldNum" sz="quarter" idx="5"/>
          </p:nvPr>
        </p:nvSpPr>
        <p:spPr/>
        <p:txBody>
          <a:bodyPr/>
          <a:lstStyle/>
          <a:p>
            <a:fld id="{83D68B15-9789-7042-B8A5-FA69ACE861AE}" type="slidenum">
              <a:rPr lang="es-ES" smtClean="0"/>
              <a:t>31</a:t>
            </a:fld>
            <a:endParaRPr lang="es-ES" dirty="0"/>
          </a:p>
        </p:txBody>
      </p:sp>
    </p:spTree>
    <p:extLst>
      <p:ext uri="{BB962C8B-B14F-4D97-AF65-F5344CB8AC3E}">
        <p14:creationId xmlns:p14="http://schemas.microsoft.com/office/powerpoint/2010/main" val="30879153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a:p>
        </p:txBody>
      </p:sp>
      <p:sp>
        <p:nvSpPr>
          <p:cNvPr id="4" name="Marcador de número de diapositiva 3"/>
          <p:cNvSpPr>
            <a:spLocks noGrp="1"/>
          </p:cNvSpPr>
          <p:nvPr>
            <p:ph type="sldNum" sz="quarter" idx="5"/>
          </p:nvPr>
        </p:nvSpPr>
        <p:spPr/>
        <p:txBody>
          <a:bodyPr/>
          <a:lstStyle/>
          <a:p>
            <a:fld id="{83D68B15-9789-7042-B8A5-FA69ACE861AE}" type="slidenum">
              <a:rPr lang="es-ES" smtClean="0"/>
              <a:t>32</a:t>
            </a:fld>
            <a:endParaRPr lang="es-ES" dirty="0"/>
          </a:p>
        </p:txBody>
      </p:sp>
    </p:spTree>
    <p:extLst>
      <p:ext uri="{BB962C8B-B14F-4D97-AF65-F5344CB8AC3E}">
        <p14:creationId xmlns:p14="http://schemas.microsoft.com/office/powerpoint/2010/main" val="2482143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a:p>
        </p:txBody>
      </p:sp>
      <p:sp>
        <p:nvSpPr>
          <p:cNvPr id="4" name="Marcador de número de diapositiva 3"/>
          <p:cNvSpPr>
            <a:spLocks noGrp="1"/>
          </p:cNvSpPr>
          <p:nvPr>
            <p:ph type="sldNum" sz="quarter" idx="5"/>
          </p:nvPr>
        </p:nvSpPr>
        <p:spPr/>
        <p:txBody>
          <a:bodyPr/>
          <a:lstStyle/>
          <a:p>
            <a:fld id="{83D68B15-9789-7042-B8A5-FA69ACE861AE}" type="slidenum">
              <a:rPr lang="es-ES" smtClean="0"/>
              <a:t>6</a:t>
            </a:fld>
            <a:endParaRPr lang="es-ES" dirty="0"/>
          </a:p>
        </p:txBody>
      </p:sp>
    </p:spTree>
    <p:extLst>
      <p:ext uri="{BB962C8B-B14F-4D97-AF65-F5344CB8AC3E}">
        <p14:creationId xmlns:p14="http://schemas.microsoft.com/office/powerpoint/2010/main" val="2895321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a:p>
        </p:txBody>
      </p:sp>
      <p:sp>
        <p:nvSpPr>
          <p:cNvPr id="4" name="Marcador de número de diapositiva 3"/>
          <p:cNvSpPr>
            <a:spLocks noGrp="1"/>
          </p:cNvSpPr>
          <p:nvPr>
            <p:ph type="sldNum" sz="quarter" idx="5"/>
          </p:nvPr>
        </p:nvSpPr>
        <p:spPr/>
        <p:txBody>
          <a:bodyPr/>
          <a:lstStyle/>
          <a:p>
            <a:fld id="{83D68B15-9789-7042-B8A5-FA69ACE861AE}" type="slidenum">
              <a:rPr lang="es-ES" smtClean="0"/>
              <a:t>7</a:t>
            </a:fld>
            <a:endParaRPr lang="es-ES" dirty="0"/>
          </a:p>
        </p:txBody>
      </p:sp>
    </p:spTree>
    <p:extLst>
      <p:ext uri="{BB962C8B-B14F-4D97-AF65-F5344CB8AC3E}">
        <p14:creationId xmlns:p14="http://schemas.microsoft.com/office/powerpoint/2010/main" val="1838339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a:p>
        </p:txBody>
      </p:sp>
      <p:sp>
        <p:nvSpPr>
          <p:cNvPr id="4" name="Marcador de número de diapositiva 3"/>
          <p:cNvSpPr>
            <a:spLocks noGrp="1"/>
          </p:cNvSpPr>
          <p:nvPr>
            <p:ph type="sldNum" sz="quarter" idx="5"/>
          </p:nvPr>
        </p:nvSpPr>
        <p:spPr/>
        <p:txBody>
          <a:bodyPr/>
          <a:lstStyle/>
          <a:p>
            <a:fld id="{83D68B15-9789-7042-B8A5-FA69ACE861AE}" type="slidenum">
              <a:rPr lang="es-ES" smtClean="0"/>
              <a:t>8</a:t>
            </a:fld>
            <a:endParaRPr lang="es-ES" dirty="0"/>
          </a:p>
        </p:txBody>
      </p:sp>
    </p:spTree>
    <p:extLst>
      <p:ext uri="{BB962C8B-B14F-4D97-AF65-F5344CB8AC3E}">
        <p14:creationId xmlns:p14="http://schemas.microsoft.com/office/powerpoint/2010/main" val="35433087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a:p>
        </p:txBody>
      </p:sp>
      <p:sp>
        <p:nvSpPr>
          <p:cNvPr id="4" name="Marcador de número de diapositiva 3"/>
          <p:cNvSpPr>
            <a:spLocks noGrp="1"/>
          </p:cNvSpPr>
          <p:nvPr>
            <p:ph type="sldNum" sz="quarter" idx="5"/>
          </p:nvPr>
        </p:nvSpPr>
        <p:spPr/>
        <p:txBody>
          <a:bodyPr/>
          <a:lstStyle/>
          <a:p>
            <a:fld id="{83D68B15-9789-7042-B8A5-FA69ACE861AE}" type="slidenum">
              <a:rPr lang="es-ES" smtClean="0"/>
              <a:t>9</a:t>
            </a:fld>
            <a:endParaRPr lang="es-ES" dirty="0"/>
          </a:p>
        </p:txBody>
      </p:sp>
    </p:spTree>
    <p:extLst>
      <p:ext uri="{BB962C8B-B14F-4D97-AF65-F5344CB8AC3E}">
        <p14:creationId xmlns:p14="http://schemas.microsoft.com/office/powerpoint/2010/main" val="23545594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a:p>
        </p:txBody>
      </p:sp>
      <p:sp>
        <p:nvSpPr>
          <p:cNvPr id="4" name="Marcador de número de diapositiva 3"/>
          <p:cNvSpPr>
            <a:spLocks noGrp="1"/>
          </p:cNvSpPr>
          <p:nvPr>
            <p:ph type="sldNum" sz="quarter" idx="5"/>
          </p:nvPr>
        </p:nvSpPr>
        <p:spPr/>
        <p:txBody>
          <a:bodyPr/>
          <a:lstStyle/>
          <a:p>
            <a:fld id="{83D68B15-9789-7042-B8A5-FA69ACE861AE}" type="slidenum">
              <a:rPr lang="es-ES" smtClean="0"/>
              <a:t>10</a:t>
            </a:fld>
            <a:endParaRPr lang="es-ES" dirty="0"/>
          </a:p>
        </p:txBody>
      </p:sp>
    </p:spTree>
    <p:extLst>
      <p:ext uri="{BB962C8B-B14F-4D97-AF65-F5344CB8AC3E}">
        <p14:creationId xmlns:p14="http://schemas.microsoft.com/office/powerpoint/2010/main" val="9613367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a:p>
        </p:txBody>
      </p:sp>
      <p:sp>
        <p:nvSpPr>
          <p:cNvPr id="4" name="Marcador de número de diapositiva 3"/>
          <p:cNvSpPr>
            <a:spLocks noGrp="1"/>
          </p:cNvSpPr>
          <p:nvPr>
            <p:ph type="sldNum" sz="quarter" idx="5"/>
          </p:nvPr>
        </p:nvSpPr>
        <p:spPr/>
        <p:txBody>
          <a:bodyPr/>
          <a:lstStyle/>
          <a:p>
            <a:fld id="{83D68B15-9789-7042-B8A5-FA69ACE861AE}" type="slidenum">
              <a:rPr lang="es-ES" smtClean="0"/>
              <a:t>11</a:t>
            </a:fld>
            <a:endParaRPr lang="es-ES" dirty="0"/>
          </a:p>
        </p:txBody>
      </p:sp>
    </p:spTree>
    <p:extLst>
      <p:ext uri="{BB962C8B-B14F-4D97-AF65-F5344CB8AC3E}">
        <p14:creationId xmlns:p14="http://schemas.microsoft.com/office/powerpoint/2010/main" val="24719412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a:p>
        </p:txBody>
      </p:sp>
      <p:sp>
        <p:nvSpPr>
          <p:cNvPr id="4" name="Marcador de número de diapositiva 3"/>
          <p:cNvSpPr>
            <a:spLocks noGrp="1"/>
          </p:cNvSpPr>
          <p:nvPr>
            <p:ph type="sldNum" sz="quarter" idx="5"/>
          </p:nvPr>
        </p:nvSpPr>
        <p:spPr/>
        <p:txBody>
          <a:bodyPr/>
          <a:lstStyle/>
          <a:p>
            <a:fld id="{83D68B15-9789-7042-B8A5-FA69ACE861AE}" type="slidenum">
              <a:rPr lang="es-ES" smtClean="0"/>
              <a:t>12</a:t>
            </a:fld>
            <a:endParaRPr lang="es-ES" dirty="0"/>
          </a:p>
        </p:txBody>
      </p:sp>
    </p:spTree>
    <p:extLst>
      <p:ext uri="{BB962C8B-B14F-4D97-AF65-F5344CB8AC3E}">
        <p14:creationId xmlns:p14="http://schemas.microsoft.com/office/powerpoint/2010/main" val="2605328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a:p>
        </p:txBody>
      </p:sp>
      <p:sp>
        <p:nvSpPr>
          <p:cNvPr id="4" name="Marcador de número de diapositiva 3"/>
          <p:cNvSpPr>
            <a:spLocks noGrp="1"/>
          </p:cNvSpPr>
          <p:nvPr>
            <p:ph type="sldNum" sz="quarter" idx="5"/>
          </p:nvPr>
        </p:nvSpPr>
        <p:spPr/>
        <p:txBody>
          <a:bodyPr/>
          <a:lstStyle/>
          <a:p>
            <a:fld id="{83D68B15-9789-7042-B8A5-FA69ACE861AE}" type="slidenum">
              <a:rPr lang="es-ES" smtClean="0"/>
              <a:t>13</a:t>
            </a:fld>
            <a:endParaRPr lang="es-ES" dirty="0"/>
          </a:p>
        </p:txBody>
      </p:sp>
    </p:spTree>
    <p:extLst>
      <p:ext uri="{BB962C8B-B14F-4D97-AF65-F5344CB8AC3E}">
        <p14:creationId xmlns:p14="http://schemas.microsoft.com/office/powerpoint/2010/main" val="17616988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391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1596000" y="274638"/>
            <a:ext cx="9000000" cy="1143000"/>
          </a:xfrm>
        </p:spPr>
        <p:txBody>
          <a:bodyPr>
            <a:normAutofit/>
          </a:bodyPr>
          <a:lstStyle>
            <a:lvl1pPr>
              <a:defRPr sz="3600">
                <a:solidFill>
                  <a:srgbClr val="002060"/>
                </a:solidFill>
              </a:defRPr>
            </a:lvl1pPr>
          </a:lstStyle>
          <a:p>
            <a:r>
              <a:rPr lang="es-ES_tradnl" dirty="0"/>
              <a:t>CLIC PARA EDITAR TÍTULO</a:t>
            </a:r>
            <a:endParaRPr lang="es-ES" dirty="0"/>
          </a:p>
        </p:txBody>
      </p:sp>
      <p:sp>
        <p:nvSpPr>
          <p:cNvPr id="3" name="Marcador de contenido 2"/>
          <p:cNvSpPr>
            <a:spLocks noGrp="1"/>
          </p:cNvSpPr>
          <p:nvPr>
            <p:ph idx="1"/>
          </p:nvPr>
        </p:nvSpPr>
        <p:spPr>
          <a:xfrm>
            <a:off x="1596000" y="1600200"/>
            <a:ext cx="9000000" cy="3837250"/>
          </a:xfrm>
        </p:spPr>
        <p:txBody>
          <a:bodyPr>
            <a:normAutofit/>
          </a:bodyPr>
          <a:lstStyle>
            <a:lvl1pPr algn="just">
              <a:defRPr sz="2400">
                <a:solidFill>
                  <a:srgbClr val="002060"/>
                </a:solidFill>
              </a:defRPr>
            </a:lvl1pPr>
            <a:lvl2pPr algn="just">
              <a:defRPr sz="1800">
                <a:solidFill>
                  <a:srgbClr val="002060"/>
                </a:solidFill>
              </a:defRPr>
            </a:lvl2pPr>
            <a:lvl3pPr algn="just">
              <a:defRPr sz="1600">
                <a:solidFill>
                  <a:srgbClr val="002060"/>
                </a:solidFill>
              </a:defRPr>
            </a:lvl3pPr>
            <a:lvl4pPr algn="just">
              <a:defRPr sz="1600">
                <a:solidFill>
                  <a:srgbClr val="002060"/>
                </a:solidFill>
              </a:defRPr>
            </a:lvl4pPr>
            <a:lvl5pPr algn="just">
              <a:defRPr sz="1600">
                <a:solidFill>
                  <a:srgbClr val="002060"/>
                </a:solidFill>
              </a:defRPr>
            </a:lvl5pPr>
          </a:lstStyle>
          <a:p>
            <a:pPr lvl="0"/>
            <a:r>
              <a:rPr lang="es-ES_tradnl" dirty="0"/>
              <a:t>Haga clic para modificar el estilo de texto del patrón</a:t>
            </a:r>
          </a:p>
          <a:p>
            <a:pPr lvl="1"/>
            <a:r>
              <a:rPr lang="es-ES_tradnl" dirty="0"/>
              <a:t>Segundo nivel</a:t>
            </a:r>
          </a:p>
          <a:p>
            <a:pPr lvl="2"/>
            <a:r>
              <a:rPr lang="es-ES_tradnl" dirty="0"/>
              <a:t>Tercer nivel</a:t>
            </a:r>
          </a:p>
          <a:p>
            <a:pPr lvl="3"/>
            <a:r>
              <a:rPr lang="es-ES_tradnl" dirty="0"/>
              <a:t>Cuarto nivel</a:t>
            </a:r>
          </a:p>
          <a:p>
            <a:pPr lvl="4"/>
            <a:r>
              <a:rPr lang="es-ES_tradnl" dirty="0"/>
              <a:t>Quinto nivel</a:t>
            </a:r>
            <a:endParaRPr lang="es-ES" dirty="0"/>
          </a:p>
        </p:txBody>
      </p:sp>
      <p:pic>
        <p:nvPicPr>
          <p:cNvPr id="4" name="Imagen 3">
            <a:extLst>
              <a:ext uri="{FF2B5EF4-FFF2-40B4-BE49-F238E27FC236}">
                <a16:creationId xmlns:a16="http://schemas.microsoft.com/office/drawing/2014/main" id="{A0994365-7041-3415-BA48-8F09F7B034C2}"/>
              </a:ext>
            </a:extLst>
          </p:cNvPr>
          <p:cNvPicPr>
            <a:picLocks noChangeAspect="1"/>
          </p:cNvPicPr>
          <p:nvPr userDrawn="1"/>
        </p:nvPicPr>
        <p:blipFill>
          <a:blip r:embed="rId3"/>
          <a:srcRect/>
          <a:stretch/>
        </p:blipFill>
        <p:spPr>
          <a:xfrm>
            <a:off x="8371840" y="5965839"/>
            <a:ext cx="2844800" cy="859761"/>
          </a:xfrm>
          <a:prstGeom prst="rect">
            <a:avLst/>
          </a:prstGeom>
        </p:spPr>
      </p:pic>
      <p:pic>
        <p:nvPicPr>
          <p:cNvPr id="5" name="Imagen 4">
            <a:extLst>
              <a:ext uri="{FF2B5EF4-FFF2-40B4-BE49-F238E27FC236}">
                <a16:creationId xmlns:a16="http://schemas.microsoft.com/office/drawing/2014/main" id="{DF79D6BA-182A-8BA1-DC62-6761966758F2}"/>
              </a:ext>
            </a:extLst>
          </p:cNvPr>
          <p:cNvPicPr>
            <a:picLocks noChangeAspect="1"/>
          </p:cNvPicPr>
          <p:nvPr userDrawn="1"/>
        </p:nvPicPr>
        <p:blipFill>
          <a:blip r:embed="rId4"/>
          <a:stretch>
            <a:fillRect/>
          </a:stretch>
        </p:blipFill>
        <p:spPr>
          <a:xfrm>
            <a:off x="1235711" y="5963920"/>
            <a:ext cx="1206500" cy="863600"/>
          </a:xfrm>
          <a:prstGeom prst="rect">
            <a:avLst/>
          </a:prstGeom>
        </p:spPr>
      </p:pic>
      <p:sp>
        <p:nvSpPr>
          <p:cNvPr id="6" name="Marcador de texto 2">
            <a:extLst>
              <a:ext uri="{FF2B5EF4-FFF2-40B4-BE49-F238E27FC236}">
                <a16:creationId xmlns:a16="http://schemas.microsoft.com/office/drawing/2014/main" id="{F056930E-F1CA-4144-22D1-A25BC2F6B62C}"/>
              </a:ext>
            </a:extLst>
          </p:cNvPr>
          <p:cNvSpPr txBox="1">
            <a:spLocks/>
          </p:cNvSpPr>
          <p:nvPr userDrawn="1"/>
        </p:nvSpPr>
        <p:spPr>
          <a:xfrm>
            <a:off x="2640562" y="6183888"/>
            <a:ext cx="2844800" cy="562144"/>
          </a:xfrm>
          <a:prstGeom prst="rect">
            <a:avLst/>
          </a:prstGeom>
          <a:noFill/>
        </p:spPr>
        <p:txBody>
          <a:bodyPr anchor="t"/>
          <a:lstStyle>
            <a:lvl1pPr marL="0" indent="0" algn="l" defTabSz="457200" rtl="0" eaLnBrk="1" latinLnBrk="0" hangingPunct="1">
              <a:spcBef>
                <a:spcPct val="20000"/>
              </a:spcBef>
              <a:buFont typeface="Arial"/>
              <a:buNone/>
              <a:defRPr sz="2000" kern="1200">
                <a:solidFill>
                  <a:schemeClr val="tx1">
                    <a:tint val="75000"/>
                  </a:schemeClr>
                </a:solidFill>
                <a:latin typeface="Helvetica"/>
                <a:ea typeface="+mn-ea"/>
                <a:cs typeface="Helvetica"/>
              </a:defRPr>
            </a:lvl1pPr>
            <a:lvl2pPr marL="457200" indent="0" algn="l" defTabSz="457200" rtl="0" eaLnBrk="1" latinLnBrk="0" hangingPunct="1">
              <a:spcBef>
                <a:spcPct val="20000"/>
              </a:spcBef>
              <a:buFont typeface="Arial"/>
              <a:buNone/>
              <a:defRPr sz="1800" kern="1200">
                <a:solidFill>
                  <a:schemeClr val="tx1">
                    <a:tint val="75000"/>
                  </a:schemeClr>
                </a:solidFill>
                <a:latin typeface="Helvetica"/>
                <a:ea typeface="+mn-ea"/>
                <a:cs typeface="Helvetica"/>
              </a:defRPr>
            </a:lvl2pPr>
            <a:lvl3pPr marL="914400" indent="0" algn="l" defTabSz="457200" rtl="0" eaLnBrk="1" latinLnBrk="0" hangingPunct="1">
              <a:spcBef>
                <a:spcPct val="20000"/>
              </a:spcBef>
              <a:buFont typeface="Arial"/>
              <a:buNone/>
              <a:defRPr sz="1600" kern="1200">
                <a:solidFill>
                  <a:schemeClr val="tx1">
                    <a:tint val="75000"/>
                  </a:schemeClr>
                </a:solidFill>
                <a:latin typeface="Helvetica"/>
                <a:ea typeface="+mn-ea"/>
                <a:cs typeface="Helvetica"/>
              </a:defRPr>
            </a:lvl3pPr>
            <a:lvl4pPr marL="1371600" indent="0" algn="l" defTabSz="457200" rtl="0" eaLnBrk="1" latinLnBrk="0" hangingPunct="1">
              <a:spcBef>
                <a:spcPct val="20000"/>
              </a:spcBef>
              <a:buFont typeface="Arial"/>
              <a:buNone/>
              <a:defRPr sz="1400" kern="1200">
                <a:solidFill>
                  <a:schemeClr val="tx1">
                    <a:tint val="75000"/>
                  </a:schemeClr>
                </a:solidFill>
                <a:latin typeface="Helvetica"/>
                <a:ea typeface="+mn-ea"/>
                <a:cs typeface="Helvetica"/>
              </a:defRPr>
            </a:lvl4pPr>
            <a:lvl5pPr marL="1828800" indent="0" algn="l" defTabSz="457200" rtl="0" eaLnBrk="1" latinLnBrk="0" hangingPunct="1">
              <a:spcBef>
                <a:spcPct val="20000"/>
              </a:spcBef>
              <a:buFont typeface="Arial"/>
              <a:buNone/>
              <a:defRPr sz="1400" kern="1200">
                <a:solidFill>
                  <a:schemeClr val="tx1">
                    <a:tint val="75000"/>
                  </a:schemeClr>
                </a:solidFill>
                <a:latin typeface="Helvetica"/>
                <a:ea typeface="+mn-ea"/>
                <a:cs typeface="Helvetica"/>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pPr algn="l">
              <a:spcBef>
                <a:spcPts val="0"/>
              </a:spcBef>
            </a:pPr>
            <a:r>
              <a:rPr lang="es-ES_tradnl" sz="1200" dirty="0">
                <a:solidFill>
                  <a:schemeClr val="bg1"/>
                </a:solidFill>
              </a:rPr>
              <a:t>Fiscalía Especial contra la Impunidad</a:t>
            </a:r>
          </a:p>
          <a:p>
            <a:pPr algn="l">
              <a:spcBef>
                <a:spcPts val="0"/>
              </a:spcBef>
            </a:pPr>
            <a:r>
              <a:rPr lang="es-ES_tradnl" sz="1200" dirty="0">
                <a:solidFill>
                  <a:schemeClr val="bg1"/>
                </a:solidFill>
              </a:rPr>
              <a:t>(FECI)</a:t>
            </a:r>
          </a:p>
        </p:txBody>
      </p:sp>
    </p:spTree>
    <p:extLst>
      <p:ext uri="{BB962C8B-B14F-4D97-AF65-F5344CB8AC3E}">
        <p14:creationId xmlns:p14="http://schemas.microsoft.com/office/powerpoint/2010/main" val="3157453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1596000" y="274638"/>
            <a:ext cx="5370576" cy="1143000"/>
          </a:xfrm>
        </p:spPr>
        <p:txBody>
          <a:bodyPr>
            <a:noAutofit/>
          </a:bodyPr>
          <a:lstStyle>
            <a:lvl1pPr>
              <a:defRPr sz="3600">
                <a:solidFill>
                  <a:srgbClr val="002060"/>
                </a:solidFill>
              </a:defRPr>
            </a:lvl1pPr>
          </a:lstStyle>
          <a:p>
            <a:r>
              <a:rPr lang="es-ES_tradnl" dirty="0"/>
              <a:t>CLIC PARA EDITAR TÍTULO</a:t>
            </a:r>
            <a:endParaRPr lang="es-ES" dirty="0"/>
          </a:p>
        </p:txBody>
      </p:sp>
      <p:pic>
        <p:nvPicPr>
          <p:cNvPr id="5" name="Imagen 4">
            <a:extLst>
              <a:ext uri="{FF2B5EF4-FFF2-40B4-BE49-F238E27FC236}">
                <a16:creationId xmlns:a16="http://schemas.microsoft.com/office/drawing/2014/main" id="{DF79D6BA-182A-8BA1-DC62-6761966758F2}"/>
              </a:ext>
            </a:extLst>
          </p:cNvPr>
          <p:cNvPicPr>
            <a:picLocks noChangeAspect="1"/>
          </p:cNvPicPr>
          <p:nvPr userDrawn="1"/>
        </p:nvPicPr>
        <p:blipFill>
          <a:blip r:embed="rId3"/>
          <a:stretch>
            <a:fillRect/>
          </a:stretch>
        </p:blipFill>
        <p:spPr>
          <a:xfrm>
            <a:off x="1235711" y="5963920"/>
            <a:ext cx="1206500" cy="863600"/>
          </a:xfrm>
          <a:prstGeom prst="rect">
            <a:avLst/>
          </a:prstGeom>
        </p:spPr>
      </p:pic>
      <p:sp>
        <p:nvSpPr>
          <p:cNvPr id="7" name="Marcador de contenido 6">
            <a:extLst>
              <a:ext uri="{FF2B5EF4-FFF2-40B4-BE49-F238E27FC236}">
                <a16:creationId xmlns:a16="http://schemas.microsoft.com/office/drawing/2014/main" id="{A87338D8-760C-6546-1C84-4D5E63CC36DB}"/>
              </a:ext>
            </a:extLst>
          </p:cNvPr>
          <p:cNvSpPr>
            <a:spLocks noGrp="1"/>
          </p:cNvSpPr>
          <p:nvPr>
            <p:ph sz="quarter" idx="10"/>
          </p:nvPr>
        </p:nvSpPr>
        <p:spPr>
          <a:xfrm>
            <a:off x="1596000" y="1517650"/>
            <a:ext cx="5370513" cy="3919800"/>
          </a:xfrm>
        </p:spPr>
        <p:txBody>
          <a:bodyPr>
            <a:normAutofit/>
          </a:bodyPr>
          <a:lstStyle>
            <a:lvl1pPr algn="just">
              <a:defRPr sz="2400">
                <a:solidFill>
                  <a:srgbClr val="002060"/>
                </a:solidFill>
              </a:defRPr>
            </a:lvl1pPr>
            <a:lvl2pPr algn="just">
              <a:defRPr sz="1800">
                <a:solidFill>
                  <a:srgbClr val="002060"/>
                </a:solidFill>
              </a:defRPr>
            </a:lvl2pPr>
            <a:lvl3pPr algn="just">
              <a:defRPr sz="1600">
                <a:solidFill>
                  <a:srgbClr val="002060"/>
                </a:solidFill>
              </a:defRPr>
            </a:lvl3pPr>
            <a:lvl4pPr algn="just">
              <a:defRPr sz="1600">
                <a:solidFill>
                  <a:srgbClr val="002060"/>
                </a:solidFill>
              </a:defRPr>
            </a:lvl4pPr>
            <a:lvl5pPr algn="just">
              <a:defRPr sz="1600">
                <a:solidFill>
                  <a:srgbClr val="002060"/>
                </a:solidFill>
              </a:defRPr>
            </a:lvl5pPr>
          </a:lstStyle>
          <a:p>
            <a:pPr lvl="0"/>
            <a:r>
              <a:rPr lang="es-MX" dirty="0"/>
              <a:t>Haga clic para modificar los estilos de texto del patrón</a:t>
            </a:r>
          </a:p>
          <a:p>
            <a:pPr lvl="1"/>
            <a:r>
              <a:rPr lang="es-MX" dirty="0"/>
              <a:t>Segundo nivel</a:t>
            </a:r>
          </a:p>
          <a:p>
            <a:pPr lvl="2"/>
            <a:r>
              <a:rPr lang="es-MX" dirty="0"/>
              <a:t>Tercer nivel</a:t>
            </a:r>
          </a:p>
          <a:p>
            <a:pPr lvl="3"/>
            <a:r>
              <a:rPr lang="es-MX" dirty="0"/>
              <a:t>Cuarto nivel</a:t>
            </a:r>
          </a:p>
          <a:p>
            <a:pPr lvl="4"/>
            <a:r>
              <a:rPr lang="es-MX" dirty="0"/>
              <a:t>Quinto nivel</a:t>
            </a:r>
            <a:endParaRPr lang="es-GT" dirty="0"/>
          </a:p>
        </p:txBody>
      </p:sp>
      <p:sp>
        <p:nvSpPr>
          <p:cNvPr id="3" name="Marcador de texto 2">
            <a:extLst>
              <a:ext uri="{FF2B5EF4-FFF2-40B4-BE49-F238E27FC236}">
                <a16:creationId xmlns:a16="http://schemas.microsoft.com/office/drawing/2014/main" id="{5579BCD9-9845-6AE9-78BD-E1EBCABF3BC7}"/>
              </a:ext>
            </a:extLst>
          </p:cNvPr>
          <p:cNvSpPr txBox="1">
            <a:spLocks/>
          </p:cNvSpPr>
          <p:nvPr userDrawn="1"/>
        </p:nvSpPr>
        <p:spPr>
          <a:xfrm>
            <a:off x="2640562" y="6183888"/>
            <a:ext cx="2844800" cy="562144"/>
          </a:xfrm>
          <a:prstGeom prst="rect">
            <a:avLst/>
          </a:prstGeom>
          <a:noFill/>
        </p:spPr>
        <p:txBody>
          <a:bodyPr anchor="t"/>
          <a:lstStyle>
            <a:lvl1pPr marL="0" indent="0" algn="l" defTabSz="457200" rtl="0" eaLnBrk="1" latinLnBrk="0" hangingPunct="1">
              <a:spcBef>
                <a:spcPct val="20000"/>
              </a:spcBef>
              <a:buFont typeface="Arial"/>
              <a:buNone/>
              <a:defRPr sz="2000" kern="1200">
                <a:solidFill>
                  <a:schemeClr val="tx1">
                    <a:tint val="75000"/>
                  </a:schemeClr>
                </a:solidFill>
                <a:latin typeface="Helvetica"/>
                <a:ea typeface="+mn-ea"/>
                <a:cs typeface="Helvetica"/>
              </a:defRPr>
            </a:lvl1pPr>
            <a:lvl2pPr marL="457200" indent="0" algn="l" defTabSz="457200" rtl="0" eaLnBrk="1" latinLnBrk="0" hangingPunct="1">
              <a:spcBef>
                <a:spcPct val="20000"/>
              </a:spcBef>
              <a:buFont typeface="Arial"/>
              <a:buNone/>
              <a:defRPr sz="1800" kern="1200">
                <a:solidFill>
                  <a:schemeClr val="tx1">
                    <a:tint val="75000"/>
                  </a:schemeClr>
                </a:solidFill>
                <a:latin typeface="Helvetica"/>
                <a:ea typeface="+mn-ea"/>
                <a:cs typeface="Helvetica"/>
              </a:defRPr>
            </a:lvl2pPr>
            <a:lvl3pPr marL="914400" indent="0" algn="l" defTabSz="457200" rtl="0" eaLnBrk="1" latinLnBrk="0" hangingPunct="1">
              <a:spcBef>
                <a:spcPct val="20000"/>
              </a:spcBef>
              <a:buFont typeface="Arial"/>
              <a:buNone/>
              <a:defRPr sz="1600" kern="1200">
                <a:solidFill>
                  <a:schemeClr val="tx1">
                    <a:tint val="75000"/>
                  </a:schemeClr>
                </a:solidFill>
                <a:latin typeface="Helvetica"/>
                <a:ea typeface="+mn-ea"/>
                <a:cs typeface="Helvetica"/>
              </a:defRPr>
            </a:lvl3pPr>
            <a:lvl4pPr marL="1371600" indent="0" algn="l" defTabSz="457200" rtl="0" eaLnBrk="1" latinLnBrk="0" hangingPunct="1">
              <a:spcBef>
                <a:spcPct val="20000"/>
              </a:spcBef>
              <a:buFont typeface="Arial"/>
              <a:buNone/>
              <a:defRPr sz="1400" kern="1200">
                <a:solidFill>
                  <a:schemeClr val="tx1">
                    <a:tint val="75000"/>
                  </a:schemeClr>
                </a:solidFill>
                <a:latin typeface="Helvetica"/>
                <a:ea typeface="+mn-ea"/>
                <a:cs typeface="Helvetica"/>
              </a:defRPr>
            </a:lvl4pPr>
            <a:lvl5pPr marL="1828800" indent="0" algn="l" defTabSz="457200" rtl="0" eaLnBrk="1" latinLnBrk="0" hangingPunct="1">
              <a:spcBef>
                <a:spcPct val="20000"/>
              </a:spcBef>
              <a:buFont typeface="Arial"/>
              <a:buNone/>
              <a:defRPr sz="1400" kern="1200">
                <a:solidFill>
                  <a:schemeClr val="tx1">
                    <a:tint val="75000"/>
                  </a:schemeClr>
                </a:solidFill>
                <a:latin typeface="Helvetica"/>
                <a:ea typeface="+mn-ea"/>
                <a:cs typeface="Helvetica"/>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pPr algn="l">
              <a:spcBef>
                <a:spcPts val="0"/>
              </a:spcBef>
            </a:pPr>
            <a:r>
              <a:rPr lang="es-ES_tradnl" sz="1200" dirty="0">
                <a:solidFill>
                  <a:schemeClr val="bg1"/>
                </a:solidFill>
              </a:rPr>
              <a:t>Fiscalía Especial contra la Impunidad</a:t>
            </a:r>
          </a:p>
          <a:p>
            <a:pPr algn="l">
              <a:spcBef>
                <a:spcPts val="0"/>
              </a:spcBef>
            </a:pPr>
            <a:r>
              <a:rPr lang="es-ES_tradnl" sz="1200" dirty="0">
                <a:solidFill>
                  <a:schemeClr val="bg1"/>
                </a:solidFill>
              </a:rPr>
              <a:t>(FECI)</a:t>
            </a:r>
          </a:p>
        </p:txBody>
      </p:sp>
      <p:pic>
        <p:nvPicPr>
          <p:cNvPr id="6" name="Imagen 5">
            <a:extLst>
              <a:ext uri="{FF2B5EF4-FFF2-40B4-BE49-F238E27FC236}">
                <a16:creationId xmlns:a16="http://schemas.microsoft.com/office/drawing/2014/main" id="{61D5DFB8-1305-970C-08AA-851574BF2A2C}"/>
              </a:ext>
            </a:extLst>
          </p:cNvPr>
          <p:cNvPicPr>
            <a:picLocks noChangeAspect="1"/>
          </p:cNvPicPr>
          <p:nvPr userDrawn="1"/>
        </p:nvPicPr>
        <p:blipFill>
          <a:blip r:embed="rId4"/>
          <a:srcRect/>
          <a:stretch/>
        </p:blipFill>
        <p:spPr>
          <a:xfrm>
            <a:off x="8371840" y="5965839"/>
            <a:ext cx="2844800" cy="859761"/>
          </a:xfrm>
          <a:prstGeom prst="rect">
            <a:avLst/>
          </a:prstGeom>
        </p:spPr>
      </p:pic>
    </p:spTree>
    <p:extLst>
      <p:ext uri="{BB962C8B-B14F-4D97-AF65-F5344CB8AC3E}">
        <p14:creationId xmlns:p14="http://schemas.microsoft.com/office/powerpoint/2010/main" val="1080181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Sólo el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1593273" y="274638"/>
            <a:ext cx="9005454" cy="1143000"/>
          </a:xfrm>
        </p:spPr>
        <p:txBody>
          <a:bodyPr>
            <a:normAutofit/>
          </a:bodyPr>
          <a:lstStyle>
            <a:lvl1pPr>
              <a:defRPr sz="3600">
                <a:solidFill>
                  <a:srgbClr val="002060"/>
                </a:solidFill>
              </a:defRPr>
            </a:lvl1pPr>
          </a:lstStyle>
          <a:p>
            <a:r>
              <a:rPr lang="es-ES_tradnl" dirty="0"/>
              <a:t>CLIC PARA EDITAR TÍTULO</a:t>
            </a:r>
            <a:endParaRPr lang="es-ES" dirty="0"/>
          </a:p>
        </p:txBody>
      </p:sp>
      <p:pic>
        <p:nvPicPr>
          <p:cNvPr id="4" name="Imagen 3">
            <a:extLst>
              <a:ext uri="{FF2B5EF4-FFF2-40B4-BE49-F238E27FC236}">
                <a16:creationId xmlns:a16="http://schemas.microsoft.com/office/drawing/2014/main" id="{ABA60DFE-990D-19B7-C991-933F069E1959}"/>
              </a:ext>
            </a:extLst>
          </p:cNvPr>
          <p:cNvPicPr>
            <a:picLocks noChangeAspect="1"/>
          </p:cNvPicPr>
          <p:nvPr userDrawn="1"/>
        </p:nvPicPr>
        <p:blipFill>
          <a:blip r:embed="rId3"/>
          <a:stretch>
            <a:fillRect/>
          </a:stretch>
        </p:blipFill>
        <p:spPr>
          <a:xfrm>
            <a:off x="1235711" y="5963920"/>
            <a:ext cx="1206500" cy="863600"/>
          </a:xfrm>
          <a:prstGeom prst="rect">
            <a:avLst/>
          </a:prstGeom>
        </p:spPr>
      </p:pic>
      <p:sp>
        <p:nvSpPr>
          <p:cNvPr id="5" name="Marcador de texto 2">
            <a:extLst>
              <a:ext uri="{FF2B5EF4-FFF2-40B4-BE49-F238E27FC236}">
                <a16:creationId xmlns:a16="http://schemas.microsoft.com/office/drawing/2014/main" id="{11D62AD4-FD06-DCC4-8022-F88CB23FC6AB}"/>
              </a:ext>
            </a:extLst>
          </p:cNvPr>
          <p:cNvSpPr txBox="1">
            <a:spLocks/>
          </p:cNvSpPr>
          <p:nvPr userDrawn="1"/>
        </p:nvSpPr>
        <p:spPr>
          <a:xfrm>
            <a:off x="2640562" y="6183888"/>
            <a:ext cx="2844800" cy="562144"/>
          </a:xfrm>
          <a:prstGeom prst="rect">
            <a:avLst/>
          </a:prstGeom>
          <a:noFill/>
        </p:spPr>
        <p:txBody>
          <a:bodyPr anchor="t"/>
          <a:lstStyle>
            <a:lvl1pPr marL="0" indent="0" algn="l" defTabSz="457200" rtl="0" eaLnBrk="1" latinLnBrk="0" hangingPunct="1">
              <a:spcBef>
                <a:spcPct val="20000"/>
              </a:spcBef>
              <a:buFont typeface="Arial"/>
              <a:buNone/>
              <a:defRPr sz="2000" kern="1200">
                <a:solidFill>
                  <a:schemeClr val="tx1">
                    <a:tint val="75000"/>
                  </a:schemeClr>
                </a:solidFill>
                <a:latin typeface="Helvetica"/>
                <a:ea typeface="+mn-ea"/>
                <a:cs typeface="Helvetica"/>
              </a:defRPr>
            </a:lvl1pPr>
            <a:lvl2pPr marL="457200" indent="0" algn="l" defTabSz="457200" rtl="0" eaLnBrk="1" latinLnBrk="0" hangingPunct="1">
              <a:spcBef>
                <a:spcPct val="20000"/>
              </a:spcBef>
              <a:buFont typeface="Arial"/>
              <a:buNone/>
              <a:defRPr sz="1800" kern="1200">
                <a:solidFill>
                  <a:schemeClr val="tx1">
                    <a:tint val="75000"/>
                  </a:schemeClr>
                </a:solidFill>
                <a:latin typeface="Helvetica"/>
                <a:ea typeface="+mn-ea"/>
                <a:cs typeface="Helvetica"/>
              </a:defRPr>
            </a:lvl2pPr>
            <a:lvl3pPr marL="914400" indent="0" algn="l" defTabSz="457200" rtl="0" eaLnBrk="1" latinLnBrk="0" hangingPunct="1">
              <a:spcBef>
                <a:spcPct val="20000"/>
              </a:spcBef>
              <a:buFont typeface="Arial"/>
              <a:buNone/>
              <a:defRPr sz="1600" kern="1200">
                <a:solidFill>
                  <a:schemeClr val="tx1">
                    <a:tint val="75000"/>
                  </a:schemeClr>
                </a:solidFill>
                <a:latin typeface="Helvetica"/>
                <a:ea typeface="+mn-ea"/>
                <a:cs typeface="Helvetica"/>
              </a:defRPr>
            </a:lvl3pPr>
            <a:lvl4pPr marL="1371600" indent="0" algn="l" defTabSz="457200" rtl="0" eaLnBrk="1" latinLnBrk="0" hangingPunct="1">
              <a:spcBef>
                <a:spcPct val="20000"/>
              </a:spcBef>
              <a:buFont typeface="Arial"/>
              <a:buNone/>
              <a:defRPr sz="1400" kern="1200">
                <a:solidFill>
                  <a:schemeClr val="tx1">
                    <a:tint val="75000"/>
                  </a:schemeClr>
                </a:solidFill>
                <a:latin typeface="Helvetica"/>
                <a:ea typeface="+mn-ea"/>
                <a:cs typeface="Helvetica"/>
              </a:defRPr>
            </a:lvl4pPr>
            <a:lvl5pPr marL="1828800" indent="0" algn="l" defTabSz="457200" rtl="0" eaLnBrk="1" latinLnBrk="0" hangingPunct="1">
              <a:spcBef>
                <a:spcPct val="20000"/>
              </a:spcBef>
              <a:buFont typeface="Arial"/>
              <a:buNone/>
              <a:defRPr sz="1400" kern="1200">
                <a:solidFill>
                  <a:schemeClr val="tx1">
                    <a:tint val="75000"/>
                  </a:schemeClr>
                </a:solidFill>
                <a:latin typeface="Helvetica"/>
                <a:ea typeface="+mn-ea"/>
                <a:cs typeface="Helvetica"/>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pPr algn="l">
              <a:spcBef>
                <a:spcPts val="0"/>
              </a:spcBef>
            </a:pPr>
            <a:r>
              <a:rPr lang="es-ES_tradnl" sz="1200" dirty="0">
                <a:solidFill>
                  <a:schemeClr val="bg1"/>
                </a:solidFill>
              </a:rPr>
              <a:t>Fiscalía Especial contra la Impunidad</a:t>
            </a:r>
          </a:p>
          <a:p>
            <a:pPr algn="l">
              <a:spcBef>
                <a:spcPts val="0"/>
              </a:spcBef>
            </a:pPr>
            <a:r>
              <a:rPr lang="es-ES_tradnl" sz="1200" dirty="0">
                <a:solidFill>
                  <a:schemeClr val="bg1"/>
                </a:solidFill>
              </a:rPr>
              <a:t>(FECI)</a:t>
            </a:r>
          </a:p>
        </p:txBody>
      </p:sp>
      <p:pic>
        <p:nvPicPr>
          <p:cNvPr id="6" name="Imagen 5">
            <a:extLst>
              <a:ext uri="{FF2B5EF4-FFF2-40B4-BE49-F238E27FC236}">
                <a16:creationId xmlns:a16="http://schemas.microsoft.com/office/drawing/2014/main" id="{F290063E-D80D-EEA8-EA99-1759F633B37C}"/>
              </a:ext>
            </a:extLst>
          </p:cNvPr>
          <p:cNvPicPr>
            <a:picLocks noChangeAspect="1"/>
          </p:cNvPicPr>
          <p:nvPr userDrawn="1"/>
        </p:nvPicPr>
        <p:blipFill>
          <a:blip r:embed="rId4"/>
          <a:srcRect/>
          <a:stretch/>
        </p:blipFill>
        <p:spPr>
          <a:xfrm>
            <a:off x="8371840" y="5965839"/>
            <a:ext cx="2844800" cy="859761"/>
          </a:xfrm>
          <a:prstGeom prst="rect">
            <a:avLst/>
          </a:prstGeom>
        </p:spPr>
      </p:pic>
    </p:spTree>
    <p:extLst>
      <p:ext uri="{BB962C8B-B14F-4D97-AF65-F5344CB8AC3E}">
        <p14:creationId xmlns:p14="http://schemas.microsoft.com/office/powerpoint/2010/main" val="1533180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cabezado de sec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B018A4DE-B97B-CE5C-A8AB-92A3EDD7C084}"/>
              </a:ext>
            </a:extLst>
          </p:cNvPr>
          <p:cNvPicPr>
            <a:picLocks noChangeAspect="1"/>
          </p:cNvPicPr>
          <p:nvPr userDrawn="1"/>
        </p:nvPicPr>
        <p:blipFill>
          <a:blip r:embed="rId3"/>
          <a:stretch>
            <a:fillRect/>
          </a:stretch>
        </p:blipFill>
        <p:spPr>
          <a:xfrm>
            <a:off x="1235711" y="5963920"/>
            <a:ext cx="1206500" cy="863600"/>
          </a:xfrm>
          <a:prstGeom prst="rect">
            <a:avLst/>
          </a:prstGeom>
        </p:spPr>
      </p:pic>
      <p:sp>
        <p:nvSpPr>
          <p:cNvPr id="2" name="Marcador de texto 2">
            <a:extLst>
              <a:ext uri="{FF2B5EF4-FFF2-40B4-BE49-F238E27FC236}">
                <a16:creationId xmlns:a16="http://schemas.microsoft.com/office/drawing/2014/main" id="{86052AEC-EA53-E281-DE5D-E98434860FA0}"/>
              </a:ext>
            </a:extLst>
          </p:cNvPr>
          <p:cNvSpPr txBox="1">
            <a:spLocks/>
          </p:cNvSpPr>
          <p:nvPr userDrawn="1"/>
        </p:nvSpPr>
        <p:spPr>
          <a:xfrm>
            <a:off x="2640562" y="6183888"/>
            <a:ext cx="2844800" cy="562144"/>
          </a:xfrm>
          <a:prstGeom prst="rect">
            <a:avLst/>
          </a:prstGeom>
          <a:noFill/>
        </p:spPr>
        <p:txBody>
          <a:bodyPr anchor="t"/>
          <a:lstStyle>
            <a:lvl1pPr marL="0" indent="0" algn="l" defTabSz="457200" rtl="0" eaLnBrk="1" latinLnBrk="0" hangingPunct="1">
              <a:spcBef>
                <a:spcPct val="20000"/>
              </a:spcBef>
              <a:buFont typeface="Arial"/>
              <a:buNone/>
              <a:defRPr sz="2000" kern="1200">
                <a:solidFill>
                  <a:schemeClr val="tx1">
                    <a:tint val="75000"/>
                  </a:schemeClr>
                </a:solidFill>
                <a:latin typeface="Helvetica"/>
                <a:ea typeface="+mn-ea"/>
                <a:cs typeface="Helvetica"/>
              </a:defRPr>
            </a:lvl1pPr>
            <a:lvl2pPr marL="457200" indent="0" algn="l" defTabSz="457200" rtl="0" eaLnBrk="1" latinLnBrk="0" hangingPunct="1">
              <a:spcBef>
                <a:spcPct val="20000"/>
              </a:spcBef>
              <a:buFont typeface="Arial"/>
              <a:buNone/>
              <a:defRPr sz="1800" kern="1200">
                <a:solidFill>
                  <a:schemeClr val="tx1">
                    <a:tint val="75000"/>
                  </a:schemeClr>
                </a:solidFill>
                <a:latin typeface="Helvetica"/>
                <a:ea typeface="+mn-ea"/>
                <a:cs typeface="Helvetica"/>
              </a:defRPr>
            </a:lvl2pPr>
            <a:lvl3pPr marL="914400" indent="0" algn="l" defTabSz="457200" rtl="0" eaLnBrk="1" latinLnBrk="0" hangingPunct="1">
              <a:spcBef>
                <a:spcPct val="20000"/>
              </a:spcBef>
              <a:buFont typeface="Arial"/>
              <a:buNone/>
              <a:defRPr sz="1600" kern="1200">
                <a:solidFill>
                  <a:schemeClr val="tx1">
                    <a:tint val="75000"/>
                  </a:schemeClr>
                </a:solidFill>
                <a:latin typeface="Helvetica"/>
                <a:ea typeface="+mn-ea"/>
                <a:cs typeface="Helvetica"/>
              </a:defRPr>
            </a:lvl3pPr>
            <a:lvl4pPr marL="1371600" indent="0" algn="l" defTabSz="457200" rtl="0" eaLnBrk="1" latinLnBrk="0" hangingPunct="1">
              <a:spcBef>
                <a:spcPct val="20000"/>
              </a:spcBef>
              <a:buFont typeface="Arial"/>
              <a:buNone/>
              <a:defRPr sz="1400" kern="1200">
                <a:solidFill>
                  <a:schemeClr val="tx1">
                    <a:tint val="75000"/>
                  </a:schemeClr>
                </a:solidFill>
                <a:latin typeface="Helvetica"/>
                <a:ea typeface="+mn-ea"/>
                <a:cs typeface="Helvetica"/>
              </a:defRPr>
            </a:lvl4pPr>
            <a:lvl5pPr marL="1828800" indent="0" algn="l" defTabSz="457200" rtl="0" eaLnBrk="1" latinLnBrk="0" hangingPunct="1">
              <a:spcBef>
                <a:spcPct val="20000"/>
              </a:spcBef>
              <a:buFont typeface="Arial"/>
              <a:buNone/>
              <a:defRPr sz="1400" kern="1200">
                <a:solidFill>
                  <a:schemeClr val="tx1">
                    <a:tint val="75000"/>
                  </a:schemeClr>
                </a:solidFill>
                <a:latin typeface="Helvetica"/>
                <a:ea typeface="+mn-ea"/>
                <a:cs typeface="Helvetica"/>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pPr algn="l">
              <a:spcBef>
                <a:spcPts val="0"/>
              </a:spcBef>
            </a:pPr>
            <a:r>
              <a:rPr lang="es-ES_tradnl" sz="1200" dirty="0">
                <a:solidFill>
                  <a:schemeClr val="bg1"/>
                </a:solidFill>
              </a:rPr>
              <a:t>Fiscalía Especial contra la Impunidad</a:t>
            </a:r>
          </a:p>
          <a:p>
            <a:pPr algn="l">
              <a:spcBef>
                <a:spcPts val="0"/>
              </a:spcBef>
            </a:pPr>
            <a:r>
              <a:rPr lang="es-ES_tradnl" sz="1200" dirty="0">
                <a:solidFill>
                  <a:schemeClr val="bg1"/>
                </a:solidFill>
              </a:rPr>
              <a:t>(FECI)</a:t>
            </a:r>
          </a:p>
        </p:txBody>
      </p:sp>
      <p:pic>
        <p:nvPicPr>
          <p:cNvPr id="3" name="Imagen 2">
            <a:extLst>
              <a:ext uri="{FF2B5EF4-FFF2-40B4-BE49-F238E27FC236}">
                <a16:creationId xmlns:a16="http://schemas.microsoft.com/office/drawing/2014/main" id="{99DF0345-F750-E450-3447-F1780762C44A}"/>
              </a:ext>
            </a:extLst>
          </p:cNvPr>
          <p:cNvPicPr>
            <a:picLocks noChangeAspect="1"/>
          </p:cNvPicPr>
          <p:nvPr userDrawn="1"/>
        </p:nvPicPr>
        <p:blipFill>
          <a:blip r:embed="rId4"/>
          <a:srcRect/>
          <a:stretch/>
        </p:blipFill>
        <p:spPr>
          <a:xfrm>
            <a:off x="8371840" y="5965839"/>
            <a:ext cx="2844800" cy="859761"/>
          </a:xfrm>
          <a:prstGeom prst="rect">
            <a:avLst/>
          </a:prstGeom>
        </p:spPr>
      </p:pic>
    </p:spTree>
    <p:extLst>
      <p:ext uri="{BB962C8B-B14F-4D97-AF65-F5344CB8AC3E}">
        <p14:creationId xmlns:p14="http://schemas.microsoft.com/office/powerpoint/2010/main" val="2479788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Encabezado de sec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B018A4DE-B97B-CE5C-A8AB-92A3EDD7C084}"/>
              </a:ext>
            </a:extLst>
          </p:cNvPr>
          <p:cNvPicPr>
            <a:picLocks noChangeAspect="1"/>
          </p:cNvPicPr>
          <p:nvPr userDrawn="1"/>
        </p:nvPicPr>
        <p:blipFill>
          <a:blip r:embed="rId3"/>
          <a:stretch>
            <a:fillRect/>
          </a:stretch>
        </p:blipFill>
        <p:spPr>
          <a:xfrm>
            <a:off x="1235711" y="5963920"/>
            <a:ext cx="1206500" cy="863600"/>
          </a:xfrm>
          <a:prstGeom prst="rect">
            <a:avLst/>
          </a:prstGeom>
        </p:spPr>
      </p:pic>
      <p:sp>
        <p:nvSpPr>
          <p:cNvPr id="2" name="Marcador de texto 2">
            <a:extLst>
              <a:ext uri="{FF2B5EF4-FFF2-40B4-BE49-F238E27FC236}">
                <a16:creationId xmlns:a16="http://schemas.microsoft.com/office/drawing/2014/main" id="{86052AEC-EA53-E281-DE5D-E98434860FA0}"/>
              </a:ext>
            </a:extLst>
          </p:cNvPr>
          <p:cNvSpPr txBox="1">
            <a:spLocks/>
          </p:cNvSpPr>
          <p:nvPr userDrawn="1"/>
        </p:nvSpPr>
        <p:spPr>
          <a:xfrm>
            <a:off x="2640562" y="6183888"/>
            <a:ext cx="2844800" cy="562144"/>
          </a:xfrm>
          <a:prstGeom prst="rect">
            <a:avLst/>
          </a:prstGeom>
          <a:noFill/>
        </p:spPr>
        <p:txBody>
          <a:bodyPr anchor="t"/>
          <a:lstStyle>
            <a:lvl1pPr marL="0" indent="0" algn="l" defTabSz="457200" rtl="0" eaLnBrk="1" latinLnBrk="0" hangingPunct="1">
              <a:spcBef>
                <a:spcPct val="20000"/>
              </a:spcBef>
              <a:buFont typeface="Arial"/>
              <a:buNone/>
              <a:defRPr sz="2000" kern="1200">
                <a:solidFill>
                  <a:schemeClr val="tx1">
                    <a:tint val="75000"/>
                  </a:schemeClr>
                </a:solidFill>
                <a:latin typeface="Helvetica"/>
                <a:ea typeface="+mn-ea"/>
                <a:cs typeface="Helvetica"/>
              </a:defRPr>
            </a:lvl1pPr>
            <a:lvl2pPr marL="457200" indent="0" algn="l" defTabSz="457200" rtl="0" eaLnBrk="1" latinLnBrk="0" hangingPunct="1">
              <a:spcBef>
                <a:spcPct val="20000"/>
              </a:spcBef>
              <a:buFont typeface="Arial"/>
              <a:buNone/>
              <a:defRPr sz="1800" kern="1200">
                <a:solidFill>
                  <a:schemeClr val="tx1">
                    <a:tint val="75000"/>
                  </a:schemeClr>
                </a:solidFill>
                <a:latin typeface="Helvetica"/>
                <a:ea typeface="+mn-ea"/>
                <a:cs typeface="Helvetica"/>
              </a:defRPr>
            </a:lvl2pPr>
            <a:lvl3pPr marL="914400" indent="0" algn="l" defTabSz="457200" rtl="0" eaLnBrk="1" latinLnBrk="0" hangingPunct="1">
              <a:spcBef>
                <a:spcPct val="20000"/>
              </a:spcBef>
              <a:buFont typeface="Arial"/>
              <a:buNone/>
              <a:defRPr sz="1600" kern="1200">
                <a:solidFill>
                  <a:schemeClr val="tx1">
                    <a:tint val="75000"/>
                  </a:schemeClr>
                </a:solidFill>
                <a:latin typeface="Helvetica"/>
                <a:ea typeface="+mn-ea"/>
                <a:cs typeface="Helvetica"/>
              </a:defRPr>
            </a:lvl3pPr>
            <a:lvl4pPr marL="1371600" indent="0" algn="l" defTabSz="457200" rtl="0" eaLnBrk="1" latinLnBrk="0" hangingPunct="1">
              <a:spcBef>
                <a:spcPct val="20000"/>
              </a:spcBef>
              <a:buFont typeface="Arial"/>
              <a:buNone/>
              <a:defRPr sz="1400" kern="1200">
                <a:solidFill>
                  <a:schemeClr val="tx1">
                    <a:tint val="75000"/>
                  </a:schemeClr>
                </a:solidFill>
                <a:latin typeface="Helvetica"/>
                <a:ea typeface="+mn-ea"/>
                <a:cs typeface="Helvetica"/>
              </a:defRPr>
            </a:lvl4pPr>
            <a:lvl5pPr marL="1828800" indent="0" algn="l" defTabSz="457200" rtl="0" eaLnBrk="1" latinLnBrk="0" hangingPunct="1">
              <a:spcBef>
                <a:spcPct val="20000"/>
              </a:spcBef>
              <a:buFont typeface="Arial"/>
              <a:buNone/>
              <a:defRPr sz="1400" kern="1200">
                <a:solidFill>
                  <a:schemeClr val="tx1">
                    <a:tint val="75000"/>
                  </a:schemeClr>
                </a:solidFill>
                <a:latin typeface="Helvetica"/>
                <a:ea typeface="+mn-ea"/>
                <a:cs typeface="Helvetica"/>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pPr algn="l">
              <a:spcBef>
                <a:spcPts val="0"/>
              </a:spcBef>
            </a:pPr>
            <a:r>
              <a:rPr lang="es-ES_tradnl" sz="1200" dirty="0">
                <a:solidFill>
                  <a:schemeClr val="bg1"/>
                </a:solidFill>
              </a:rPr>
              <a:t>Fiscalía Especial contra la Impunidad</a:t>
            </a:r>
          </a:p>
          <a:p>
            <a:pPr algn="l">
              <a:spcBef>
                <a:spcPts val="0"/>
              </a:spcBef>
            </a:pPr>
            <a:r>
              <a:rPr lang="es-ES_tradnl" sz="1200" dirty="0">
                <a:solidFill>
                  <a:schemeClr val="bg1"/>
                </a:solidFill>
              </a:rPr>
              <a:t>(FECI)</a:t>
            </a:r>
          </a:p>
        </p:txBody>
      </p:sp>
      <p:pic>
        <p:nvPicPr>
          <p:cNvPr id="3" name="Imagen 2">
            <a:extLst>
              <a:ext uri="{FF2B5EF4-FFF2-40B4-BE49-F238E27FC236}">
                <a16:creationId xmlns:a16="http://schemas.microsoft.com/office/drawing/2014/main" id="{99DF0345-F750-E450-3447-F1780762C44A}"/>
              </a:ext>
            </a:extLst>
          </p:cNvPr>
          <p:cNvPicPr>
            <a:picLocks noChangeAspect="1"/>
          </p:cNvPicPr>
          <p:nvPr userDrawn="1"/>
        </p:nvPicPr>
        <p:blipFill>
          <a:blip r:embed="rId4"/>
          <a:srcRect/>
          <a:stretch/>
        </p:blipFill>
        <p:spPr>
          <a:xfrm>
            <a:off x="8371840" y="5965839"/>
            <a:ext cx="2844800" cy="859761"/>
          </a:xfrm>
          <a:prstGeom prst="rect">
            <a:avLst/>
          </a:prstGeom>
        </p:spPr>
      </p:pic>
    </p:spTree>
    <p:extLst>
      <p:ext uri="{BB962C8B-B14F-4D97-AF65-F5344CB8AC3E}">
        <p14:creationId xmlns:p14="http://schemas.microsoft.com/office/powerpoint/2010/main" val="979787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_tradnl" dirty="0"/>
              <a:t>Clic para editar título</a:t>
            </a:r>
            <a:endParaRPr lang="es-ES" dirty="0"/>
          </a:p>
        </p:txBody>
      </p:sp>
      <p:sp>
        <p:nvSpPr>
          <p:cNvPr id="3" name="Marcador de texto 2"/>
          <p:cNvSpPr>
            <a:spLocks noGrp="1"/>
          </p:cNvSpPr>
          <p:nvPr>
            <p:ph type="body" idx="1"/>
          </p:nvPr>
        </p:nvSpPr>
        <p:spPr>
          <a:xfrm>
            <a:off x="609600" y="1600200"/>
            <a:ext cx="10972800" cy="3837250"/>
          </a:xfrm>
          <a:prstGeom prst="rect">
            <a:avLst/>
          </a:prstGeom>
        </p:spPr>
        <p:txBody>
          <a:bodyPr vert="horz" lIns="91440" tIns="45720" rIns="91440" bIns="45720" rtlCol="0">
            <a:normAutofit/>
          </a:bodyPr>
          <a:lstStyle/>
          <a:p>
            <a:pPr lvl="0"/>
            <a:r>
              <a:rPr lang="es-ES_tradnl" dirty="0"/>
              <a:t>Haga clic para modificar el estilo de texto del patrón</a:t>
            </a:r>
          </a:p>
          <a:p>
            <a:pPr lvl="1"/>
            <a:r>
              <a:rPr lang="es-ES_tradnl" dirty="0"/>
              <a:t>Segundo nivel</a:t>
            </a:r>
          </a:p>
          <a:p>
            <a:pPr lvl="2"/>
            <a:r>
              <a:rPr lang="es-ES_tradnl" dirty="0"/>
              <a:t>Tercer nivel</a:t>
            </a:r>
          </a:p>
          <a:p>
            <a:pPr lvl="3"/>
            <a:r>
              <a:rPr lang="es-ES_tradnl" dirty="0"/>
              <a:t>Cuarto nivel</a:t>
            </a:r>
          </a:p>
          <a:p>
            <a:pPr lvl="4"/>
            <a:r>
              <a:rPr lang="es-ES_tradnl" dirty="0"/>
              <a:t>Quinto nivel</a:t>
            </a:r>
            <a:endParaRPr lang="es-ES" dirty="0"/>
          </a:p>
        </p:txBody>
      </p:sp>
    </p:spTree>
    <p:extLst>
      <p:ext uri="{BB962C8B-B14F-4D97-AF65-F5344CB8AC3E}">
        <p14:creationId xmlns:p14="http://schemas.microsoft.com/office/powerpoint/2010/main" val="26516061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8" r:id="rId3"/>
    <p:sldLayoutId id="2147483654" r:id="rId4"/>
    <p:sldLayoutId id="2147483651" r:id="rId5"/>
    <p:sldLayoutId id="2147483659"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342834" rtl="0" eaLnBrk="1" latinLnBrk="0" hangingPunct="1">
        <a:spcBef>
          <a:spcPct val="0"/>
        </a:spcBef>
        <a:buNone/>
        <a:defRPr sz="2625" b="1" kern="1200">
          <a:solidFill>
            <a:schemeClr val="tx1"/>
          </a:solidFill>
          <a:latin typeface="Helvetica"/>
          <a:ea typeface="+mj-ea"/>
          <a:cs typeface="Helvetica"/>
        </a:defRPr>
      </a:lvl1pPr>
    </p:titleStyle>
    <p:bodyStyle>
      <a:lvl1pPr marL="257126" indent="-257126" algn="l" defTabSz="342834" rtl="0" eaLnBrk="1" latinLnBrk="0" hangingPunct="1">
        <a:spcBef>
          <a:spcPct val="20000"/>
        </a:spcBef>
        <a:buFont typeface="Arial"/>
        <a:buChar char="•"/>
        <a:defRPr sz="1800" kern="1200">
          <a:solidFill>
            <a:schemeClr val="tx1"/>
          </a:solidFill>
          <a:latin typeface="Helvetica"/>
          <a:ea typeface="+mn-ea"/>
          <a:cs typeface="Helvetica"/>
        </a:defRPr>
      </a:lvl1pPr>
      <a:lvl2pPr marL="557101" indent="-214272" algn="l" defTabSz="342834" rtl="0" eaLnBrk="1" latinLnBrk="0" hangingPunct="1">
        <a:spcBef>
          <a:spcPct val="20000"/>
        </a:spcBef>
        <a:buFont typeface="Arial"/>
        <a:buChar char="–"/>
        <a:defRPr sz="1500" kern="1200">
          <a:solidFill>
            <a:schemeClr val="tx1"/>
          </a:solidFill>
          <a:latin typeface="Helvetica"/>
          <a:ea typeface="+mn-ea"/>
          <a:cs typeface="Helvetica"/>
        </a:defRPr>
      </a:lvl2pPr>
      <a:lvl3pPr marL="857080" indent="-171418" algn="l" defTabSz="342834" rtl="0" eaLnBrk="1" latinLnBrk="0" hangingPunct="1">
        <a:spcBef>
          <a:spcPct val="20000"/>
        </a:spcBef>
        <a:buFont typeface="Arial"/>
        <a:buChar char="•"/>
        <a:defRPr sz="1351" kern="1200">
          <a:solidFill>
            <a:schemeClr val="tx1"/>
          </a:solidFill>
          <a:latin typeface="Helvetica"/>
          <a:ea typeface="+mn-ea"/>
          <a:cs typeface="Helvetica"/>
        </a:defRPr>
      </a:lvl3pPr>
      <a:lvl4pPr marL="1199911" indent="-171418" algn="l" defTabSz="342834" rtl="0" eaLnBrk="1" latinLnBrk="0" hangingPunct="1">
        <a:spcBef>
          <a:spcPct val="20000"/>
        </a:spcBef>
        <a:buFont typeface="Arial"/>
        <a:buChar char="–"/>
        <a:defRPr sz="1200" kern="1200">
          <a:solidFill>
            <a:schemeClr val="tx1"/>
          </a:solidFill>
          <a:latin typeface="Helvetica"/>
          <a:ea typeface="+mn-ea"/>
          <a:cs typeface="Helvetica"/>
        </a:defRPr>
      </a:lvl4pPr>
      <a:lvl5pPr marL="1542741" indent="-171418" algn="l" defTabSz="342834" rtl="0" eaLnBrk="1" latinLnBrk="0" hangingPunct="1">
        <a:spcBef>
          <a:spcPct val="20000"/>
        </a:spcBef>
        <a:buFont typeface="Arial"/>
        <a:buChar char="»"/>
        <a:defRPr sz="1200" kern="1200">
          <a:solidFill>
            <a:schemeClr val="tx1"/>
          </a:solidFill>
          <a:latin typeface="Helvetica"/>
          <a:ea typeface="+mn-ea"/>
          <a:cs typeface="Helvetica"/>
        </a:defRPr>
      </a:lvl5pPr>
      <a:lvl6pPr marL="1885576" indent="-171418" algn="l" defTabSz="342834" rtl="0" eaLnBrk="1" latinLnBrk="0" hangingPunct="1">
        <a:spcBef>
          <a:spcPct val="20000"/>
        </a:spcBef>
        <a:buFont typeface="Arial"/>
        <a:buChar char="•"/>
        <a:defRPr sz="1500" kern="1200">
          <a:solidFill>
            <a:schemeClr val="tx1"/>
          </a:solidFill>
          <a:latin typeface="+mn-lt"/>
          <a:ea typeface="+mn-ea"/>
          <a:cs typeface="+mn-cs"/>
        </a:defRPr>
      </a:lvl6pPr>
      <a:lvl7pPr marL="2228404" indent="-171418" algn="l" defTabSz="342834" rtl="0" eaLnBrk="1" latinLnBrk="0" hangingPunct="1">
        <a:spcBef>
          <a:spcPct val="20000"/>
        </a:spcBef>
        <a:buFont typeface="Arial"/>
        <a:buChar char="•"/>
        <a:defRPr sz="1500" kern="1200">
          <a:solidFill>
            <a:schemeClr val="tx1"/>
          </a:solidFill>
          <a:latin typeface="+mn-lt"/>
          <a:ea typeface="+mn-ea"/>
          <a:cs typeface="+mn-cs"/>
        </a:defRPr>
      </a:lvl7pPr>
      <a:lvl8pPr marL="2571238" indent="-171418" algn="l" defTabSz="342834" rtl="0" eaLnBrk="1" latinLnBrk="0" hangingPunct="1">
        <a:spcBef>
          <a:spcPct val="20000"/>
        </a:spcBef>
        <a:buFont typeface="Arial"/>
        <a:buChar char="•"/>
        <a:defRPr sz="1500" kern="1200">
          <a:solidFill>
            <a:schemeClr val="tx1"/>
          </a:solidFill>
          <a:latin typeface="+mn-lt"/>
          <a:ea typeface="+mn-ea"/>
          <a:cs typeface="+mn-cs"/>
        </a:defRPr>
      </a:lvl8pPr>
      <a:lvl9pPr marL="2914070" indent="-171418" algn="l" defTabSz="342834"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s-ES"/>
      </a:defPPr>
      <a:lvl1pPr marL="0" algn="l" defTabSz="342834" rtl="0" eaLnBrk="1" latinLnBrk="0" hangingPunct="1">
        <a:defRPr sz="1351" kern="1200">
          <a:solidFill>
            <a:schemeClr val="tx1"/>
          </a:solidFill>
          <a:latin typeface="+mn-lt"/>
          <a:ea typeface="+mn-ea"/>
          <a:cs typeface="+mn-cs"/>
        </a:defRPr>
      </a:lvl1pPr>
      <a:lvl2pPr marL="342834" algn="l" defTabSz="342834" rtl="0" eaLnBrk="1" latinLnBrk="0" hangingPunct="1">
        <a:defRPr sz="1351" kern="1200">
          <a:solidFill>
            <a:schemeClr val="tx1"/>
          </a:solidFill>
          <a:latin typeface="+mn-lt"/>
          <a:ea typeface="+mn-ea"/>
          <a:cs typeface="+mn-cs"/>
        </a:defRPr>
      </a:lvl2pPr>
      <a:lvl3pPr marL="685666" algn="l" defTabSz="342834" rtl="0" eaLnBrk="1" latinLnBrk="0" hangingPunct="1">
        <a:defRPr sz="1351" kern="1200">
          <a:solidFill>
            <a:schemeClr val="tx1"/>
          </a:solidFill>
          <a:latin typeface="+mn-lt"/>
          <a:ea typeface="+mn-ea"/>
          <a:cs typeface="+mn-cs"/>
        </a:defRPr>
      </a:lvl3pPr>
      <a:lvl4pPr marL="1028497" algn="l" defTabSz="342834" rtl="0" eaLnBrk="1" latinLnBrk="0" hangingPunct="1">
        <a:defRPr sz="1351" kern="1200">
          <a:solidFill>
            <a:schemeClr val="tx1"/>
          </a:solidFill>
          <a:latin typeface="+mn-lt"/>
          <a:ea typeface="+mn-ea"/>
          <a:cs typeface="+mn-cs"/>
        </a:defRPr>
      </a:lvl4pPr>
      <a:lvl5pPr marL="1371328" algn="l" defTabSz="342834" rtl="0" eaLnBrk="1" latinLnBrk="0" hangingPunct="1">
        <a:defRPr sz="1351" kern="1200">
          <a:solidFill>
            <a:schemeClr val="tx1"/>
          </a:solidFill>
          <a:latin typeface="+mn-lt"/>
          <a:ea typeface="+mn-ea"/>
          <a:cs typeface="+mn-cs"/>
        </a:defRPr>
      </a:lvl5pPr>
      <a:lvl6pPr marL="1714160" algn="l" defTabSz="342834" rtl="0" eaLnBrk="1" latinLnBrk="0" hangingPunct="1">
        <a:defRPr sz="1351" kern="1200">
          <a:solidFill>
            <a:schemeClr val="tx1"/>
          </a:solidFill>
          <a:latin typeface="+mn-lt"/>
          <a:ea typeface="+mn-ea"/>
          <a:cs typeface="+mn-cs"/>
        </a:defRPr>
      </a:lvl6pPr>
      <a:lvl7pPr marL="2056987" algn="l" defTabSz="342834" rtl="0" eaLnBrk="1" latinLnBrk="0" hangingPunct="1">
        <a:defRPr sz="1351" kern="1200">
          <a:solidFill>
            <a:schemeClr val="tx1"/>
          </a:solidFill>
          <a:latin typeface="+mn-lt"/>
          <a:ea typeface="+mn-ea"/>
          <a:cs typeface="+mn-cs"/>
        </a:defRPr>
      </a:lvl7pPr>
      <a:lvl8pPr marL="2399820" algn="l" defTabSz="342834" rtl="0" eaLnBrk="1" latinLnBrk="0" hangingPunct="1">
        <a:defRPr sz="1351" kern="1200">
          <a:solidFill>
            <a:schemeClr val="tx1"/>
          </a:solidFill>
          <a:latin typeface="+mn-lt"/>
          <a:ea typeface="+mn-ea"/>
          <a:cs typeface="+mn-cs"/>
        </a:defRPr>
      </a:lvl8pPr>
      <a:lvl9pPr marL="2742654" algn="l" defTabSz="342834" rtl="0" eaLnBrk="1" latinLnBrk="0" hangingPunct="1">
        <a:defRPr sz="135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5.png"/><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92A215B4-26A1-B93F-582D-0C2FF8FA61FD}"/>
              </a:ext>
            </a:extLst>
          </p:cNvPr>
          <p:cNvPicPr>
            <a:picLocks noChangeAspect="1"/>
          </p:cNvPicPr>
          <p:nvPr/>
        </p:nvPicPr>
        <p:blipFill rotWithShape="1">
          <a:blip r:embed="rId2"/>
          <a:srcRect l="25439" r="25439" b="32335"/>
          <a:stretch/>
        </p:blipFill>
        <p:spPr>
          <a:xfrm>
            <a:off x="5221192" y="682730"/>
            <a:ext cx="1749616" cy="1061667"/>
          </a:xfrm>
          <a:prstGeom prst="rect">
            <a:avLst/>
          </a:prstGeom>
        </p:spPr>
      </p:pic>
      <p:sp>
        <p:nvSpPr>
          <p:cNvPr id="4" name="Marcador de texto 2">
            <a:extLst>
              <a:ext uri="{FF2B5EF4-FFF2-40B4-BE49-F238E27FC236}">
                <a16:creationId xmlns:a16="http://schemas.microsoft.com/office/drawing/2014/main" id="{FB6E1B71-909B-1A8C-DF5C-06EC914BAACD}"/>
              </a:ext>
            </a:extLst>
          </p:cNvPr>
          <p:cNvSpPr txBox="1">
            <a:spLocks/>
          </p:cNvSpPr>
          <p:nvPr/>
        </p:nvSpPr>
        <p:spPr>
          <a:xfrm>
            <a:off x="3291568" y="1803167"/>
            <a:ext cx="5608865" cy="464788"/>
          </a:xfrm>
          <a:prstGeom prst="rect">
            <a:avLst/>
          </a:prstGeom>
          <a:noFill/>
        </p:spPr>
        <p:txBody>
          <a:bodyPr anchor="t"/>
          <a:lstStyle>
            <a:lvl1pPr marL="0" indent="0" algn="l" defTabSz="457200" rtl="0" eaLnBrk="1" latinLnBrk="0" hangingPunct="1">
              <a:spcBef>
                <a:spcPct val="20000"/>
              </a:spcBef>
              <a:buFont typeface="Arial"/>
              <a:buNone/>
              <a:defRPr sz="2000" kern="1200">
                <a:solidFill>
                  <a:schemeClr val="tx1">
                    <a:tint val="75000"/>
                  </a:schemeClr>
                </a:solidFill>
                <a:latin typeface="Helvetica"/>
                <a:ea typeface="+mn-ea"/>
                <a:cs typeface="Helvetica"/>
              </a:defRPr>
            </a:lvl1pPr>
            <a:lvl2pPr marL="457200" indent="0" algn="l" defTabSz="457200" rtl="0" eaLnBrk="1" latinLnBrk="0" hangingPunct="1">
              <a:spcBef>
                <a:spcPct val="20000"/>
              </a:spcBef>
              <a:buFont typeface="Arial"/>
              <a:buNone/>
              <a:defRPr sz="1800" kern="1200">
                <a:solidFill>
                  <a:schemeClr val="tx1">
                    <a:tint val="75000"/>
                  </a:schemeClr>
                </a:solidFill>
                <a:latin typeface="Helvetica"/>
                <a:ea typeface="+mn-ea"/>
                <a:cs typeface="Helvetica"/>
              </a:defRPr>
            </a:lvl2pPr>
            <a:lvl3pPr marL="914400" indent="0" algn="l" defTabSz="457200" rtl="0" eaLnBrk="1" latinLnBrk="0" hangingPunct="1">
              <a:spcBef>
                <a:spcPct val="20000"/>
              </a:spcBef>
              <a:buFont typeface="Arial"/>
              <a:buNone/>
              <a:defRPr sz="1600" kern="1200">
                <a:solidFill>
                  <a:schemeClr val="tx1">
                    <a:tint val="75000"/>
                  </a:schemeClr>
                </a:solidFill>
                <a:latin typeface="Helvetica"/>
                <a:ea typeface="+mn-ea"/>
                <a:cs typeface="Helvetica"/>
              </a:defRPr>
            </a:lvl3pPr>
            <a:lvl4pPr marL="1371600" indent="0" algn="l" defTabSz="457200" rtl="0" eaLnBrk="1" latinLnBrk="0" hangingPunct="1">
              <a:spcBef>
                <a:spcPct val="20000"/>
              </a:spcBef>
              <a:buFont typeface="Arial"/>
              <a:buNone/>
              <a:defRPr sz="1400" kern="1200">
                <a:solidFill>
                  <a:schemeClr val="tx1">
                    <a:tint val="75000"/>
                  </a:schemeClr>
                </a:solidFill>
                <a:latin typeface="Helvetica"/>
                <a:ea typeface="+mn-ea"/>
                <a:cs typeface="Helvetica"/>
              </a:defRPr>
            </a:lvl4pPr>
            <a:lvl5pPr marL="1828800" indent="0" algn="l" defTabSz="457200" rtl="0" eaLnBrk="1" latinLnBrk="0" hangingPunct="1">
              <a:spcBef>
                <a:spcPct val="20000"/>
              </a:spcBef>
              <a:buFont typeface="Arial"/>
              <a:buNone/>
              <a:defRPr sz="1400" kern="1200">
                <a:solidFill>
                  <a:schemeClr val="tx1">
                    <a:tint val="75000"/>
                  </a:schemeClr>
                </a:solidFill>
                <a:latin typeface="Helvetica"/>
                <a:ea typeface="+mn-ea"/>
                <a:cs typeface="Helvetica"/>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pPr algn="ctr">
              <a:spcBef>
                <a:spcPts val="0"/>
              </a:spcBef>
            </a:pPr>
            <a:r>
              <a:rPr lang="es-ES_tradnl" sz="1600" dirty="0">
                <a:solidFill>
                  <a:srgbClr val="1B2568"/>
                </a:solidFill>
              </a:rPr>
              <a:t>Fiscalía Especial contra la Impunidad</a:t>
            </a:r>
          </a:p>
          <a:p>
            <a:pPr algn="ctr">
              <a:spcBef>
                <a:spcPts val="0"/>
              </a:spcBef>
            </a:pPr>
            <a:r>
              <a:rPr lang="es-ES_tradnl" sz="1600" dirty="0">
                <a:solidFill>
                  <a:srgbClr val="1B2568"/>
                </a:solidFill>
              </a:rPr>
              <a:t>(FECI)</a:t>
            </a:r>
          </a:p>
        </p:txBody>
      </p:sp>
      <p:sp>
        <p:nvSpPr>
          <p:cNvPr id="2" name="Título 1">
            <a:extLst>
              <a:ext uri="{FF2B5EF4-FFF2-40B4-BE49-F238E27FC236}">
                <a16:creationId xmlns:a16="http://schemas.microsoft.com/office/drawing/2014/main" id="{55F9821E-08D3-87F5-F785-5F6E6C91F696}"/>
              </a:ext>
            </a:extLst>
          </p:cNvPr>
          <p:cNvSpPr txBox="1">
            <a:spLocks/>
          </p:cNvSpPr>
          <p:nvPr/>
        </p:nvSpPr>
        <p:spPr>
          <a:xfrm>
            <a:off x="718868" y="3561975"/>
            <a:ext cx="10754264" cy="2395736"/>
          </a:xfrm>
          <a:prstGeom prst="rect">
            <a:avLst/>
          </a:prstGeom>
          <a:effectLst>
            <a:outerShdw blurRad="50800" dist="38100" dir="2700000" algn="tl" rotWithShape="0">
              <a:prstClr val="black">
                <a:alpha val="40000"/>
              </a:prstClr>
            </a:outerShdw>
          </a:effectLst>
        </p:spPr>
        <p:txBody>
          <a:bodyPr anchor="ctr"/>
          <a:lstStyle>
            <a:defPPr>
              <a:defRPr lang="es-ES"/>
            </a:defPPr>
            <a:lvl1pPr algn="ctr" defTabSz="457189">
              <a:spcBef>
                <a:spcPts val="600"/>
              </a:spcBef>
              <a:buNone/>
              <a:defRPr sz="3600" b="1">
                <a:solidFill>
                  <a:schemeClr val="bg1"/>
                </a:solidFill>
                <a:latin typeface="Helvetica"/>
                <a:ea typeface="+mj-ea"/>
                <a:cs typeface="Helvetica"/>
              </a:defRPr>
            </a:lvl1pPr>
          </a:lstStyle>
          <a:p>
            <a:pPr>
              <a:lnSpc>
                <a:spcPts val="4480"/>
              </a:lnSpc>
              <a:spcBef>
                <a:spcPts val="1200"/>
              </a:spcBef>
            </a:pPr>
            <a:r>
              <a:rPr lang="es-ES_tradnl" sz="4600" dirty="0"/>
              <a:t>ILEGALIDADES COMETIDAS POR EL TRIBUNAL SUPREMO ELECTORAL EN EL PROCESO ELECTORAL 2023</a:t>
            </a:r>
          </a:p>
        </p:txBody>
      </p:sp>
      <p:sp>
        <p:nvSpPr>
          <p:cNvPr id="3" name="Rectángulo 2">
            <a:extLst>
              <a:ext uri="{FF2B5EF4-FFF2-40B4-BE49-F238E27FC236}">
                <a16:creationId xmlns:a16="http://schemas.microsoft.com/office/drawing/2014/main" id="{6A8C674F-1E6D-197E-38C7-7FC17793C176}"/>
              </a:ext>
            </a:extLst>
          </p:cNvPr>
          <p:cNvSpPr/>
          <p:nvPr/>
        </p:nvSpPr>
        <p:spPr>
          <a:xfrm>
            <a:off x="2496000" y="5753956"/>
            <a:ext cx="7200000" cy="67499"/>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s-GT" sz="1400"/>
          </a:p>
        </p:txBody>
      </p:sp>
    </p:spTree>
    <p:extLst>
      <p:ext uri="{BB962C8B-B14F-4D97-AF65-F5344CB8AC3E}">
        <p14:creationId xmlns:p14="http://schemas.microsoft.com/office/powerpoint/2010/main" val="4115845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FDFADD74-996A-AF28-0DE8-4102CEAE23CF}"/>
              </a:ext>
            </a:extLst>
          </p:cNvPr>
          <p:cNvPicPr>
            <a:picLocks noChangeAspect="1"/>
          </p:cNvPicPr>
          <p:nvPr/>
        </p:nvPicPr>
        <p:blipFill rotWithShape="1">
          <a:blip r:embed="rId3"/>
          <a:srcRect l="793" r="793"/>
          <a:stretch/>
        </p:blipFill>
        <p:spPr>
          <a:xfrm>
            <a:off x="334888" y="-13932"/>
            <a:ext cx="11522222" cy="1770370"/>
          </a:xfrm>
          <a:prstGeom prst="rect">
            <a:avLst/>
          </a:prstGeom>
        </p:spPr>
      </p:pic>
      <p:sp>
        <p:nvSpPr>
          <p:cNvPr id="9" name="Título 10">
            <a:extLst>
              <a:ext uri="{FF2B5EF4-FFF2-40B4-BE49-F238E27FC236}">
                <a16:creationId xmlns:a16="http://schemas.microsoft.com/office/drawing/2014/main" id="{7D8743B1-B8EF-3642-F300-BAD434D4B5F7}"/>
              </a:ext>
            </a:extLst>
          </p:cNvPr>
          <p:cNvSpPr txBox="1">
            <a:spLocks/>
          </p:cNvSpPr>
          <p:nvPr/>
        </p:nvSpPr>
        <p:spPr>
          <a:xfrm>
            <a:off x="516675" y="156167"/>
            <a:ext cx="11158652" cy="897680"/>
          </a:xfrm>
          <a:prstGeom prst="rect">
            <a:avLst/>
          </a:prstGeom>
        </p:spPr>
        <p:txBody>
          <a:bodyPr anchor="ctr">
            <a:normAutofit/>
          </a:bodyPr>
          <a:lstStyle>
            <a:lvl1pPr algn="ctr" defTabSz="342834" rtl="0" eaLnBrk="1" latinLnBrk="0" hangingPunct="1">
              <a:spcBef>
                <a:spcPct val="0"/>
              </a:spcBef>
              <a:buNone/>
              <a:defRPr sz="2625" b="1" kern="1200">
                <a:solidFill>
                  <a:schemeClr val="tx1"/>
                </a:solidFill>
                <a:latin typeface="Helvetica"/>
                <a:ea typeface="+mj-ea"/>
                <a:cs typeface="Helvetica"/>
              </a:defRPr>
            </a:lvl1pPr>
          </a:lstStyle>
          <a:p>
            <a:r>
              <a:rPr lang="es-GT" sz="2800" dirty="0">
                <a:solidFill>
                  <a:schemeClr val="bg1"/>
                </a:solidFill>
              </a:rPr>
              <a:t>MÁS ILEGALIDADES</a:t>
            </a:r>
          </a:p>
        </p:txBody>
      </p:sp>
      <p:sp>
        <p:nvSpPr>
          <p:cNvPr id="10" name="Rectángulo 9">
            <a:extLst>
              <a:ext uri="{FF2B5EF4-FFF2-40B4-BE49-F238E27FC236}">
                <a16:creationId xmlns:a16="http://schemas.microsoft.com/office/drawing/2014/main" id="{B29E4D64-38AC-5BE8-3A94-D4F7867D14A6}"/>
              </a:ext>
            </a:extLst>
          </p:cNvPr>
          <p:cNvSpPr/>
          <p:nvPr/>
        </p:nvSpPr>
        <p:spPr>
          <a:xfrm>
            <a:off x="2496000" y="1053846"/>
            <a:ext cx="7200000" cy="89998"/>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GT"/>
          </a:p>
        </p:txBody>
      </p:sp>
      <p:sp>
        <p:nvSpPr>
          <p:cNvPr id="5" name="Marcador de contenido 11">
            <a:extLst>
              <a:ext uri="{FF2B5EF4-FFF2-40B4-BE49-F238E27FC236}">
                <a16:creationId xmlns:a16="http://schemas.microsoft.com/office/drawing/2014/main" id="{1FED5D22-2A9F-38BC-71C7-752AF93BD388}"/>
              </a:ext>
            </a:extLst>
          </p:cNvPr>
          <p:cNvSpPr>
            <a:spLocks noGrp="1"/>
          </p:cNvSpPr>
          <p:nvPr>
            <p:ph idx="1"/>
          </p:nvPr>
        </p:nvSpPr>
        <p:spPr>
          <a:xfrm>
            <a:off x="1782621" y="1461598"/>
            <a:ext cx="4857087" cy="4375321"/>
          </a:xfrm>
        </p:spPr>
        <p:txBody>
          <a:bodyPr anchor="ctr">
            <a:normAutofit/>
          </a:bodyPr>
          <a:lstStyle/>
          <a:p>
            <a:pPr marL="457200" indent="-457200">
              <a:buFont typeface="+mj-lt"/>
              <a:buAutoNum type="arabicParenR"/>
            </a:pPr>
            <a:r>
              <a:rPr lang="es-GT" sz="2000" dirty="0"/>
              <a:t>Documento 4 que no cumple en su mayoría con los requisitos legales.</a:t>
            </a:r>
          </a:p>
          <a:p>
            <a:pPr marL="457200" indent="-457200">
              <a:buFont typeface="+mj-lt"/>
              <a:buAutoNum type="arabicParenR"/>
            </a:pPr>
            <a:r>
              <a:rPr lang="es-GT" sz="2000" dirty="0"/>
              <a:t>Alteración de información contenida en documentos electorales, pese a prohibición expresa de hacerlo.</a:t>
            </a:r>
          </a:p>
        </p:txBody>
      </p:sp>
      <p:pic>
        <p:nvPicPr>
          <p:cNvPr id="16" name="Imagen 15">
            <a:extLst>
              <a:ext uri="{FF2B5EF4-FFF2-40B4-BE49-F238E27FC236}">
                <a16:creationId xmlns:a16="http://schemas.microsoft.com/office/drawing/2014/main" id="{AB6F5253-009A-1960-AD8B-E58493145BC4}"/>
              </a:ext>
            </a:extLst>
          </p:cNvPr>
          <p:cNvPicPr>
            <a:picLocks noChangeAspect="1"/>
          </p:cNvPicPr>
          <p:nvPr/>
        </p:nvPicPr>
        <p:blipFill>
          <a:blip r:embed="rId4"/>
          <a:srcRect/>
          <a:stretch/>
        </p:blipFill>
        <p:spPr>
          <a:xfrm>
            <a:off x="7575078" y="1926537"/>
            <a:ext cx="2860511" cy="37688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426F997E-4062-D950-F5F4-AFA859A373B9}"/>
              </a:ext>
            </a:extLst>
          </p:cNvPr>
          <p:cNvSpPr txBox="1"/>
          <p:nvPr/>
        </p:nvSpPr>
        <p:spPr>
          <a:xfrm>
            <a:off x="7575078" y="1464872"/>
            <a:ext cx="2860511" cy="461665"/>
          </a:xfrm>
          <a:prstGeom prst="rect">
            <a:avLst/>
          </a:prstGeom>
          <a:noFill/>
        </p:spPr>
        <p:txBody>
          <a:bodyPr wrap="square">
            <a:spAutoFit/>
          </a:bodyPr>
          <a:lstStyle/>
          <a:p>
            <a:pPr algn="ctr"/>
            <a:r>
              <a:rPr lang="es-GT" sz="2400" b="1" dirty="0">
                <a:solidFill>
                  <a:srgbClr val="FF0000"/>
                </a:solidFill>
                <a:latin typeface="Arial" panose="020B0604020202020204" pitchFamily="34" charset="0"/>
                <a:cs typeface="Arial" panose="020B0604020202020204" pitchFamily="34" charset="0"/>
              </a:rPr>
              <a:t>EVIDENCIA</a:t>
            </a:r>
          </a:p>
        </p:txBody>
      </p:sp>
    </p:spTree>
    <p:extLst>
      <p:ext uri="{BB962C8B-B14F-4D97-AF65-F5344CB8AC3E}">
        <p14:creationId xmlns:p14="http://schemas.microsoft.com/office/powerpoint/2010/main" val="1701564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FDFADD74-996A-AF28-0DE8-4102CEAE23CF}"/>
              </a:ext>
            </a:extLst>
          </p:cNvPr>
          <p:cNvPicPr>
            <a:picLocks noChangeAspect="1"/>
          </p:cNvPicPr>
          <p:nvPr/>
        </p:nvPicPr>
        <p:blipFill rotWithShape="1">
          <a:blip r:embed="rId3"/>
          <a:srcRect l="793" r="793"/>
          <a:stretch/>
        </p:blipFill>
        <p:spPr>
          <a:xfrm>
            <a:off x="334888" y="-13932"/>
            <a:ext cx="11522222" cy="1770370"/>
          </a:xfrm>
          <a:prstGeom prst="rect">
            <a:avLst/>
          </a:prstGeom>
        </p:spPr>
      </p:pic>
      <p:sp>
        <p:nvSpPr>
          <p:cNvPr id="9" name="Título 10">
            <a:extLst>
              <a:ext uri="{FF2B5EF4-FFF2-40B4-BE49-F238E27FC236}">
                <a16:creationId xmlns:a16="http://schemas.microsoft.com/office/drawing/2014/main" id="{7D8743B1-B8EF-3642-F300-BAD434D4B5F7}"/>
              </a:ext>
            </a:extLst>
          </p:cNvPr>
          <p:cNvSpPr txBox="1">
            <a:spLocks/>
          </p:cNvSpPr>
          <p:nvPr/>
        </p:nvSpPr>
        <p:spPr>
          <a:xfrm>
            <a:off x="516675" y="156167"/>
            <a:ext cx="11158652" cy="897680"/>
          </a:xfrm>
          <a:prstGeom prst="rect">
            <a:avLst/>
          </a:prstGeom>
        </p:spPr>
        <p:txBody>
          <a:bodyPr anchor="ctr">
            <a:normAutofit/>
          </a:bodyPr>
          <a:lstStyle>
            <a:lvl1pPr algn="ctr" defTabSz="342834" rtl="0" eaLnBrk="1" latinLnBrk="0" hangingPunct="1">
              <a:spcBef>
                <a:spcPct val="0"/>
              </a:spcBef>
              <a:buNone/>
              <a:defRPr sz="2625" b="1" kern="1200">
                <a:solidFill>
                  <a:schemeClr val="tx1"/>
                </a:solidFill>
                <a:latin typeface="Helvetica"/>
                <a:ea typeface="+mj-ea"/>
                <a:cs typeface="Helvetica"/>
              </a:defRPr>
            </a:lvl1pPr>
          </a:lstStyle>
          <a:p>
            <a:r>
              <a:rPr lang="es-GT" sz="2800" dirty="0">
                <a:solidFill>
                  <a:schemeClr val="bg1"/>
                </a:solidFill>
              </a:rPr>
              <a:t>ÓRDENES DE APREHENSIÓN</a:t>
            </a:r>
          </a:p>
        </p:txBody>
      </p:sp>
      <p:sp>
        <p:nvSpPr>
          <p:cNvPr id="10" name="Rectángulo 9">
            <a:extLst>
              <a:ext uri="{FF2B5EF4-FFF2-40B4-BE49-F238E27FC236}">
                <a16:creationId xmlns:a16="http://schemas.microsoft.com/office/drawing/2014/main" id="{B29E4D64-38AC-5BE8-3A94-D4F7867D14A6}"/>
              </a:ext>
            </a:extLst>
          </p:cNvPr>
          <p:cNvSpPr/>
          <p:nvPr/>
        </p:nvSpPr>
        <p:spPr>
          <a:xfrm>
            <a:off x="2496000" y="1053846"/>
            <a:ext cx="7200000" cy="89998"/>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GT"/>
          </a:p>
        </p:txBody>
      </p:sp>
      <p:sp>
        <p:nvSpPr>
          <p:cNvPr id="5" name="Marcador de contenido 11">
            <a:extLst>
              <a:ext uri="{FF2B5EF4-FFF2-40B4-BE49-F238E27FC236}">
                <a16:creationId xmlns:a16="http://schemas.microsoft.com/office/drawing/2014/main" id="{1FED5D22-2A9F-38BC-71C7-752AF93BD388}"/>
              </a:ext>
            </a:extLst>
          </p:cNvPr>
          <p:cNvSpPr>
            <a:spLocks noGrp="1"/>
          </p:cNvSpPr>
          <p:nvPr>
            <p:ph idx="1"/>
          </p:nvPr>
        </p:nvSpPr>
        <p:spPr>
          <a:xfrm>
            <a:off x="2771276" y="1461598"/>
            <a:ext cx="6649450" cy="4375321"/>
          </a:xfrm>
        </p:spPr>
        <p:txBody>
          <a:bodyPr anchor="ctr">
            <a:normAutofit/>
          </a:bodyPr>
          <a:lstStyle/>
          <a:p>
            <a:pPr marL="0" indent="0" algn="ctr">
              <a:spcBef>
                <a:spcPts val="0"/>
              </a:spcBef>
              <a:buNone/>
            </a:pPr>
            <a:r>
              <a:rPr lang="es-GT" b="1" dirty="0"/>
              <a:t>Jorge Salvador Santos Neill</a:t>
            </a:r>
          </a:p>
          <a:p>
            <a:pPr marL="0" indent="0" algn="ctr">
              <a:spcBef>
                <a:spcPts val="0"/>
              </a:spcBef>
              <a:buNone/>
            </a:pPr>
            <a:r>
              <a:rPr lang="es-GT" sz="2000" dirty="0">
                <a:solidFill>
                  <a:srgbClr val="0070C0"/>
                </a:solidFill>
              </a:rPr>
              <a:t>Director de Informática del TSE </a:t>
            </a:r>
          </a:p>
          <a:p>
            <a:pPr marL="0" indent="0" algn="ctr">
              <a:spcBef>
                <a:spcPts val="0"/>
              </a:spcBef>
              <a:buNone/>
            </a:pPr>
            <a:r>
              <a:rPr lang="es-GT" sz="2000" dirty="0"/>
              <a:t>Por el delito de ABUSO DE AUTORIDAD Y FALSEDAD MATERIAL CON AGRAVACIÓN ELECTORAL</a:t>
            </a:r>
          </a:p>
          <a:p>
            <a:pPr marL="0" indent="0" algn="ctr">
              <a:spcBef>
                <a:spcPts val="0"/>
              </a:spcBef>
              <a:buNone/>
            </a:pPr>
            <a:endParaRPr lang="es-GT" sz="2000" dirty="0"/>
          </a:p>
          <a:p>
            <a:pPr marL="0" indent="0" algn="ctr">
              <a:spcBef>
                <a:spcPts val="0"/>
              </a:spcBef>
              <a:buNone/>
            </a:pPr>
            <a:r>
              <a:rPr lang="es-GT" b="1" dirty="0"/>
              <a:t>Alejandra María Chiroy Castro</a:t>
            </a:r>
          </a:p>
          <a:p>
            <a:pPr marL="0" indent="0" algn="ctr">
              <a:spcBef>
                <a:spcPts val="0"/>
              </a:spcBef>
              <a:buNone/>
            </a:pPr>
            <a:r>
              <a:rPr lang="es-GT" sz="2000" dirty="0">
                <a:solidFill>
                  <a:srgbClr val="0070C0"/>
                </a:solidFill>
              </a:rPr>
              <a:t>Directora del Departamento de Inscripción de Ciudadanos y Elaboración de Padrones</a:t>
            </a:r>
            <a:endParaRPr lang="es-GT" sz="2000" dirty="0"/>
          </a:p>
          <a:p>
            <a:pPr marL="0" indent="0" algn="ctr">
              <a:spcBef>
                <a:spcPts val="0"/>
              </a:spcBef>
              <a:buNone/>
            </a:pPr>
            <a:r>
              <a:rPr lang="es-GT" sz="2000" dirty="0"/>
              <a:t>Por el delito de ABUSO DE AUTORIDAD</a:t>
            </a:r>
          </a:p>
        </p:txBody>
      </p:sp>
    </p:spTree>
    <p:extLst>
      <p:ext uri="{BB962C8B-B14F-4D97-AF65-F5344CB8AC3E}">
        <p14:creationId xmlns:p14="http://schemas.microsoft.com/office/powerpoint/2010/main" val="2494151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FDFADD74-996A-AF28-0DE8-4102CEAE23CF}"/>
              </a:ext>
            </a:extLst>
          </p:cNvPr>
          <p:cNvPicPr>
            <a:picLocks noChangeAspect="1"/>
          </p:cNvPicPr>
          <p:nvPr/>
        </p:nvPicPr>
        <p:blipFill rotWithShape="1">
          <a:blip r:embed="rId3"/>
          <a:srcRect l="793" r="793"/>
          <a:stretch/>
        </p:blipFill>
        <p:spPr>
          <a:xfrm>
            <a:off x="334888" y="-13932"/>
            <a:ext cx="11522222" cy="1770370"/>
          </a:xfrm>
          <a:prstGeom prst="rect">
            <a:avLst/>
          </a:prstGeom>
        </p:spPr>
      </p:pic>
      <p:sp>
        <p:nvSpPr>
          <p:cNvPr id="9" name="Título 10">
            <a:extLst>
              <a:ext uri="{FF2B5EF4-FFF2-40B4-BE49-F238E27FC236}">
                <a16:creationId xmlns:a16="http://schemas.microsoft.com/office/drawing/2014/main" id="{7D8743B1-B8EF-3642-F300-BAD434D4B5F7}"/>
              </a:ext>
            </a:extLst>
          </p:cNvPr>
          <p:cNvSpPr txBox="1">
            <a:spLocks/>
          </p:cNvSpPr>
          <p:nvPr/>
        </p:nvSpPr>
        <p:spPr>
          <a:xfrm>
            <a:off x="516675" y="156167"/>
            <a:ext cx="11158652" cy="897680"/>
          </a:xfrm>
          <a:prstGeom prst="rect">
            <a:avLst/>
          </a:prstGeom>
        </p:spPr>
        <p:txBody>
          <a:bodyPr anchor="ctr">
            <a:normAutofit/>
          </a:bodyPr>
          <a:lstStyle>
            <a:lvl1pPr algn="ctr" defTabSz="342834" rtl="0" eaLnBrk="1" latinLnBrk="0" hangingPunct="1">
              <a:spcBef>
                <a:spcPct val="0"/>
              </a:spcBef>
              <a:buNone/>
              <a:defRPr sz="2625" b="1" kern="1200">
                <a:solidFill>
                  <a:schemeClr val="tx1"/>
                </a:solidFill>
                <a:latin typeface="Helvetica"/>
                <a:ea typeface="+mj-ea"/>
                <a:cs typeface="Helvetica"/>
              </a:defRPr>
            </a:lvl1pPr>
          </a:lstStyle>
          <a:p>
            <a:r>
              <a:rPr lang="es-GT" sz="2800" dirty="0">
                <a:solidFill>
                  <a:schemeClr val="bg1"/>
                </a:solidFill>
              </a:rPr>
              <a:t>DIGITADORES AFILIADOS AL PARTIDO MOVIMIENTO SEMILLA </a:t>
            </a:r>
          </a:p>
        </p:txBody>
      </p:sp>
      <p:sp>
        <p:nvSpPr>
          <p:cNvPr id="10" name="Rectángulo 9">
            <a:extLst>
              <a:ext uri="{FF2B5EF4-FFF2-40B4-BE49-F238E27FC236}">
                <a16:creationId xmlns:a16="http://schemas.microsoft.com/office/drawing/2014/main" id="{B29E4D64-38AC-5BE8-3A94-D4F7867D14A6}"/>
              </a:ext>
            </a:extLst>
          </p:cNvPr>
          <p:cNvSpPr/>
          <p:nvPr/>
        </p:nvSpPr>
        <p:spPr>
          <a:xfrm>
            <a:off x="2496000" y="1053846"/>
            <a:ext cx="7200000" cy="89998"/>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GT"/>
          </a:p>
        </p:txBody>
      </p:sp>
      <p:pic>
        <p:nvPicPr>
          <p:cNvPr id="21" name="Imagen 20">
            <a:extLst>
              <a:ext uri="{FF2B5EF4-FFF2-40B4-BE49-F238E27FC236}">
                <a16:creationId xmlns:a16="http://schemas.microsoft.com/office/drawing/2014/main" id="{13C7D2B3-1AF7-6E3E-B6D1-2CBF88EF1A64}"/>
              </a:ext>
            </a:extLst>
          </p:cNvPr>
          <p:cNvPicPr>
            <a:picLocks noChangeAspect="1"/>
          </p:cNvPicPr>
          <p:nvPr/>
        </p:nvPicPr>
        <p:blipFill rotWithShape="1">
          <a:blip r:embed="rId4"/>
          <a:srcRect t="14982"/>
          <a:stretch/>
        </p:blipFill>
        <p:spPr>
          <a:xfrm>
            <a:off x="4212827" y="1605544"/>
            <a:ext cx="3766347" cy="41023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35930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FDFADD74-996A-AF28-0DE8-4102CEAE23CF}"/>
              </a:ext>
            </a:extLst>
          </p:cNvPr>
          <p:cNvPicPr>
            <a:picLocks noChangeAspect="1"/>
          </p:cNvPicPr>
          <p:nvPr/>
        </p:nvPicPr>
        <p:blipFill rotWithShape="1">
          <a:blip r:embed="rId3"/>
          <a:srcRect l="793" r="793"/>
          <a:stretch/>
        </p:blipFill>
        <p:spPr>
          <a:xfrm>
            <a:off x="334888" y="-13932"/>
            <a:ext cx="11522222" cy="1770370"/>
          </a:xfrm>
          <a:prstGeom prst="rect">
            <a:avLst/>
          </a:prstGeom>
        </p:spPr>
      </p:pic>
      <p:sp>
        <p:nvSpPr>
          <p:cNvPr id="9" name="Título 10">
            <a:extLst>
              <a:ext uri="{FF2B5EF4-FFF2-40B4-BE49-F238E27FC236}">
                <a16:creationId xmlns:a16="http://schemas.microsoft.com/office/drawing/2014/main" id="{7D8743B1-B8EF-3642-F300-BAD434D4B5F7}"/>
              </a:ext>
            </a:extLst>
          </p:cNvPr>
          <p:cNvSpPr txBox="1">
            <a:spLocks/>
          </p:cNvSpPr>
          <p:nvPr/>
        </p:nvSpPr>
        <p:spPr>
          <a:xfrm>
            <a:off x="516675" y="156167"/>
            <a:ext cx="11158652" cy="897680"/>
          </a:xfrm>
          <a:prstGeom prst="rect">
            <a:avLst/>
          </a:prstGeom>
        </p:spPr>
        <p:txBody>
          <a:bodyPr anchor="ctr">
            <a:normAutofit/>
          </a:bodyPr>
          <a:lstStyle>
            <a:lvl1pPr algn="ctr" defTabSz="342834" rtl="0" eaLnBrk="1" latinLnBrk="0" hangingPunct="1">
              <a:spcBef>
                <a:spcPct val="0"/>
              </a:spcBef>
              <a:buNone/>
              <a:defRPr sz="2625" b="1" kern="1200">
                <a:solidFill>
                  <a:schemeClr val="tx1"/>
                </a:solidFill>
                <a:latin typeface="Helvetica"/>
                <a:ea typeface="+mj-ea"/>
                <a:cs typeface="Helvetica"/>
              </a:defRPr>
            </a:lvl1pPr>
          </a:lstStyle>
          <a:p>
            <a:r>
              <a:rPr lang="es-GT" sz="2800" dirty="0">
                <a:solidFill>
                  <a:schemeClr val="bg1"/>
                </a:solidFill>
              </a:rPr>
              <a:t>OTRAS ILEGALIDADES</a:t>
            </a:r>
          </a:p>
        </p:txBody>
      </p:sp>
      <p:sp>
        <p:nvSpPr>
          <p:cNvPr id="10" name="Rectángulo 9">
            <a:extLst>
              <a:ext uri="{FF2B5EF4-FFF2-40B4-BE49-F238E27FC236}">
                <a16:creationId xmlns:a16="http://schemas.microsoft.com/office/drawing/2014/main" id="{B29E4D64-38AC-5BE8-3A94-D4F7867D14A6}"/>
              </a:ext>
            </a:extLst>
          </p:cNvPr>
          <p:cNvSpPr/>
          <p:nvPr/>
        </p:nvSpPr>
        <p:spPr>
          <a:xfrm>
            <a:off x="2496000" y="1053846"/>
            <a:ext cx="7200000" cy="89998"/>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GT"/>
          </a:p>
        </p:txBody>
      </p:sp>
      <p:sp>
        <p:nvSpPr>
          <p:cNvPr id="5" name="Marcador de contenido 11">
            <a:extLst>
              <a:ext uri="{FF2B5EF4-FFF2-40B4-BE49-F238E27FC236}">
                <a16:creationId xmlns:a16="http://schemas.microsoft.com/office/drawing/2014/main" id="{F714730D-45F7-4DD8-8D39-DBF0851513FA}"/>
              </a:ext>
            </a:extLst>
          </p:cNvPr>
          <p:cNvSpPr>
            <a:spLocks noGrp="1"/>
          </p:cNvSpPr>
          <p:nvPr>
            <p:ph idx="1"/>
          </p:nvPr>
        </p:nvSpPr>
        <p:spPr>
          <a:xfrm>
            <a:off x="1652338" y="1461598"/>
            <a:ext cx="8887326" cy="4375321"/>
          </a:xfrm>
        </p:spPr>
        <p:txBody>
          <a:bodyPr anchor="ctr">
            <a:normAutofit/>
          </a:bodyPr>
          <a:lstStyle/>
          <a:p>
            <a:pPr marL="457200" indent="-457200">
              <a:buFont typeface="+mj-lt"/>
              <a:buAutoNum type="arabicParenR"/>
            </a:pPr>
            <a:r>
              <a:rPr lang="es-GT" sz="2000" dirty="0"/>
              <a:t>Falta de cumplimiento de formalidades, posterior al llenado de los documentos 4, actas finales de cierre de escrutinios.</a:t>
            </a:r>
          </a:p>
          <a:p>
            <a:pPr marL="457200" indent="-457200">
              <a:buFont typeface="+mj-lt"/>
              <a:buAutoNum type="arabicParenR"/>
            </a:pPr>
            <a:r>
              <a:rPr lang="es-GT" sz="2000" dirty="0"/>
              <a:t>Falta de cumplimiento de las disposiciones legales por parte de las juntas electorales municipales (JEM) en la verificación del cumplimiento de requisitos de las actas finales de cierre y escrutinios.</a:t>
            </a:r>
          </a:p>
          <a:p>
            <a:pPr marL="457200" indent="-457200">
              <a:buFont typeface="+mj-lt"/>
              <a:buAutoNum type="arabicParenR"/>
            </a:pPr>
            <a:r>
              <a:rPr lang="es-GT" sz="2000" dirty="0"/>
              <a:t>Falta de exactitud de los datos contabilizados toda vez que no tomaron en cuenta actas ilegibles y votos de lugares con disturbios.</a:t>
            </a:r>
          </a:p>
        </p:txBody>
      </p:sp>
    </p:spTree>
    <p:extLst>
      <p:ext uri="{BB962C8B-B14F-4D97-AF65-F5344CB8AC3E}">
        <p14:creationId xmlns:p14="http://schemas.microsoft.com/office/powerpoint/2010/main" val="101577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FDFADD74-996A-AF28-0DE8-4102CEAE23CF}"/>
              </a:ext>
            </a:extLst>
          </p:cNvPr>
          <p:cNvPicPr>
            <a:picLocks noChangeAspect="1"/>
          </p:cNvPicPr>
          <p:nvPr/>
        </p:nvPicPr>
        <p:blipFill rotWithShape="1">
          <a:blip r:embed="rId3"/>
          <a:srcRect l="793" r="793"/>
          <a:stretch/>
        </p:blipFill>
        <p:spPr>
          <a:xfrm>
            <a:off x="334888" y="-13932"/>
            <a:ext cx="11522222" cy="1770370"/>
          </a:xfrm>
          <a:prstGeom prst="rect">
            <a:avLst/>
          </a:prstGeom>
        </p:spPr>
      </p:pic>
      <p:sp>
        <p:nvSpPr>
          <p:cNvPr id="9" name="Título 10">
            <a:extLst>
              <a:ext uri="{FF2B5EF4-FFF2-40B4-BE49-F238E27FC236}">
                <a16:creationId xmlns:a16="http://schemas.microsoft.com/office/drawing/2014/main" id="{7D8743B1-B8EF-3642-F300-BAD434D4B5F7}"/>
              </a:ext>
            </a:extLst>
          </p:cNvPr>
          <p:cNvSpPr txBox="1">
            <a:spLocks/>
          </p:cNvSpPr>
          <p:nvPr/>
        </p:nvSpPr>
        <p:spPr>
          <a:xfrm>
            <a:off x="516675" y="156167"/>
            <a:ext cx="11158652" cy="897680"/>
          </a:xfrm>
          <a:prstGeom prst="rect">
            <a:avLst/>
          </a:prstGeom>
        </p:spPr>
        <p:txBody>
          <a:bodyPr anchor="ctr">
            <a:normAutofit fontScale="92500"/>
          </a:bodyPr>
          <a:lstStyle>
            <a:lvl1pPr algn="ctr" defTabSz="342834" rtl="0" eaLnBrk="1" latinLnBrk="0" hangingPunct="1">
              <a:spcBef>
                <a:spcPct val="0"/>
              </a:spcBef>
              <a:buNone/>
              <a:defRPr sz="2625" b="1" kern="1200">
                <a:solidFill>
                  <a:schemeClr val="tx1"/>
                </a:solidFill>
                <a:latin typeface="Helvetica"/>
                <a:ea typeface="+mj-ea"/>
                <a:cs typeface="Helvetica"/>
              </a:defRPr>
            </a:lvl1pPr>
          </a:lstStyle>
          <a:p>
            <a:r>
              <a:rPr lang="es-GT" sz="2800" dirty="0">
                <a:solidFill>
                  <a:schemeClr val="bg1"/>
                </a:solidFill>
              </a:rPr>
              <a:t>RESOLUCIONES DEL TSE EN VIOLACIÓN DEL ÁRTICULO 157 DE</a:t>
            </a:r>
          </a:p>
          <a:p>
            <a:r>
              <a:rPr lang="es-GT" sz="2800" dirty="0">
                <a:solidFill>
                  <a:schemeClr val="bg1"/>
                </a:solidFill>
              </a:rPr>
              <a:t>LA CONSTITUCIÓN POLÍTICA DE LA REPÚBLICA DE GUATEMALA</a:t>
            </a:r>
          </a:p>
        </p:txBody>
      </p:sp>
      <p:sp>
        <p:nvSpPr>
          <p:cNvPr id="10" name="Rectángulo 9">
            <a:extLst>
              <a:ext uri="{FF2B5EF4-FFF2-40B4-BE49-F238E27FC236}">
                <a16:creationId xmlns:a16="http://schemas.microsoft.com/office/drawing/2014/main" id="{B29E4D64-38AC-5BE8-3A94-D4F7867D14A6}"/>
              </a:ext>
            </a:extLst>
          </p:cNvPr>
          <p:cNvSpPr/>
          <p:nvPr/>
        </p:nvSpPr>
        <p:spPr>
          <a:xfrm>
            <a:off x="2496000" y="1053846"/>
            <a:ext cx="7200000" cy="89998"/>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GT"/>
          </a:p>
        </p:txBody>
      </p:sp>
      <p:graphicFrame>
        <p:nvGraphicFramePr>
          <p:cNvPr id="7" name="Tabla 6">
            <a:extLst>
              <a:ext uri="{FF2B5EF4-FFF2-40B4-BE49-F238E27FC236}">
                <a16:creationId xmlns:a16="http://schemas.microsoft.com/office/drawing/2014/main" id="{F28F6E77-E160-8F50-4464-680FD5F207B2}"/>
              </a:ext>
            </a:extLst>
          </p:cNvPr>
          <p:cNvGraphicFramePr>
            <a:graphicFrameLocks noGrp="1"/>
          </p:cNvGraphicFramePr>
          <p:nvPr>
            <p:extLst>
              <p:ext uri="{D42A27DB-BD31-4B8C-83A1-F6EECF244321}">
                <p14:modId xmlns:p14="http://schemas.microsoft.com/office/powerpoint/2010/main" val="1442741610"/>
              </p:ext>
            </p:extLst>
          </p:nvPr>
        </p:nvGraphicFramePr>
        <p:xfrm>
          <a:off x="2266674" y="2912209"/>
          <a:ext cx="7658652" cy="2358842"/>
        </p:xfrm>
        <a:graphic>
          <a:graphicData uri="http://schemas.openxmlformats.org/drawingml/2006/table">
            <a:tbl>
              <a:tblPr firstRow="1" bandRow="1">
                <a:tableStyleId>{5C22544A-7EE6-4342-B048-85BDC9FD1C3A}</a:tableStyleId>
              </a:tblPr>
              <a:tblGrid>
                <a:gridCol w="4435828">
                  <a:extLst>
                    <a:ext uri="{9D8B030D-6E8A-4147-A177-3AD203B41FA5}">
                      <a16:colId xmlns:a16="http://schemas.microsoft.com/office/drawing/2014/main" val="3874672392"/>
                    </a:ext>
                  </a:extLst>
                </a:gridCol>
                <a:gridCol w="3222824">
                  <a:extLst>
                    <a:ext uri="{9D8B030D-6E8A-4147-A177-3AD203B41FA5}">
                      <a16:colId xmlns:a16="http://schemas.microsoft.com/office/drawing/2014/main" val="2293421694"/>
                    </a:ext>
                  </a:extLst>
                </a:gridCol>
              </a:tblGrid>
              <a:tr h="581705">
                <a:tc>
                  <a:txBody>
                    <a:bodyPr/>
                    <a:lstStyle/>
                    <a:p>
                      <a:pPr algn="ctr"/>
                      <a:r>
                        <a:rPr lang="es-GT" sz="1400" dirty="0">
                          <a:latin typeface="Arial" panose="020B0604020202020204" pitchFamily="34" charset="0"/>
                          <a:cs typeface="Arial" panose="020B0604020202020204" pitchFamily="34" charset="0"/>
                        </a:rPr>
                        <a:t>MUNICIPIO</a:t>
                      </a:r>
                    </a:p>
                  </a:txBody>
                  <a:tcPr anchor="ctr"/>
                </a:tc>
                <a:tc>
                  <a:txBody>
                    <a:bodyPr/>
                    <a:lstStyle/>
                    <a:p>
                      <a:pPr algn="ctr"/>
                      <a:r>
                        <a:rPr lang="es-GT" sz="1400" dirty="0">
                          <a:latin typeface="Arial" panose="020B0604020202020204" pitchFamily="34" charset="0"/>
                          <a:cs typeface="Arial" panose="020B0604020202020204" pitchFamily="34" charset="0"/>
                        </a:rPr>
                        <a:t>RESOLUCIÓN No.</a:t>
                      </a:r>
                    </a:p>
                  </a:txBody>
                  <a:tcPr anchor="ctr"/>
                </a:tc>
                <a:extLst>
                  <a:ext uri="{0D108BD9-81ED-4DB2-BD59-A6C34878D82A}">
                    <a16:rowId xmlns:a16="http://schemas.microsoft.com/office/drawing/2014/main" val="2464318533"/>
                  </a:ext>
                </a:extLst>
              </a:tr>
              <a:tr h="436017">
                <a:tc>
                  <a:txBody>
                    <a:bodyPr/>
                    <a:lstStyle/>
                    <a:p>
                      <a:pPr marL="0" marR="0" lvl="0" indent="0" algn="ctr" defTabSz="342834" rtl="0" eaLnBrk="1" fontAlgn="auto" latinLnBrk="0" hangingPunct="1">
                        <a:lnSpc>
                          <a:spcPct val="100000"/>
                        </a:lnSpc>
                        <a:spcBef>
                          <a:spcPts val="0"/>
                        </a:spcBef>
                        <a:spcAft>
                          <a:spcPts val="0"/>
                        </a:spcAft>
                        <a:buClrTx/>
                        <a:buSzTx/>
                        <a:buFontTx/>
                        <a:buNone/>
                        <a:tabLst/>
                        <a:defRPr/>
                      </a:pPr>
                      <a:r>
                        <a:rPr lang="es-GT" sz="1600" dirty="0">
                          <a:solidFill>
                            <a:srgbClr val="002060"/>
                          </a:solidFill>
                          <a:latin typeface="Arial" panose="020B0604020202020204" pitchFamily="34" charset="0"/>
                          <a:cs typeface="Arial" panose="020B0604020202020204" pitchFamily="34" charset="0"/>
                        </a:rPr>
                        <a:t>San José Del Golfo</a:t>
                      </a:r>
                    </a:p>
                  </a:txBody>
                  <a:tcPr anchor="ctr"/>
                </a:tc>
                <a:tc>
                  <a:txBody>
                    <a:bodyPr/>
                    <a:lstStyle/>
                    <a:p>
                      <a:pPr marL="0" marR="0" lvl="0" indent="0" algn="ctr" defTabSz="342834" rtl="0" eaLnBrk="1" fontAlgn="auto" latinLnBrk="0" hangingPunct="1">
                        <a:lnSpc>
                          <a:spcPct val="100000"/>
                        </a:lnSpc>
                        <a:spcBef>
                          <a:spcPts val="0"/>
                        </a:spcBef>
                        <a:spcAft>
                          <a:spcPts val="0"/>
                        </a:spcAft>
                        <a:buClrTx/>
                        <a:buSzTx/>
                        <a:buFontTx/>
                        <a:buNone/>
                        <a:tabLst/>
                        <a:defRPr/>
                      </a:pPr>
                      <a:r>
                        <a:rPr lang="es-GT" sz="1600" dirty="0">
                          <a:solidFill>
                            <a:srgbClr val="002060"/>
                          </a:solidFill>
                          <a:latin typeface="Arial" panose="020B0604020202020204" pitchFamily="34" charset="0"/>
                          <a:cs typeface="Arial" panose="020B0604020202020204" pitchFamily="34" charset="0"/>
                        </a:rPr>
                        <a:t>Resolución 257-2023</a:t>
                      </a:r>
                    </a:p>
                  </a:txBody>
                  <a:tcPr anchor="ctr"/>
                </a:tc>
                <a:extLst>
                  <a:ext uri="{0D108BD9-81ED-4DB2-BD59-A6C34878D82A}">
                    <a16:rowId xmlns:a16="http://schemas.microsoft.com/office/drawing/2014/main" val="2857231984"/>
                  </a:ext>
                </a:extLst>
              </a:tr>
              <a:tr h="332997">
                <a:tc>
                  <a:txBody>
                    <a:bodyPr/>
                    <a:lstStyle/>
                    <a:p>
                      <a:pPr marL="0" marR="0" lvl="0" indent="0" algn="ctr" defTabSz="342834" rtl="0" eaLnBrk="1" fontAlgn="auto" latinLnBrk="0" hangingPunct="1">
                        <a:lnSpc>
                          <a:spcPct val="100000"/>
                        </a:lnSpc>
                        <a:spcBef>
                          <a:spcPts val="0"/>
                        </a:spcBef>
                        <a:spcAft>
                          <a:spcPts val="0"/>
                        </a:spcAft>
                        <a:buClrTx/>
                        <a:buSzTx/>
                        <a:buFontTx/>
                        <a:buNone/>
                        <a:tabLst/>
                        <a:defRPr/>
                      </a:pPr>
                      <a:r>
                        <a:rPr lang="es-GT" sz="1600" kern="1200" dirty="0">
                          <a:solidFill>
                            <a:srgbClr val="002060"/>
                          </a:solidFill>
                          <a:latin typeface="Arial" panose="020B0604020202020204" pitchFamily="34" charset="0"/>
                          <a:ea typeface="+mn-ea"/>
                          <a:cs typeface="Arial" panose="020B0604020202020204" pitchFamily="34" charset="0"/>
                        </a:rPr>
                        <a:t>San Martín Zapotitlán Retalhuleu</a:t>
                      </a:r>
                    </a:p>
                  </a:txBody>
                  <a:tcPr anchor="ctr"/>
                </a:tc>
                <a:tc>
                  <a:txBody>
                    <a:bodyPr/>
                    <a:lstStyle/>
                    <a:p>
                      <a:pPr marL="0" marR="0" lvl="0" indent="0" algn="ctr" defTabSz="342834" rtl="0" eaLnBrk="1" fontAlgn="auto" latinLnBrk="0" hangingPunct="1">
                        <a:lnSpc>
                          <a:spcPct val="100000"/>
                        </a:lnSpc>
                        <a:spcBef>
                          <a:spcPts val="0"/>
                        </a:spcBef>
                        <a:spcAft>
                          <a:spcPts val="0"/>
                        </a:spcAft>
                        <a:buClrTx/>
                        <a:buSzTx/>
                        <a:buFontTx/>
                        <a:buNone/>
                        <a:tabLst/>
                        <a:defRPr/>
                      </a:pPr>
                      <a:r>
                        <a:rPr lang="es-GT" sz="1600" kern="1200" dirty="0">
                          <a:solidFill>
                            <a:srgbClr val="002060"/>
                          </a:solidFill>
                          <a:latin typeface="Arial" panose="020B0604020202020204" pitchFamily="34" charset="0"/>
                          <a:ea typeface="+mn-ea"/>
                          <a:cs typeface="Arial" panose="020B0604020202020204" pitchFamily="34" charset="0"/>
                        </a:rPr>
                        <a:t>Resolución </a:t>
                      </a:r>
                      <a:r>
                        <a:rPr lang="es-GT" sz="1600" dirty="0">
                          <a:solidFill>
                            <a:srgbClr val="002060"/>
                          </a:solidFill>
                          <a:latin typeface="Arial" panose="020B0604020202020204" pitchFamily="34" charset="0"/>
                          <a:cs typeface="Arial" panose="020B0604020202020204" pitchFamily="34" charset="0"/>
                        </a:rPr>
                        <a:t>258-2023</a:t>
                      </a:r>
                      <a:endParaRPr lang="es-GT" sz="1600" kern="1200" dirty="0">
                        <a:solidFill>
                          <a:srgbClr val="002060"/>
                        </a:solidFill>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370434705"/>
                  </a:ext>
                </a:extLst>
              </a:tr>
              <a:tr h="332997">
                <a:tc>
                  <a:txBody>
                    <a:bodyPr/>
                    <a:lstStyle/>
                    <a:p>
                      <a:pPr algn="ctr"/>
                      <a:r>
                        <a:rPr lang="es-GT" sz="1600" dirty="0">
                          <a:solidFill>
                            <a:srgbClr val="002060"/>
                          </a:solidFill>
                          <a:latin typeface="Arial" panose="020B0604020202020204" pitchFamily="34" charset="0"/>
                          <a:cs typeface="Arial" panose="020B0604020202020204" pitchFamily="34" charset="0"/>
                        </a:rPr>
                        <a:t>Yepocapa Chimaltenango</a:t>
                      </a:r>
                    </a:p>
                  </a:txBody>
                  <a:tcPr anchor="ctr"/>
                </a:tc>
                <a:tc>
                  <a:txBody>
                    <a:bodyPr/>
                    <a:lstStyle/>
                    <a:p>
                      <a:pPr marL="0" marR="0" lvl="0" indent="0" algn="ctr" defTabSz="342834" rtl="0" eaLnBrk="1" fontAlgn="auto" latinLnBrk="0" hangingPunct="1">
                        <a:lnSpc>
                          <a:spcPct val="100000"/>
                        </a:lnSpc>
                        <a:spcBef>
                          <a:spcPts val="0"/>
                        </a:spcBef>
                        <a:spcAft>
                          <a:spcPts val="0"/>
                        </a:spcAft>
                        <a:buClrTx/>
                        <a:buSzTx/>
                        <a:buFontTx/>
                        <a:buNone/>
                        <a:tabLst/>
                        <a:defRPr/>
                      </a:pPr>
                      <a:r>
                        <a:rPr lang="es-GT" sz="1600" kern="1200" dirty="0">
                          <a:solidFill>
                            <a:srgbClr val="002060"/>
                          </a:solidFill>
                          <a:latin typeface="Arial" panose="020B0604020202020204" pitchFamily="34" charset="0"/>
                          <a:ea typeface="+mn-ea"/>
                          <a:cs typeface="Arial" panose="020B0604020202020204" pitchFamily="34" charset="0"/>
                        </a:rPr>
                        <a:t>Resolución </a:t>
                      </a:r>
                      <a:r>
                        <a:rPr lang="es-GT" sz="1600" dirty="0">
                          <a:solidFill>
                            <a:srgbClr val="002060"/>
                          </a:solidFill>
                          <a:latin typeface="Arial" panose="020B0604020202020204" pitchFamily="34" charset="0"/>
                          <a:cs typeface="Arial" panose="020B0604020202020204" pitchFamily="34" charset="0"/>
                        </a:rPr>
                        <a:t>260-2023</a:t>
                      </a:r>
                      <a:endParaRPr lang="es-GT" sz="1600" kern="1200" dirty="0">
                        <a:solidFill>
                          <a:srgbClr val="002060"/>
                        </a:solidFill>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2850894419"/>
                  </a:ext>
                </a:extLst>
              </a:tr>
              <a:tr h="332997">
                <a:tc>
                  <a:txBody>
                    <a:bodyPr/>
                    <a:lstStyle/>
                    <a:p>
                      <a:pPr algn="ctr"/>
                      <a:r>
                        <a:rPr lang="es-GT" sz="1600" dirty="0">
                          <a:solidFill>
                            <a:srgbClr val="002060"/>
                          </a:solidFill>
                          <a:latin typeface="Arial" panose="020B0604020202020204" pitchFamily="34" charset="0"/>
                          <a:cs typeface="Arial" panose="020B0604020202020204" pitchFamily="34" charset="0"/>
                        </a:rPr>
                        <a:t>San Pablo Jocopilas Suchitépequez</a:t>
                      </a:r>
                    </a:p>
                  </a:txBody>
                  <a:tcPr anchor="ctr"/>
                </a:tc>
                <a:tc>
                  <a:txBody>
                    <a:bodyPr/>
                    <a:lstStyle/>
                    <a:p>
                      <a:pPr marL="0" marR="0" lvl="0" indent="0" algn="ctr" defTabSz="342834" rtl="0" eaLnBrk="1" fontAlgn="auto" latinLnBrk="0" hangingPunct="1">
                        <a:lnSpc>
                          <a:spcPct val="100000"/>
                        </a:lnSpc>
                        <a:spcBef>
                          <a:spcPts val="0"/>
                        </a:spcBef>
                        <a:spcAft>
                          <a:spcPts val="0"/>
                        </a:spcAft>
                        <a:buClrTx/>
                        <a:buSzTx/>
                        <a:buFontTx/>
                        <a:buNone/>
                        <a:tabLst/>
                        <a:defRPr/>
                      </a:pPr>
                      <a:r>
                        <a:rPr lang="es-GT" sz="1600" kern="1200" dirty="0">
                          <a:solidFill>
                            <a:srgbClr val="002060"/>
                          </a:solidFill>
                          <a:latin typeface="Arial" panose="020B0604020202020204" pitchFamily="34" charset="0"/>
                          <a:ea typeface="+mn-ea"/>
                          <a:cs typeface="Arial" panose="020B0604020202020204" pitchFamily="34" charset="0"/>
                        </a:rPr>
                        <a:t>Resolución </a:t>
                      </a:r>
                      <a:r>
                        <a:rPr lang="es-GT" sz="1600" dirty="0">
                          <a:solidFill>
                            <a:srgbClr val="002060"/>
                          </a:solidFill>
                          <a:latin typeface="Arial" panose="020B0604020202020204" pitchFamily="34" charset="0"/>
                          <a:cs typeface="Arial" panose="020B0604020202020204" pitchFamily="34" charset="0"/>
                        </a:rPr>
                        <a:t>261-2023</a:t>
                      </a:r>
                      <a:endParaRPr lang="es-GT" sz="1600" kern="1200" dirty="0">
                        <a:solidFill>
                          <a:srgbClr val="002060"/>
                        </a:solidFill>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3060301079"/>
                  </a:ext>
                </a:extLst>
              </a:tr>
              <a:tr h="332997">
                <a:tc>
                  <a:txBody>
                    <a:bodyPr/>
                    <a:lstStyle/>
                    <a:p>
                      <a:pPr algn="ctr"/>
                      <a:r>
                        <a:rPr lang="es-GT" sz="1600" dirty="0">
                          <a:solidFill>
                            <a:srgbClr val="002060"/>
                          </a:solidFill>
                          <a:latin typeface="Arial" panose="020B0604020202020204" pitchFamily="34" charset="0"/>
                          <a:cs typeface="Arial" panose="020B0604020202020204" pitchFamily="34" charset="0"/>
                        </a:rPr>
                        <a:t>San Bartolome Jocotenango</a:t>
                      </a:r>
                    </a:p>
                  </a:txBody>
                  <a:tcPr anchor="ctr"/>
                </a:tc>
                <a:tc>
                  <a:txBody>
                    <a:bodyPr/>
                    <a:lstStyle/>
                    <a:p>
                      <a:pPr marL="0" marR="0" lvl="0" indent="0" algn="ctr" defTabSz="342834" rtl="0" eaLnBrk="1" fontAlgn="auto" latinLnBrk="0" hangingPunct="1">
                        <a:lnSpc>
                          <a:spcPct val="100000"/>
                        </a:lnSpc>
                        <a:spcBef>
                          <a:spcPts val="0"/>
                        </a:spcBef>
                        <a:spcAft>
                          <a:spcPts val="0"/>
                        </a:spcAft>
                        <a:buClrTx/>
                        <a:buSzTx/>
                        <a:buFontTx/>
                        <a:buNone/>
                        <a:tabLst/>
                        <a:defRPr/>
                      </a:pPr>
                      <a:r>
                        <a:rPr lang="es-GT" sz="1600" kern="1200" dirty="0">
                          <a:solidFill>
                            <a:srgbClr val="002060"/>
                          </a:solidFill>
                          <a:latin typeface="Arial" panose="020B0604020202020204" pitchFamily="34" charset="0"/>
                          <a:ea typeface="+mn-ea"/>
                          <a:cs typeface="Arial" panose="020B0604020202020204" pitchFamily="34" charset="0"/>
                        </a:rPr>
                        <a:t>Resolución </a:t>
                      </a:r>
                      <a:r>
                        <a:rPr lang="es-GT" sz="1600" dirty="0">
                          <a:solidFill>
                            <a:srgbClr val="002060"/>
                          </a:solidFill>
                          <a:latin typeface="Arial" panose="020B0604020202020204" pitchFamily="34" charset="0"/>
                          <a:cs typeface="Arial" panose="020B0604020202020204" pitchFamily="34" charset="0"/>
                        </a:rPr>
                        <a:t>262-2023</a:t>
                      </a:r>
                      <a:endParaRPr lang="es-GT" sz="1600" kern="1200" dirty="0">
                        <a:solidFill>
                          <a:srgbClr val="002060"/>
                        </a:solidFill>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2781629510"/>
                  </a:ext>
                </a:extLst>
              </a:tr>
            </a:tbl>
          </a:graphicData>
        </a:graphic>
      </p:graphicFrame>
      <p:sp>
        <p:nvSpPr>
          <p:cNvPr id="14" name="Marcador de contenido 11">
            <a:extLst>
              <a:ext uri="{FF2B5EF4-FFF2-40B4-BE49-F238E27FC236}">
                <a16:creationId xmlns:a16="http://schemas.microsoft.com/office/drawing/2014/main" id="{1BB268B2-676C-F744-7231-C67C6DC4BF45}"/>
              </a:ext>
            </a:extLst>
          </p:cNvPr>
          <p:cNvSpPr>
            <a:spLocks noGrp="1"/>
          </p:cNvSpPr>
          <p:nvPr>
            <p:ph idx="1"/>
          </p:nvPr>
        </p:nvSpPr>
        <p:spPr>
          <a:xfrm>
            <a:off x="674557" y="1665989"/>
            <a:ext cx="10869098" cy="1087257"/>
          </a:xfrm>
        </p:spPr>
        <p:txBody>
          <a:bodyPr anchor="ctr">
            <a:normAutofit/>
          </a:bodyPr>
          <a:lstStyle/>
          <a:p>
            <a:pPr marL="0" indent="0">
              <a:buNone/>
            </a:pPr>
            <a:r>
              <a:rPr lang="es-GT" sz="2000" dirty="0"/>
              <a:t>Municipios en los cuales hubo disturbio en la primera vuelta y en la segunda vuelta electoral solo emitieron el voto por el consejo municipal.</a:t>
            </a:r>
          </a:p>
        </p:txBody>
      </p:sp>
    </p:spTree>
    <p:extLst>
      <p:ext uri="{BB962C8B-B14F-4D97-AF65-F5344CB8AC3E}">
        <p14:creationId xmlns:p14="http://schemas.microsoft.com/office/powerpoint/2010/main" val="3236982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10">
            <a:extLst>
              <a:ext uri="{FF2B5EF4-FFF2-40B4-BE49-F238E27FC236}">
                <a16:creationId xmlns:a16="http://schemas.microsoft.com/office/drawing/2014/main" id="{7D8743B1-B8EF-3642-F300-BAD434D4B5F7}"/>
              </a:ext>
            </a:extLst>
          </p:cNvPr>
          <p:cNvSpPr txBox="1">
            <a:spLocks/>
          </p:cNvSpPr>
          <p:nvPr/>
        </p:nvSpPr>
        <p:spPr>
          <a:xfrm>
            <a:off x="516675" y="2258515"/>
            <a:ext cx="11158652" cy="1683379"/>
          </a:xfrm>
          <a:prstGeom prst="rect">
            <a:avLst/>
          </a:prstGeom>
        </p:spPr>
        <p:txBody>
          <a:bodyPr anchor="ctr">
            <a:normAutofit/>
          </a:bodyPr>
          <a:lstStyle>
            <a:lvl1pPr algn="ctr" defTabSz="342834" rtl="0" eaLnBrk="1" latinLnBrk="0" hangingPunct="1">
              <a:spcBef>
                <a:spcPct val="0"/>
              </a:spcBef>
              <a:buNone/>
              <a:defRPr sz="2625" b="1" kern="1200">
                <a:solidFill>
                  <a:schemeClr val="tx1"/>
                </a:solidFill>
                <a:latin typeface="Helvetica"/>
                <a:ea typeface="+mj-ea"/>
                <a:cs typeface="Helvetica"/>
              </a:defRPr>
            </a:lvl1pPr>
          </a:lstStyle>
          <a:p>
            <a:r>
              <a:rPr lang="es-GT" sz="4400" dirty="0">
                <a:solidFill>
                  <a:srgbClr val="002060"/>
                </a:solidFill>
              </a:rPr>
              <a:t>FALSEDAD MATERIAL</a:t>
            </a:r>
          </a:p>
          <a:p>
            <a:r>
              <a:rPr lang="es-GT" sz="4400" dirty="0">
                <a:solidFill>
                  <a:srgbClr val="002060"/>
                </a:solidFill>
              </a:rPr>
              <a:t>EN ACTAS 8</a:t>
            </a:r>
          </a:p>
        </p:txBody>
      </p:sp>
      <p:sp>
        <p:nvSpPr>
          <p:cNvPr id="10" name="Rectángulo 9">
            <a:extLst>
              <a:ext uri="{FF2B5EF4-FFF2-40B4-BE49-F238E27FC236}">
                <a16:creationId xmlns:a16="http://schemas.microsoft.com/office/drawing/2014/main" id="{B29E4D64-38AC-5BE8-3A94-D4F7867D14A6}"/>
              </a:ext>
            </a:extLst>
          </p:cNvPr>
          <p:cNvSpPr/>
          <p:nvPr/>
        </p:nvSpPr>
        <p:spPr>
          <a:xfrm flipV="1">
            <a:off x="2903622" y="3851894"/>
            <a:ext cx="6384758" cy="9000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GT"/>
          </a:p>
        </p:txBody>
      </p:sp>
    </p:spTree>
    <p:extLst>
      <p:ext uri="{BB962C8B-B14F-4D97-AF65-F5344CB8AC3E}">
        <p14:creationId xmlns:p14="http://schemas.microsoft.com/office/powerpoint/2010/main" val="2153808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redondeado 11">
            <a:extLst>
              <a:ext uri="{FF2B5EF4-FFF2-40B4-BE49-F238E27FC236}">
                <a16:creationId xmlns:a16="http://schemas.microsoft.com/office/drawing/2014/main" id="{29771FDE-D948-B6F6-5F61-E69F53B58076}"/>
              </a:ext>
            </a:extLst>
          </p:cNvPr>
          <p:cNvSpPr/>
          <p:nvPr/>
        </p:nvSpPr>
        <p:spPr>
          <a:xfrm>
            <a:off x="1782621" y="2255546"/>
            <a:ext cx="9761034" cy="2515153"/>
          </a:xfrm>
          <a:prstGeom prst="roundRect">
            <a:avLst>
              <a:gd name="adj" fmla="val 8944"/>
            </a:avLst>
          </a:prstGeom>
          <a:solidFill>
            <a:srgbClr val="00B0F0">
              <a:alpha val="1490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3" name="Elipse 12">
            <a:extLst>
              <a:ext uri="{FF2B5EF4-FFF2-40B4-BE49-F238E27FC236}">
                <a16:creationId xmlns:a16="http://schemas.microsoft.com/office/drawing/2014/main" id="{CC4ED025-8C07-49B5-191D-3F7F218260AD}"/>
              </a:ext>
            </a:extLst>
          </p:cNvPr>
          <p:cNvSpPr/>
          <p:nvPr/>
        </p:nvSpPr>
        <p:spPr>
          <a:xfrm>
            <a:off x="674557" y="2464351"/>
            <a:ext cx="1985522" cy="1985520"/>
          </a:xfrm>
          <a:prstGeom prst="ellipse">
            <a:avLst/>
          </a:prstGeom>
          <a:solidFill>
            <a:srgbClr val="00B0F0"/>
          </a:solidFill>
          <a:ln w="57150">
            <a:solidFill>
              <a:schemeClr val="bg1"/>
            </a:solidFill>
          </a:ln>
          <a:effectLst>
            <a:outerShdw blurRad="1905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4" name="10 CuadroTexto">
            <a:extLst>
              <a:ext uri="{FF2B5EF4-FFF2-40B4-BE49-F238E27FC236}">
                <a16:creationId xmlns:a16="http://schemas.microsoft.com/office/drawing/2014/main" id="{5E230A16-C2BA-7B4C-D4BC-052D8168A581}"/>
              </a:ext>
            </a:extLst>
          </p:cNvPr>
          <p:cNvSpPr txBox="1"/>
          <p:nvPr/>
        </p:nvSpPr>
        <p:spPr>
          <a:xfrm>
            <a:off x="674557" y="390092"/>
            <a:ext cx="10869098" cy="1754326"/>
          </a:xfrm>
          <a:prstGeom prst="rect">
            <a:avLst/>
          </a:prstGeom>
          <a:noFill/>
        </p:spPr>
        <p:txBody>
          <a:bodyPr wrap="square" rtlCol="0">
            <a:spAutoFit/>
          </a:bodyPr>
          <a:lstStyle/>
          <a:p>
            <a:pPr algn="just"/>
            <a:r>
              <a:rPr lang="es-GT" dirty="0">
                <a:solidFill>
                  <a:srgbClr val="002060"/>
                </a:solidFill>
                <a:latin typeface="Arial" panose="020B0604020202020204" pitchFamily="34" charset="0"/>
                <a:cs typeface="Arial" panose="020B0604020202020204" pitchFamily="34" charset="0"/>
              </a:rPr>
              <a:t>En la primera vuelta del proceso electoral 2023, se encuentran varias inconsistencias en el proceso de registro llevado a cabo por el Tribunal Supremo Electoral, empleando el sistema principal TREP para tal efecto.</a:t>
            </a:r>
          </a:p>
          <a:p>
            <a:endParaRPr lang="es-GT" dirty="0">
              <a:solidFill>
                <a:srgbClr val="002060"/>
              </a:solidFill>
              <a:latin typeface="Arial" panose="020B0604020202020204" pitchFamily="34" charset="0"/>
              <a:cs typeface="Arial" panose="020B0604020202020204" pitchFamily="34" charset="0"/>
            </a:endParaRPr>
          </a:p>
          <a:p>
            <a:pPr algn="just"/>
            <a:r>
              <a:rPr lang="es-GT" dirty="0">
                <a:solidFill>
                  <a:srgbClr val="002060"/>
                </a:solidFill>
                <a:latin typeface="Arial" panose="020B0604020202020204" pitchFamily="34" charset="0"/>
                <a:cs typeface="Arial" panose="020B0604020202020204" pitchFamily="34" charset="0"/>
              </a:rPr>
              <a:t>Dentro de esas inconsistencias se encuentran documentadas dentro del mismo Sistema TREP, las siguientes:</a:t>
            </a:r>
          </a:p>
        </p:txBody>
      </p:sp>
      <p:sp>
        <p:nvSpPr>
          <p:cNvPr id="5" name="12 CuadroTexto">
            <a:extLst>
              <a:ext uri="{FF2B5EF4-FFF2-40B4-BE49-F238E27FC236}">
                <a16:creationId xmlns:a16="http://schemas.microsoft.com/office/drawing/2014/main" id="{F8CCBE44-3DCE-880D-69A2-9ADD7A61F543}"/>
              </a:ext>
            </a:extLst>
          </p:cNvPr>
          <p:cNvSpPr txBox="1"/>
          <p:nvPr/>
        </p:nvSpPr>
        <p:spPr>
          <a:xfrm>
            <a:off x="3128211" y="2474625"/>
            <a:ext cx="8085534" cy="369332"/>
          </a:xfrm>
          <a:prstGeom prst="rect">
            <a:avLst/>
          </a:prstGeom>
          <a:noFill/>
        </p:spPr>
        <p:txBody>
          <a:bodyPr wrap="square" rtlCol="0">
            <a:spAutoFit/>
          </a:bodyPr>
          <a:lstStyle/>
          <a:p>
            <a:pPr marL="342900" indent="-342900" algn="just">
              <a:buFont typeface="+mj-lt"/>
              <a:buAutoNum type="arabicPeriod"/>
            </a:pPr>
            <a:r>
              <a:rPr lang="es-GT" dirty="0">
                <a:solidFill>
                  <a:srgbClr val="002060"/>
                </a:solidFill>
                <a:latin typeface="Arial" panose="020B0604020202020204" pitchFamily="34" charset="0"/>
                <a:cs typeface="Arial" panose="020B0604020202020204" pitchFamily="34" charset="0"/>
              </a:rPr>
              <a:t>Actas 4 faltantes de ser registradas dentro del mismo sistema. </a:t>
            </a:r>
          </a:p>
        </p:txBody>
      </p:sp>
      <p:sp>
        <p:nvSpPr>
          <p:cNvPr id="7" name="14 Rectángulo redondeado">
            <a:extLst>
              <a:ext uri="{FF2B5EF4-FFF2-40B4-BE49-F238E27FC236}">
                <a16:creationId xmlns:a16="http://schemas.microsoft.com/office/drawing/2014/main" id="{DBAF01B1-FA69-ED39-A71F-307FEE78DC76}"/>
              </a:ext>
            </a:extLst>
          </p:cNvPr>
          <p:cNvSpPr/>
          <p:nvPr/>
        </p:nvSpPr>
        <p:spPr>
          <a:xfrm>
            <a:off x="1591485" y="4954020"/>
            <a:ext cx="9009030" cy="730159"/>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GT" sz="1200" dirty="0">
                <a:latin typeface="Arial" panose="020B0604020202020204" pitchFamily="34" charset="0"/>
                <a:cs typeface="Arial" panose="020B0604020202020204" pitchFamily="34" charset="0"/>
              </a:rPr>
              <a:t>El TREP Sistema principal empleado por el TSE para este evento electoral sustituyó los programas anteriores creados</a:t>
            </a:r>
          </a:p>
          <a:p>
            <a:pPr lvl="0" algn="ctr"/>
            <a:r>
              <a:rPr lang="es-GT" sz="1200" dirty="0">
                <a:latin typeface="Arial" panose="020B0604020202020204" pitchFamily="34" charset="0"/>
                <a:cs typeface="Arial" panose="020B0604020202020204" pitchFamily="34" charset="0"/>
              </a:rPr>
              <a:t>por el mismo TSE  el cambio supuso mejoras pero se observa que atrajo problemas y formuló fragilidades.</a:t>
            </a:r>
          </a:p>
        </p:txBody>
      </p:sp>
      <p:pic>
        <p:nvPicPr>
          <p:cNvPr id="18" name="Imagen 17">
            <a:extLst>
              <a:ext uri="{FF2B5EF4-FFF2-40B4-BE49-F238E27FC236}">
                <a16:creationId xmlns:a16="http://schemas.microsoft.com/office/drawing/2014/main" id="{B4E357F3-DC96-071C-6C1E-08F063C78D1B}"/>
              </a:ext>
            </a:extLst>
          </p:cNvPr>
          <p:cNvPicPr>
            <a:picLocks noChangeAspect="1"/>
          </p:cNvPicPr>
          <p:nvPr/>
        </p:nvPicPr>
        <p:blipFill>
          <a:blip r:embed="rId2"/>
          <a:stretch>
            <a:fillRect/>
          </a:stretch>
        </p:blipFill>
        <p:spPr>
          <a:xfrm>
            <a:off x="437413" y="2506797"/>
            <a:ext cx="2222666" cy="2012650"/>
          </a:xfrm>
          <a:prstGeom prst="rect">
            <a:avLst/>
          </a:prstGeom>
        </p:spPr>
      </p:pic>
      <p:sp>
        <p:nvSpPr>
          <p:cNvPr id="20" name="12 CuadroTexto">
            <a:extLst>
              <a:ext uri="{FF2B5EF4-FFF2-40B4-BE49-F238E27FC236}">
                <a16:creationId xmlns:a16="http://schemas.microsoft.com/office/drawing/2014/main" id="{767C1570-CB45-FEC7-5085-0378BEB90CF7}"/>
              </a:ext>
            </a:extLst>
          </p:cNvPr>
          <p:cNvSpPr txBox="1"/>
          <p:nvPr/>
        </p:nvSpPr>
        <p:spPr>
          <a:xfrm>
            <a:off x="3128211" y="2834220"/>
            <a:ext cx="8085534" cy="646331"/>
          </a:xfrm>
          <a:prstGeom prst="rect">
            <a:avLst/>
          </a:prstGeom>
          <a:noFill/>
        </p:spPr>
        <p:txBody>
          <a:bodyPr wrap="square" rtlCol="0">
            <a:spAutoFit/>
          </a:bodyPr>
          <a:lstStyle/>
          <a:p>
            <a:pPr marL="342900" indent="-342900" algn="just">
              <a:buFont typeface="+mj-lt"/>
              <a:buAutoNum type="arabicPeriod" startAt="2"/>
            </a:pPr>
            <a:r>
              <a:rPr lang="es-GT" dirty="0">
                <a:solidFill>
                  <a:srgbClr val="002060"/>
                </a:solidFill>
                <a:latin typeface="Arial" panose="020B0604020202020204" pitchFamily="34" charset="0"/>
                <a:cs typeface="Arial" panose="020B0604020202020204" pitchFamily="34" charset="0"/>
              </a:rPr>
              <a:t>Diferencias y hallazgos al confrontar las Actas 4 amarillas registradas en el TREP y las actas 4 originales blancas digitalizadas.</a:t>
            </a:r>
          </a:p>
        </p:txBody>
      </p:sp>
      <p:sp>
        <p:nvSpPr>
          <p:cNvPr id="21" name="12 CuadroTexto">
            <a:extLst>
              <a:ext uri="{FF2B5EF4-FFF2-40B4-BE49-F238E27FC236}">
                <a16:creationId xmlns:a16="http://schemas.microsoft.com/office/drawing/2014/main" id="{5E501D8E-F99D-5B20-EBBA-311AC6FD694C}"/>
              </a:ext>
            </a:extLst>
          </p:cNvPr>
          <p:cNvSpPr txBox="1"/>
          <p:nvPr/>
        </p:nvSpPr>
        <p:spPr>
          <a:xfrm>
            <a:off x="3128211" y="3504485"/>
            <a:ext cx="8085534" cy="369332"/>
          </a:xfrm>
          <a:prstGeom prst="rect">
            <a:avLst/>
          </a:prstGeom>
          <a:noFill/>
        </p:spPr>
        <p:txBody>
          <a:bodyPr wrap="square" rtlCol="0">
            <a:spAutoFit/>
          </a:bodyPr>
          <a:lstStyle/>
          <a:p>
            <a:pPr marL="342900" indent="-342900" algn="just">
              <a:buFont typeface="+mj-lt"/>
              <a:buAutoNum type="arabicPeriod" startAt="3"/>
            </a:pPr>
            <a:r>
              <a:rPr lang="es-GT" dirty="0">
                <a:solidFill>
                  <a:srgbClr val="002060"/>
                </a:solidFill>
                <a:latin typeface="Arial" panose="020B0604020202020204" pitchFamily="34" charset="0"/>
                <a:cs typeface="Arial" panose="020B0604020202020204" pitchFamily="34" charset="0"/>
              </a:rPr>
              <a:t>Actas 8 con totales que no coinciden con las Actas 4 del TREP.</a:t>
            </a:r>
          </a:p>
        </p:txBody>
      </p:sp>
      <p:sp>
        <p:nvSpPr>
          <p:cNvPr id="22" name="12 CuadroTexto">
            <a:extLst>
              <a:ext uri="{FF2B5EF4-FFF2-40B4-BE49-F238E27FC236}">
                <a16:creationId xmlns:a16="http://schemas.microsoft.com/office/drawing/2014/main" id="{B428A7FF-DC90-AB27-4C67-F6466494466E}"/>
              </a:ext>
            </a:extLst>
          </p:cNvPr>
          <p:cNvSpPr txBox="1"/>
          <p:nvPr/>
        </p:nvSpPr>
        <p:spPr>
          <a:xfrm>
            <a:off x="3128211" y="3897221"/>
            <a:ext cx="8085534" cy="646331"/>
          </a:xfrm>
          <a:prstGeom prst="rect">
            <a:avLst/>
          </a:prstGeom>
          <a:noFill/>
        </p:spPr>
        <p:txBody>
          <a:bodyPr wrap="square" rtlCol="0">
            <a:spAutoFit/>
          </a:bodyPr>
          <a:lstStyle/>
          <a:p>
            <a:pPr marL="342900" indent="-342900" algn="just">
              <a:buFont typeface="+mj-lt"/>
              <a:buAutoNum type="arabicPeriod" startAt="4"/>
            </a:pPr>
            <a:r>
              <a:rPr lang="es-GT" dirty="0">
                <a:solidFill>
                  <a:srgbClr val="002060"/>
                </a:solidFill>
                <a:latin typeface="Arial" panose="020B0604020202020204" pitchFamily="34" charset="0"/>
                <a:cs typeface="Arial" panose="020B0604020202020204" pitchFamily="34" charset="0"/>
              </a:rPr>
              <a:t>Gráfica digitalizada de las actas 4 del TREP con hora distinta a los registros en la base de datos del sistema TREP.</a:t>
            </a:r>
          </a:p>
        </p:txBody>
      </p:sp>
    </p:spTree>
    <p:extLst>
      <p:ext uri="{BB962C8B-B14F-4D97-AF65-F5344CB8AC3E}">
        <p14:creationId xmlns:p14="http://schemas.microsoft.com/office/powerpoint/2010/main" val="1888842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1000"/>
                                        <p:tgtEl>
                                          <p:spTgt spid="20"/>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1000"/>
                                        <p:tgtEl>
                                          <p:spTgt spid="21"/>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0" grpId="0"/>
      <p:bldP spid="21" grpId="0"/>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7" name="Conector recto 56">
            <a:extLst>
              <a:ext uri="{FF2B5EF4-FFF2-40B4-BE49-F238E27FC236}">
                <a16:creationId xmlns:a16="http://schemas.microsoft.com/office/drawing/2014/main" id="{49E27541-849E-8352-7889-D33DC264A6A3}"/>
              </a:ext>
            </a:extLst>
          </p:cNvPr>
          <p:cNvCxnSpPr>
            <a:cxnSpLocks/>
          </p:cNvCxnSpPr>
          <p:nvPr/>
        </p:nvCxnSpPr>
        <p:spPr>
          <a:xfrm>
            <a:off x="2148526" y="3637223"/>
            <a:ext cx="1660830" cy="1114239"/>
          </a:xfrm>
          <a:prstGeom prst="line">
            <a:avLst/>
          </a:prstGeom>
          <a:ln w="76200">
            <a:solidFill>
              <a:srgbClr val="00B0F0"/>
            </a:solidFill>
          </a:ln>
          <a:effectLst/>
        </p:spPr>
        <p:style>
          <a:lnRef idx="2">
            <a:schemeClr val="accent1"/>
          </a:lnRef>
          <a:fillRef idx="0">
            <a:schemeClr val="accent1"/>
          </a:fillRef>
          <a:effectRef idx="1">
            <a:schemeClr val="accent1"/>
          </a:effectRef>
          <a:fontRef idx="minor">
            <a:schemeClr val="tx1"/>
          </a:fontRef>
        </p:style>
      </p:cxnSp>
      <p:cxnSp>
        <p:nvCxnSpPr>
          <p:cNvPr id="60" name="Conector recto 59">
            <a:extLst>
              <a:ext uri="{FF2B5EF4-FFF2-40B4-BE49-F238E27FC236}">
                <a16:creationId xmlns:a16="http://schemas.microsoft.com/office/drawing/2014/main" id="{5629ED03-90C9-9DFD-F7B7-7C38524698F3}"/>
              </a:ext>
            </a:extLst>
          </p:cNvPr>
          <p:cNvCxnSpPr>
            <a:cxnSpLocks/>
          </p:cNvCxnSpPr>
          <p:nvPr/>
        </p:nvCxnSpPr>
        <p:spPr>
          <a:xfrm flipH="1">
            <a:off x="5748525" y="3603080"/>
            <a:ext cx="1668001" cy="1068607"/>
          </a:xfrm>
          <a:prstGeom prst="line">
            <a:avLst/>
          </a:prstGeom>
          <a:ln w="76200">
            <a:solidFill>
              <a:srgbClr val="00B0F0"/>
            </a:solidFill>
          </a:ln>
          <a:effectLst/>
        </p:spPr>
        <p:style>
          <a:lnRef idx="2">
            <a:schemeClr val="accent1"/>
          </a:lnRef>
          <a:fillRef idx="0">
            <a:schemeClr val="accent1"/>
          </a:fillRef>
          <a:effectRef idx="1">
            <a:schemeClr val="accent1"/>
          </a:effectRef>
          <a:fontRef idx="minor">
            <a:schemeClr val="tx1"/>
          </a:fontRef>
        </p:style>
      </p:cxnSp>
      <p:cxnSp>
        <p:nvCxnSpPr>
          <p:cNvPr id="61" name="Conector recto 60">
            <a:extLst>
              <a:ext uri="{FF2B5EF4-FFF2-40B4-BE49-F238E27FC236}">
                <a16:creationId xmlns:a16="http://schemas.microsoft.com/office/drawing/2014/main" id="{5AEF57B0-193D-3964-6864-F3237A919B0B}"/>
              </a:ext>
            </a:extLst>
          </p:cNvPr>
          <p:cNvCxnSpPr>
            <a:cxnSpLocks/>
          </p:cNvCxnSpPr>
          <p:nvPr/>
        </p:nvCxnSpPr>
        <p:spPr>
          <a:xfrm>
            <a:off x="7416526" y="3603080"/>
            <a:ext cx="1660830" cy="1277879"/>
          </a:xfrm>
          <a:prstGeom prst="line">
            <a:avLst/>
          </a:prstGeom>
          <a:ln w="76200">
            <a:solidFill>
              <a:srgbClr val="00B0F0"/>
            </a:solidFill>
          </a:ln>
          <a:effectLst/>
        </p:spPr>
        <p:style>
          <a:lnRef idx="2">
            <a:schemeClr val="accent1"/>
          </a:lnRef>
          <a:fillRef idx="0">
            <a:schemeClr val="accent1"/>
          </a:fillRef>
          <a:effectRef idx="1">
            <a:schemeClr val="accent1"/>
          </a:effectRef>
          <a:fontRef idx="minor">
            <a:schemeClr val="tx1"/>
          </a:fontRef>
        </p:style>
      </p:cxnSp>
      <p:grpSp>
        <p:nvGrpSpPr>
          <p:cNvPr id="48" name="Grupo 47">
            <a:extLst>
              <a:ext uri="{FF2B5EF4-FFF2-40B4-BE49-F238E27FC236}">
                <a16:creationId xmlns:a16="http://schemas.microsoft.com/office/drawing/2014/main" id="{F19420B3-1318-47B4-4416-847A1B2E06F4}"/>
              </a:ext>
            </a:extLst>
          </p:cNvPr>
          <p:cNvGrpSpPr/>
          <p:nvPr/>
        </p:nvGrpSpPr>
        <p:grpSpPr>
          <a:xfrm>
            <a:off x="1051181" y="1471960"/>
            <a:ext cx="2194689" cy="2251109"/>
            <a:chOff x="1646091" y="436937"/>
            <a:chExt cx="2275586" cy="2334085"/>
          </a:xfrm>
        </p:grpSpPr>
        <p:sp>
          <p:nvSpPr>
            <p:cNvPr id="29" name="Rectángulo redondeado 28">
              <a:extLst>
                <a:ext uri="{FF2B5EF4-FFF2-40B4-BE49-F238E27FC236}">
                  <a16:creationId xmlns:a16="http://schemas.microsoft.com/office/drawing/2014/main" id="{E3020759-A75B-3393-6E6E-609AB2631142}"/>
                </a:ext>
              </a:extLst>
            </p:cNvPr>
            <p:cNvSpPr/>
            <p:nvPr/>
          </p:nvSpPr>
          <p:spPr>
            <a:xfrm>
              <a:off x="1646091" y="678402"/>
              <a:ext cx="2275586" cy="2092620"/>
            </a:xfrm>
            <a:prstGeom prst="roundRect">
              <a:avLst/>
            </a:prstGeom>
            <a:gradFill flip="none" rotWithShape="1">
              <a:gsLst>
                <a:gs pos="0">
                  <a:srgbClr val="00B0F0">
                    <a:shade val="30000"/>
                    <a:satMod val="115000"/>
                  </a:srgbClr>
                </a:gs>
                <a:gs pos="47000">
                  <a:srgbClr val="00B0F0">
                    <a:shade val="100000"/>
                    <a:satMod val="115000"/>
                  </a:srgbClr>
                </a:gs>
              </a:gsLst>
              <a:lin ang="162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GT"/>
            </a:p>
          </p:txBody>
        </p:sp>
        <p:sp>
          <p:nvSpPr>
            <p:cNvPr id="19" name="CuadroTexto 18">
              <a:extLst>
                <a:ext uri="{FF2B5EF4-FFF2-40B4-BE49-F238E27FC236}">
                  <a16:creationId xmlns:a16="http://schemas.microsoft.com/office/drawing/2014/main" id="{82370C82-A20B-A6C9-904B-4AC069FD3945}"/>
                </a:ext>
              </a:extLst>
            </p:cNvPr>
            <p:cNvSpPr txBox="1"/>
            <p:nvPr/>
          </p:nvSpPr>
          <p:spPr>
            <a:xfrm>
              <a:off x="2235335" y="1721631"/>
              <a:ext cx="1493639" cy="861628"/>
            </a:xfrm>
            <a:prstGeom prst="rect">
              <a:avLst/>
            </a:prstGeom>
            <a:noFill/>
          </p:spPr>
          <p:txBody>
            <a:bodyPr wrap="square">
              <a:spAutoFit/>
            </a:bodyPr>
            <a:lstStyle/>
            <a:p>
              <a:pPr algn="just"/>
              <a:r>
                <a:rPr lang="es-GT" sz="1200" dirty="0">
                  <a:solidFill>
                    <a:schemeClr val="bg1"/>
                  </a:solidFill>
                  <a:latin typeface="Arial" panose="020B0604020202020204" pitchFamily="34" charset="0"/>
                  <a:cs typeface="Arial" panose="020B0604020202020204" pitchFamily="34" charset="0"/>
                </a:rPr>
                <a:t>Actas 4 faltantes de ser registradas dentro del mismo sistema. </a:t>
              </a:r>
            </a:p>
          </p:txBody>
        </p:sp>
        <p:sp>
          <p:nvSpPr>
            <p:cNvPr id="25" name="CuadroTexto 24">
              <a:extLst>
                <a:ext uri="{FF2B5EF4-FFF2-40B4-BE49-F238E27FC236}">
                  <a16:creationId xmlns:a16="http://schemas.microsoft.com/office/drawing/2014/main" id="{D9BDC517-745F-2249-AF7A-8AAD053D96C0}"/>
                </a:ext>
              </a:extLst>
            </p:cNvPr>
            <p:cNvSpPr txBox="1"/>
            <p:nvPr/>
          </p:nvSpPr>
          <p:spPr>
            <a:xfrm>
              <a:off x="1804155" y="1906296"/>
              <a:ext cx="429260" cy="461665"/>
            </a:xfrm>
            <a:prstGeom prst="rect">
              <a:avLst/>
            </a:prstGeom>
            <a:noFill/>
          </p:spPr>
          <p:txBody>
            <a:bodyPr wrap="square">
              <a:spAutoFit/>
            </a:bodyPr>
            <a:lstStyle/>
            <a:p>
              <a:pPr algn="just"/>
              <a:r>
                <a:rPr lang="es-GT" sz="2400" dirty="0">
                  <a:solidFill>
                    <a:srgbClr val="0C206A"/>
                  </a:solidFill>
                  <a:latin typeface="Impact" panose="020B0806030902050204" pitchFamily="34" charset="0"/>
                  <a:cs typeface="Arial" panose="020B0604020202020204" pitchFamily="34" charset="0"/>
                </a:rPr>
                <a:t>1.</a:t>
              </a:r>
            </a:p>
          </p:txBody>
        </p:sp>
        <p:sp>
          <p:nvSpPr>
            <p:cNvPr id="27" name="Elipse 26">
              <a:extLst>
                <a:ext uri="{FF2B5EF4-FFF2-40B4-BE49-F238E27FC236}">
                  <a16:creationId xmlns:a16="http://schemas.microsoft.com/office/drawing/2014/main" id="{583BC7DA-DD3C-6CCF-15C3-0576DA56C137}"/>
                </a:ext>
              </a:extLst>
            </p:cNvPr>
            <p:cNvSpPr/>
            <p:nvPr/>
          </p:nvSpPr>
          <p:spPr>
            <a:xfrm>
              <a:off x="2250733" y="436937"/>
              <a:ext cx="1066302" cy="1066300"/>
            </a:xfrm>
            <a:prstGeom prst="ellipse">
              <a:avLst/>
            </a:prstGeom>
            <a:gradFill flip="none" rotWithShape="1">
              <a:gsLst>
                <a:gs pos="0">
                  <a:srgbClr val="003777">
                    <a:shade val="30000"/>
                    <a:satMod val="115000"/>
                  </a:srgbClr>
                </a:gs>
                <a:gs pos="50000">
                  <a:srgbClr val="003777">
                    <a:shade val="67500"/>
                    <a:satMod val="115000"/>
                  </a:srgbClr>
                </a:gs>
                <a:gs pos="100000">
                  <a:srgbClr val="003777">
                    <a:shade val="100000"/>
                    <a:satMod val="115000"/>
                  </a:srgbClr>
                </a:gs>
              </a:gsLst>
              <a:lin ang="0" scaled="1"/>
              <a:tileRect/>
            </a:gradFill>
            <a:ln w="381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GT"/>
            </a:p>
          </p:txBody>
        </p:sp>
        <p:pic>
          <p:nvPicPr>
            <p:cNvPr id="28" name="1 Imagen">
              <a:extLst>
                <a:ext uri="{FF2B5EF4-FFF2-40B4-BE49-F238E27FC236}">
                  <a16:creationId xmlns:a16="http://schemas.microsoft.com/office/drawing/2014/main" id="{1FD6B247-9AE4-E883-1A24-9086A0CC34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8696" y="615700"/>
              <a:ext cx="650374" cy="804326"/>
            </a:xfrm>
            <a:prstGeom prst="rect">
              <a:avLst/>
            </a:prstGeom>
            <a:effectLst>
              <a:outerShdw blurRad="50800" dist="38100" dir="2700000" algn="tl" rotWithShape="0">
                <a:prstClr val="black">
                  <a:alpha val="40000"/>
                </a:prstClr>
              </a:outerShdw>
            </a:effectLst>
          </p:spPr>
        </p:pic>
      </p:grpSp>
      <p:grpSp>
        <p:nvGrpSpPr>
          <p:cNvPr id="49" name="Grupo 48">
            <a:extLst>
              <a:ext uri="{FF2B5EF4-FFF2-40B4-BE49-F238E27FC236}">
                <a16:creationId xmlns:a16="http://schemas.microsoft.com/office/drawing/2014/main" id="{B3BAEF13-680C-EB8B-B9EC-F55D46E2AA28}"/>
              </a:ext>
            </a:extLst>
          </p:cNvPr>
          <p:cNvGrpSpPr/>
          <p:nvPr/>
        </p:nvGrpSpPr>
        <p:grpSpPr>
          <a:xfrm>
            <a:off x="3656911" y="3463835"/>
            <a:ext cx="2194689" cy="2251109"/>
            <a:chOff x="3921677" y="3024981"/>
            <a:chExt cx="2275586" cy="2334085"/>
          </a:xfrm>
        </p:grpSpPr>
        <p:sp>
          <p:nvSpPr>
            <p:cNvPr id="30" name="Rectángulo redondeado 29">
              <a:extLst>
                <a:ext uri="{FF2B5EF4-FFF2-40B4-BE49-F238E27FC236}">
                  <a16:creationId xmlns:a16="http://schemas.microsoft.com/office/drawing/2014/main" id="{E8A49BBF-EB90-A959-69FC-1FA20CADF08F}"/>
                </a:ext>
              </a:extLst>
            </p:cNvPr>
            <p:cNvSpPr/>
            <p:nvPr/>
          </p:nvSpPr>
          <p:spPr>
            <a:xfrm>
              <a:off x="3921677" y="3266446"/>
              <a:ext cx="2275586" cy="2092620"/>
            </a:xfrm>
            <a:prstGeom prst="roundRect">
              <a:avLst/>
            </a:prstGeom>
            <a:gradFill flip="none" rotWithShape="1">
              <a:gsLst>
                <a:gs pos="0">
                  <a:srgbClr val="00B0F0">
                    <a:shade val="30000"/>
                    <a:satMod val="115000"/>
                  </a:srgbClr>
                </a:gs>
                <a:gs pos="47000">
                  <a:srgbClr val="00B0F0">
                    <a:shade val="100000"/>
                    <a:satMod val="115000"/>
                  </a:srgbClr>
                </a:gs>
              </a:gsLst>
              <a:lin ang="162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GT"/>
            </a:p>
          </p:txBody>
        </p:sp>
        <p:sp>
          <p:nvSpPr>
            <p:cNvPr id="31" name="CuadroTexto 30">
              <a:extLst>
                <a:ext uri="{FF2B5EF4-FFF2-40B4-BE49-F238E27FC236}">
                  <a16:creationId xmlns:a16="http://schemas.microsoft.com/office/drawing/2014/main" id="{50C315A5-33DA-4FF7-E75F-2663413A5F6D}"/>
                </a:ext>
              </a:extLst>
            </p:cNvPr>
            <p:cNvSpPr txBox="1"/>
            <p:nvPr/>
          </p:nvSpPr>
          <p:spPr>
            <a:xfrm>
              <a:off x="4509001" y="4153983"/>
              <a:ext cx="1581387" cy="1148837"/>
            </a:xfrm>
            <a:prstGeom prst="rect">
              <a:avLst/>
            </a:prstGeom>
            <a:noFill/>
          </p:spPr>
          <p:txBody>
            <a:bodyPr wrap="square">
              <a:spAutoFit/>
            </a:bodyPr>
            <a:lstStyle/>
            <a:p>
              <a:pPr algn="just"/>
              <a:r>
                <a:rPr lang="es-GT" sz="1100" dirty="0">
                  <a:solidFill>
                    <a:schemeClr val="bg1"/>
                  </a:solidFill>
                  <a:latin typeface="Arial" panose="020B0604020202020204" pitchFamily="34" charset="0"/>
                  <a:cs typeface="Arial" panose="020B0604020202020204" pitchFamily="34" charset="0"/>
                </a:rPr>
                <a:t>Diferencias entre las Actas 4 amarillas registradas en el TREP y las actas 4 originales blancas digitalizadas.</a:t>
              </a:r>
            </a:p>
          </p:txBody>
        </p:sp>
        <p:sp>
          <p:nvSpPr>
            <p:cNvPr id="32" name="CuadroTexto 31">
              <a:extLst>
                <a:ext uri="{FF2B5EF4-FFF2-40B4-BE49-F238E27FC236}">
                  <a16:creationId xmlns:a16="http://schemas.microsoft.com/office/drawing/2014/main" id="{7447E3A5-DEA5-38FC-7DB9-4F3A570D02E6}"/>
                </a:ext>
              </a:extLst>
            </p:cNvPr>
            <p:cNvSpPr txBox="1"/>
            <p:nvPr/>
          </p:nvSpPr>
          <p:spPr>
            <a:xfrm>
              <a:off x="4079741" y="4494340"/>
              <a:ext cx="429260" cy="461665"/>
            </a:xfrm>
            <a:prstGeom prst="rect">
              <a:avLst/>
            </a:prstGeom>
            <a:noFill/>
          </p:spPr>
          <p:txBody>
            <a:bodyPr wrap="square">
              <a:spAutoFit/>
            </a:bodyPr>
            <a:lstStyle/>
            <a:p>
              <a:pPr algn="just"/>
              <a:r>
                <a:rPr lang="es-GT" sz="2400" dirty="0">
                  <a:solidFill>
                    <a:srgbClr val="0C206A"/>
                  </a:solidFill>
                  <a:latin typeface="Impact" panose="020B0806030902050204" pitchFamily="34" charset="0"/>
                  <a:cs typeface="Arial" panose="020B0604020202020204" pitchFamily="34" charset="0"/>
                </a:rPr>
                <a:t>2.</a:t>
              </a:r>
            </a:p>
          </p:txBody>
        </p:sp>
        <p:sp>
          <p:nvSpPr>
            <p:cNvPr id="33" name="Elipse 32">
              <a:extLst>
                <a:ext uri="{FF2B5EF4-FFF2-40B4-BE49-F238E27FC236}">
                  <a16:creationId xmlns:a16="http://schemas.microsoft.com/office/drawing/2014/main" id="{EA4BB066-272E-B480-4893-01455BFD7B91}"/>
                </a:ext>
              </a:extLst>
            </p:cNvPr>
            <p:cNvSpPr/>
            <p:nvPr/>
          </p:nvSpPr>
          <p:spPr>
            <a:xfrm>
              <a:off x="4526319" y="3024981"/>
              <a:ext cx="1066302" cy="1066300"/>
            </a:xfrm>
            <a:prstGeom prst="ellipse">
              <a:avLst/>
            </a:prstGeom>
            <a:gradFill flip="none" rotWithShape="1">
              <a:gsLst>
                <a:gs pos="0">
                  <a:srgbClr val="003777">
                    <a:shade val="30000"/>
                    <a:satMod val="115000"/>
                  </a:srgbClr>
                </a:gs>
                <a:gs pos="50000">
                  <a:srgbClr val="003777">
                    <a:shade val="67500"/>
                    <a:satMod val="115000"/>
                  </a:srgbClr>
                </a:gs>
                <a:gs pos="100000">
                  <a:srgbClr val="003777">
                    <a:shade val="100000"/>
                    <a:satMod val="115000"/>
                  </a:srgbClr>
                </a:gs>
              </a:gsLst>
              <a:lin ang="0" scaled="1"/>
              <a:tileRect/>
            </a:gradFill>
            <a:ln w="381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GT"/>
            </a:p>
          </p:txBody>
        </p:sp>
        <p:pic>
          <p:nvPicPr>
            <p:cNvPr id="45" name="2 Imagen">
              <a:extLst>
                <a:ext uri="{FF2B5EF4-FFF2-40B4-BE49-F238E27FC236}">
                  <a16:creationId xmlns:a16="http://schemas.microsoft.com/office/drawing/2014/main" id="{3F1791EE-73EE-258B-D2A4-47DB230DBB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2236" y="3301465"/>
              <a:ext cx="854468" cy="513331"/>
            </a:xfrm>
            <a:prstGeom prst="rect">
              <a:avLst/>
            </a:prstGeom>
          </p:spPr>
        </p:pic>
      </p:grpSp>
      <p:grpSp>
        <p:nvGrpSpPr>
          <p:cNvPr id="50" name="Grupo 49">
            <a:extLst>
              <a:ext uri="{FF2B5EF4-FFF2-40B4-BE49-F238E27FC236}">
                <a16:creationId xmlns:a16="http://schemas.microsoft.com/office/drawing/2014/main" id="{87B7834B-B930-2A0E-F951-437CEF10C2AA}"/>
              </a:ext>
            </a:extLst>
          </p:cNvPr>
          <p:cNvGrpSpPr/>
          <p:nvPr/>
        </p:nvGrpSpPr>
        <p:grpSpPr>
          <a:xfrm>
            <a:off x="6228339" y="1471960"/>
            <a:ext cx="2194689" cy="2251109"/>
            <a:chOff x="6197263" y="436937"/>
            <a:chExt cx="2275586" cy="2334085"/>
          </a:xfrm>
        </p:grpSpPr>
        <p:sp>
          <p:nvSpPr>
            <p:cNvPr id="35" name="Rectángulo redondeado 34">
              <a:extLst>
                <a:ext uri="{FF2B5EF4-FFF2-40B4-BE49-F238E27FC236}">
                  <a16:creationId xmlns:a16="http://schemas.microsoft.com/office/drawing/2014/main" id="{9F4F2D7A-5DD1-139E-A669-0682649ABDE8}"/>
                </a:ext>
              </a:extLst>
            </p:cNvPr>
            <p:cNvSpPr/>
            <p:nvPr/>
          </p:nvSpPr>
          <p:spPr>
            <a:xfrm>
              <a:off x="6197263" y="678402"/>
              <a:ext cx="2275586" cy="2092620"/>
            </a:xfrm>
            <a:prstGeom prst="roundRect">
              <a:avLst/>
            </a:prstGeom>
            <a:gradFill flip="none" rotWithShape="1">
              <a:gsLst>
                <a:gs pos="0">
                  <a:srgbClr val="00B0F0">
                    <a:shade val="30000"/>
                    <a:satMod val="115000"/>
                  </a:srgbClr>
                </a:gs>
                <a:gs pos="47000">
                  <a:srgbClr val="00B0F0">
                    <a:shade val="100000"/>
                    <a:satMod val="115000"/>
                  </a:srgbClr>
                </a:gs>
              </a:gsLst>
              <a:lin ang="162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GT"/>
            </a:p>
          </p:txBody>
        </p:sp>
        <p:sp>
          <p:nvSpPr>
            <p:cNvPr id="36" name="CuadroTexto 35">
              <a:extLst>
                <a:ext uri="{FF2B5EF4-FFF2-40B4-BE49-F238E27FC236}">
                  <a16:creationId xmlns:a16="http://schemas.microsoft.com/office/drawing/2014/main" id="{27E478FF-AC21-4019-7853-D28C27CF3CDB}"/>
                </a:ext>
              </a:extLst>
            </p:cNvPr>
            <p:cNvSpPr txBox="1"/>
            <p:nvPr/>
          </p:nvSpPr>
          <p:spPr>
            <a:xfrm>
              <a:off x="6786507" y="1721631"/>
              <a:ext cx="1493639" cy="861628"/>
            </a:xfrm>
            <a:prstGeom prst="rect">
              <a:avLst/>
            </a:prstGeom>
            <a:noFill/>
          </p:spPr>
          <p:txBody>
            <a:bodyPr wrap="square">
              <a:spAutoFit/>
            </a:bodyPr>
            <a:lstStyle/>
            <a:p>
              <a:pPr algn="just"/>
              <a:r>
                <a:rPr lang="es-GT" sz="1200" dirty="0">
                  <a:solidFill>
                    <a:schemeClr val="bg1"/>
                  </a:solidFill>
                  <a:latin typeface="Arial" panose="020B0604020202020204" pitchFamily="34" charset="0"/>
                  <a:cs typeface="Arial" panose="020B0604020202020204" pitchFamily="34" charset="0"/>
                </a:rPr>
                <a:t>Actas 8 con totales que no coinciden con las Actas 4 del TREP.</a:t>
              </a:r>
            </a:p>
          </p:txBody>
        </p:sp>
        <p:sp>
          <p:nvSpPr>
            <p:cNvPr id="37" name="CuadroTexto 36">
              <a:extLst>
                <a:ext uri="{FF2B5EF4-FFF2-40B4-BE49-F238E27FC236}">
                  <a16:creationId xmlns:a16="http://schemas.microsoft.com/office/drawing/2014/main" id="{E8466361-8442-AECA-B9DF-25E16F424B6F}"/>
                </a:ext>
              </a:extLst>
            </p:cNvPr>
            <p:cNvSpPr txBox="1"/>
            <p:nvPr/>
          </p:nvSpPr>
          <p:spPr>
            <a:xfrm>
              <a:off x="6355327" y="1906296"/>
              <a:ext cx="429260" cy="461665"/>
            </a:xfrm>
            <a:prstGeom prst="rect">
              <a:avLst/>
            </a:prstGeom>
            <a:noFill/>
          </p:spPr>
          <p:txBody>
            <a:bodyPr wrap="square">
              <a:spAutoFit/>
            </a:bodyPr>
            <a:lstStyle/>
            <a:p>
              <a:pPr algn="just"/>
              <a:r>
                <a:rPr lang="es-GT" sz="2400" dirty="0">
                  <a:solidFill>
                    <a:srgbClr val="0C206A"/>
                  </a:solidFill>
                  <a:latin typeface="Impact" panose="020B0806030902050204" pitchFamily="34" charset="0"/>
                  <a:cs typeface="Arial" panose="020B0604020202020204" pitchFamily="34" charset="0"/>
                </a:rPr>
                <a:t>3.</a:t>
              </a:r>
            </a:p>
          </p:txBody>
        </p:sp>
        <p:sp>
          <p:nvSpPr>
            <p:cNvPr id="38" name="Elipse 37">
              <a:extLst>
                <a:ext uri="{FF2B5EF4-FFF2-40B4-BE49-F238E27FC236}">
                  <a16:creationId xmlns:a16="http://schemas.microsoft.com/office/drawing/2014/main" id="{E9E41BDF-D328-834D-FC4B-793E630BF5AF}"/>
                </a:ext>
              </a:extLst>
            </p:cNvPr>
            <p:cNvSpPr/>
            <p:nvPr/>
          </p:nvSpPr>
          <p:spPr>
            <a:xfrm>
              <a:off x="6801905" y="436937"/>
              <a:ext cx="1066302" cy="1066300"/>
            </a:xfrm>
            <a:prstGeom prst="ellipse">
              <a:avLst/>
            </a:prstGeom>
            <a:gradFill flip="none" rotWithShape="1">
              <a:gsLst>
                <a:gs pos="0">
                  <a:srgbClr val="003777">
                    <a:shade val="30000"/>
                    <a:satMod val="115000"/>
                  </a:srgbClr>
                </a:gs>
                <a:gs pos="50000">
                  <a:srgbClr val="003777">
                    <a:shade val="67500"/>
                    <a:satMod val="115000"/>
                  </a:srgbClr>
                </a:gs>
                <a:gs pos="100000">
                  <a:srgbClr val="003777">
                    <a:shade val="100000"/>
                    <a:satMod val="115000"/>
                  </a:srgbClr>
                </a:gs>
              </a:gsLst>
              <a:lin ang="0" scaled="1"/>
              <a:tileRect/>
            </a:gradFill>
            <a:ln w="381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GT"/>
            </a:p>
          </p:txBody>
        </p:sp>
        <p:pic>
          <p:nvPicPr>
            <p:cNvPr id="46" name="3 Imagen">
              <a:extLst>
                <a:ext uri="{FF2B5EF4-FFF2-40B4-BE49-F238E27FC236}">
                  <a16:creationId xmlns:a16="http://schemas.microsoft.com/office/drawing/2014/main" id="{FDCAFD8E-AC7E-C8ED-D683-FFA3DB5505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4729" y="678402"/>
              <a:ext cx="922889" cy="596087"/>
            </a:xfrm>
            <a:prstGeom prst="rect">
              <a:avLst/>
            </a:prstGeom>
          </p:spPr>
        </p:pic>
      </p:grpSp>
      <p:grpSp>
        <p:nvGrpSpPr>
          <p:cNvPr id="54" name="Grupo 53">
            <a:extLst>
              <a:ext uri="{FF2B5EF4-FFF2-40B4-BE49-F238E27FC236}">
                <a16:creationId xmlns:a16="http://schemas.microsoft.com/office/drawing/2014/main" id="{9207CD8C-F872-301A-8AB1-1FD2F4E4DD4D}"/>
              </a:ext>
            </a:extLst>
          </p:cNvPr>
          <p:cNvGrpSpPr/>
          <p:nvPr/>
        </p:nvGrpSpPr>
        <p:grpSpPr>
          <a:xfrm>
            <a:off x="8924911" y="3463835"/>
            <a:ext cx="2194689" cy="2251109"/>
            <a:chOff x="8270324" y="4106649"/>
            <a:chExt cx="2275586" cy="2334085"/>
          </a:xfrm>
        </p:grpSpPr>
        <p:sp>
          <p:nvSpPr>
            <p:cNvPr id="40" name="Rectángulo redondeado 39">
              <a:extLst>
                <a:ext uri="{FF2B5EF4-FFF2-40B4-BE49-F238E27FC236}">
                  <a16:creationId xmlns:a16="http://schemas.microsoft.com/office/drawing/2014/main" id="{245DDC2F-AB39-6A74-C2E1-B63AD74402CD}"/>
                </a:ext>
              </a:extLst>
            </p:cNvPr>
            <p:cNvSpPr/>
            <p:nvPr/>
          </p:nvSpPr>
          <p:spPr>
            <a:xfrm>
              <a:off x="8270324" y="4348114"/>
              <a:ext cx="2275586" cy="2092620"/>
            </a:xfrm>
            <a:prstGeom prst="roundRect">
              <a:avLst/>
            </a:prstGeom>
            <a:gradFill flip="none" rotWithShape="1">
              <a:gsLst>
                <a:gs pos="0">
                  <a:srgbClr val="00B0F0">
                    <a:shade val="30000"/>
                    <a:satMod val="115000"/>
                  </a:srgbClr>
                </a:gs>
                <a:gs pos="47000">
                  <a:srgbClr val="00B0F0">
                    <a:shade val="100000"/>
                    <a:satMod val="115000"/>
                  </a:srgbClr>
                </a:gs>
              </a:gsLst>
              <a:lin ang="162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GT"/>
            </a:p>
          </p:txBody>
        </p:sp>
        <p:sp>
          <p:nvSpPr>
            <p:cNvPr id="41" name="CuadroTexto 40">
              <a:extLst>
                <a:ext uri="{FF2B5EF4-FFF2-40B4-BE49-F238E27FC236}">
                  <a16:creationId xmlns:a16="http://schemas.microsoft.com/office/drawing/2014/main" id="{05743AE1-CA53-33EF-BBDA-EBC7BA00070E}"/>
                </a:ext>
              </a:extLst>
            </p:cNvPr>
            <p:cNvSpPr txBox="1"/>
            <p:nvPr/>
          </p:nvSpPr>
          <p:spPr>
            <a:xfrm>
              <a:off x="8857648" y="5235651"/>
              <a:ext cx="1581387" cy="1107996"/>
            </a:xfrm>
            <a:prstGeom prst="rect">
              <a:avLst/>
            </a:prstGeom>
            <a:noFill/>
          </p:spPr>
          <p:txBody>
            <a:bodyPr wrap="square">
              <a:spAutoFit/>
            </a:bodyPr>
            <a:lstStyle/>
            <a:p>
              <a:pPr algn="just"/>
              <a:r>
                <a:rPr lang="es-GT" sz="1050" dirty="0">
                  <a:solidFill>
                    <a:schemeClr val="bg1"/>
                  </a:solidFill>
                  <a:latin typeface="Arial" panose="020B0604020202020204" pitchFamily="34" charset="0"/>
                  <a:cs typeface="Arial" panose="020B0604020202020204" pitchFamily="34" charset="0"/>
                </a:rPr>
                <a:t>Gráfica digitalizada de las actas 4 del TREP con hora distinta a los registros en la base de datos del sistema TREP.</a:t>
              </a:r>
            </a:p>
          </p:txBody>
        </p:sp>
        <p:sp>
          <p:nvSpPr>
            <p:cNvPr id="42" name="CuadroTexto 41">
              <a:extLst>
                <a:ext uri="{FF2B5EF4-FFF2-40B4-BE49-F238E27FC236}">
                  <a16:creationId xmlns:a16="http://schemas.microsoft.com/office/drawing/2014/main" id="{EB37D4B6-E3CD-A045-CD17-66AE9AB9C547}"/>
                </a:ext>
              </a:extLst>
            </p:cNvPr>
            <p:cNvSpPr txBox="1"/>
            <p:nvPr/>
          </p:nvSpPr>
          <p:spPr>
            <a:xfrm>
              <a:off x="8428388" y="5576008"/>
              <a:ext cx="429260" cy="461665"/>
            </a:xfrm>
            <a:prstGeom prst="rect">
              <a:avLst/>
            </a:prstGeom>
            <a:noFill/>
          </p:spPr>
          <p:txBody>
            <a:bodyPr wrap="square">
              <a:spAutoFit/>
            </a:bodyPr>
            <a:lstStyle/>
            <a:p>
              <a:pPr algn="just"/>
              <a:r>
                <a:rPr lang="es-GT" sz="2400" dirty="0">
                  <a:solidFill>
                    <a:srgbClr val="0C206A"/>
                  </a:solidFill>
                  <a:latin typeface="Impact" panose="020B0806030902050204" pitchFamily="34" charset="0"/>
                  <a:cs typeface="Arial" panose="020B0604020202020204" pitchFamily="34" charset="0"/>
                </a:rPr>
                <a:t>4.</a:t>
              </a:r>
            </a:p>
          </p:txBody>
        </p:sp>
        <p:sp>
          <p:nvSpPr>
            <p:cNvPr id="43" name="Elipse 42">
              <a:extLst>
                <a:ext uri="{FF2B5EF4-FFF2-40B4-BE49-F238E27FC236}">
                  <a16:creationId xmlns:a16="http://schemas.microsoft.com/office/drawing/2014/main" id="{8E8E1F64-DF74-147B-201F-1B4350840A0C}"/>
                </a:ext>
              </a:extLst>
            </p:cNvPr>
            <p:cNvSpPr/>
            <p:nvPr/>
          </p:nvSpPr>
          <p:spPr>
            <a:xfrm>
              <a:off x="8874966" y="4106649"/>
              <a:ext cx="1066302" cy="1066300"/>
            </a:xfrm>
            <a:prstGeom prst="ellipse">
              <a:avLst/>
            </a:prstGeom>
            <a:gradFill flip="none" rotWithShape="1">
              <a:gsLst>
                <a:gs pos="0">
                  <a:srgbClr val="003777">
                    <a:shade val="30000"/>
                    <a:satMod val="115000"/>
                  </a:srgbClr>
                </a:gs>
                <a:gs pos="50000">
                  <a:srgbClr val="003777">
                    <a:shade val="67500"/>
                    <a:satMod val="115000"/>
                  </a:srgbClr>
                </a:gs>
                <a:gs pos="100000">
                  <a:srgbClr val="003777">
                    <a:shade val="100000"/>
                    <a:satMod val="115000"/>
                  </a:srgbClr>
                </a:gs>
              </a:gsLst>
              <a:lin ang="0" scaled="1"/>
              <a:tileRect/>
            </a:gradFill>
            <a:ln w="381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GT"/>
            </a:p>
          </p:txBody>
        </p:sp>
        <p:pic>
          <p:nvPicPr>
            <p:cNvPr id="47" name="4 Imagen">
              <a:extLst>
                <a:ext uri="{FF2B5EF4-FFF2-40B4-BE49-F238E27FC236}">
                  <a16:creationId xmlns:a16="http://schemas.microsoft.com/office/drawing/2014/main" id="{44F96E7D-72D6-1B9A-AC56-E1AA12DE00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80883" y="4348114"/>
              <a:ext cx="960385" cy="623900"/>
            </a:xfrm>
            <a:prstGeom prst="rect">
              <a:avLst/>
            </a:prstGeom>
          </p:spPr>
        </p:pic>
      </p:grpSp>
      <p:pic>
        <p:nvPicPr>
          <p:cNvPr id="51" name="Imagen 50">
            <a:extLst>
              <a:ext uri="{FF2B5EF4-FFF2-40B4-BE49-F238E27FC236}">
                <a16:creationId xmlns:a16="http://schemas.microsoft.com/office/drawing/2014/main" id="{DD48224D-87A1-54ED-AF4D-0D152EC41325}"/>
              </a:ext>
            </a:extLst>
          </p:cNvPr>
          <p:cNvPicPr>
            <a:picLocks noChangeAspect="1"/>
          </p:cNvPicPr>
          <p:nvPr/>
        </p:nvPicPr>
        <p:blipFill rotWithShape="1">
          <a:blip r:embed="rId6"/>
          <a:srcRect l="793" r="793"/>
          <a:stretch/>
        </p:blipFill>
        <p:spPr>
          <a:xfrm>
            <a:off x="334888" y="-13932"/>
            <a:ext cx="11522222" cy="1770370"/>
          </a:xfrm>
          <a:prstGeom prst="rect">
            <a:avLst/>
          </a:prstGeom>
        </p:spPr>
      </p:pic>
      <p:sp>
        <p:nvSpPr>
          <p:cNvPr id="52" name="Título 10">
            <a:extLst>
              <a:ext uri="{FF2B5EF4-FFF2-40B4-BE49-F238E27FC236}">
                <a16:creationId xmlns:a16="http://schemas.microsoft.com/office/drawing/2014/main" id="{4A772238-E711-D6D9-596E-7EEB8F476E8D}"/>
              </a:ext>
            </a:extLst>
          </p:cNvPr>
          <p:cNvSpPr txBox="1">
            <a:spLocks/>
          </p:cNvSpPr>
          <p:nvPr/>
        </p:nvSpPr>
        <p:spPr>
          <a:xfrm>
            <a:off x="516675" y="156167"/>
            <a:ext cx="11158652" cy="897680"/>
          </a:xfrm>
          <a:prstGeom prst="rect">
            <a:avLst/>
          </a:prstGeom>
        </p:spPr>
        <p:txBody>
          <a:bodyPr anchor="ctr">
            <a:normAutofit/>
          </a:bodyPr>
          <a:lstStyle>
            <a:lvl1pPr algn="ctr" defTabSz="342834" rtl="0" eaLnBrk="1" latinLnBrk="0" hangingPunct="1">
              <a:spcBef>
                <a:spcPct val="0"/>
              </a:spcBef>
              <a:buNone/>
              <a:defRPr sz="2625" b="1" kern="1200">
                <a:solidFill>
                  <a:schemeClr val="tx1"/>
                </a:solidFill>
                <a:latin typeface="Helvetica"/>
                <a:ea typeface="+mj-ea"/>
                <a:cs typeface="Helvetica"/>
              </a:defRPr>
            </a:lvl1pPr>
          </a:lstStyle>
          <a:p>
            <a:r>
              <a:rPr lang="es-GT" sz="2800" dirty="0">
                <a:solidFill>
                  <a:schemeClr val="bg1"/>
                </a:solidFill>
              </a:rPr>
              <a:t>ILEGALIDADES EN LAS ACTAS 4 y 8</a:t>
            </a:r>
          </a:p>
        </p:txBody>
      </p:sp>
      <p:sp>
        <p:nvSpPr>
          <p:cNvPr id="53" name="Rectángulo 52">
            <a:extLst>
              <a:ext uri="{FF2B5EF4-FFF2-40B4-BE49-F238E27FC236}">
                <a16:creationId xmlns:a16="http://schemas.microsoft.com/office/drawing/2014/main" id="{6FCBF9D9-4EEF-F2F9-CBB5-4DB79A2ABC5B}"/>
              </a:ext>
            </a:extLst>
          </p:cNvPr>
          <p:cNvSpPr/>
          <p:nvPr/>
        </p:nvSpPr>
        <p:spPr>
          <a:xfrm>
            <a:off x="2496000" y="1053846"/>
            <a:ext cx="7200000" cy="89998"/>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GT"/>
          </a:p>
        </p:txBody>
      </p:sp>
    </p:spTree>
    <p:extLst>
      <p:ext uri="{BB962C8B-B14F-4D97-AF65-F5344CB8AC3E}">
        <p14:creationId xmlns:p14="http://schemas.microsoft.com/office/powerpoint/2010/main" val="3141163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7"/>
                                        </p:tgtEl>
                                        <p:attrNameLst>
                                          <p:attrName>style.visibility</p:attrName>
                                        </p:attrNameLst>
                                      </p:cBhvr>
                                      <p:to>
                                        <p:strVal val="visible"/>
                                      </p:to>
                                    </p:set>
                                    <p:animEffect transition="in" filter="fade">
                                      <p:cBhvr>
                                        <p:cTn id="11" dur="500"/>
                                        <p:tgtEl>
                                          <p:spTgt spid="5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500"/>
                                        <p:tgtEl>
                                          <p:spTgt spid="4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fade">
                                      <p:cBhvr>
                                        <p:cTn id="23" dur="500"/>
                                        <p:tgtEl>
                                          <p:spTgt spid="50"/>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fade">
                                      <p:cBhvr>
                                        <p:cTn id="27" dur="500"/>
                                        <p:tgtEl>
                                          <p:spTgt spid="61"/>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54"/>
                                        </p:tgtEl>
                                        <p:attrNameLst>
                                          <p:attrName>style.visibility</p:attrName>
                                        </p:attrNameLst>
                                      </p:cBhvr>
                                      <p:to>
                                        <p:strVal val="visible"/>
                                      </p:to>
                                    </p:set>
                                    <p:animEffect transition="in" filter="fade">
                                      <p:cBhvr>
                                        <p:cTn id="31"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ángulo redondeado 16">
            <a:extLst>
              <a:ext uri="{FF2B5EF4-FFF2-40B4-BE49-F238E27FC236}">
                <a16:creationId xmlns:a16="http://schemas.microsoft.com/office/drawing/2014/main" id="{8FA9E9E0-4AD2-7869-4EA7-7CC8EF1659DE}"/>
              </a:ext>
            </a:extLst>
          </p:cNvPr>
          <p:cNvSpPr/>
          <p:nvPr/>
        </p:nvSpPr>
        <p:spPr>
          <a:xfrm>
            <a:off x="1782621" y="2255546"/>
            <a:ext cx="9761034" cy="2515153"/>
          </a:xfrm>
          <a:prstGeom prst="roundRect">
            <a:avLst>
              <a:gd name="adj" fmla="val 8944"/>
            </a:avLst>
          </a:prstGeom>
          <a:solidFill>
            <a:srgbClr val="00B0F0">
              <a:alpha val="1490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8" name="Elipse 17">
            <a:extLst>
              <a:ext uri="{FF2B5EF4-FFF2-40B4-BE49-F238E27FC236}">
                <a16:creationId xmlns:a16="http://schemas.microsoft.com/office/drawing/2014/main" id="{32874DD6-1205-F090-E87C-4BE3D722C6C1}"/>
              </a:ext>
            </a:extLst>
          </p:cNvPr>
          <p:cNvSpPr/>
          <p:nvPr/>
        </p:nvSpPr>
        <p:spPr>
          <a:xfrm>
            <a:off x="674557" y="2464351"/>
            <a:ext cx="1985522" cy="1985520"/>
          </a:xfrm>
          <a:prstGeom prst="ellipse">
            <a:avLst/>
          </a:prstGeom>
          <a:solidFill>
            <a:srgbClr val="00B0F0"/>
          </a:solidFill>
          <a:ln w="57150">
            <a:solidFill>
              <a:schemeClr val="bg1"/>
            </a:solidFill>
          </a:ln>
          <a:effectLst>
            <a:outerShdw blurRad="1905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6" name="10 CuadroTexto">
            <a:extLst>
              <a:ext uri="{FF2B5EF4-FFF2-40B4-BE49-F238E27FC236}">
                <a16:creationId xmlns:a16="http://schemas.microsoft.com/office/drawing/2014/main" id="{564F6BF4-32AD-FB74-7467-726A53851119}"/>
              </a:ext>
            </a:extLst>
          </p:cNvPr>
          <p:cNvSpPr txBox="1"/>
          <p:nvPr/>
        </p:nvSpPr>
        <p:spPr>
          <a:xfrm>
            <a:off x="674556" y="1606790"/>
            <a:ext cx="10869099" cy="584775"/>
          </a:xfrm>
          <a:prstGeom prst="rect">
            <a:avLst/>
          </a:prstGeom>
          <a:noFill/>
        </p:spPr>
        <p:txBody>
          <a:bodyPr wrap="square" rtlCol="0">
            <a:spAutoFit/>
          </a:bodyPr>
          <a:lstStyle/>
          <a:p>
            <a:pPr algn="just"/>
            <a:r>
              <a:rPr lang="es-GT" sz="1600" dirty="0">
                <a:solidFill>
                  <a:srgbClr val="002060"/>
                </a:solidFill>
                <a:latin typeface="Arial" panose="020B0604020202020204" pitchFamily="34" charset="0"/>
                <a:cs typeface="Arial" panose="020B0604020202020204" pitchFamily="34" charset="0"/>
              </a:rPr>
              <a:t>Se revisó el grupo total de gráficas digitalizadas de las Actas 4 obtenidas con la anuencia del TSE, se cotejó la cantidad y correlativo, tanto en las gráficas como en la base de datos pública, observando los siguientes faltantes:</a:t>
            </a:r>
          </a:p>
        </p:txBody>
      </p:sp>
      <p:sp>
        <p:nvSpPr>
          <p:cNvPr id="7" name="12 CuadroTexto">
            <a:extLst>
              <a:ext uri="{FF2B5EF4-FFF2-40B4-BE49-F238E27FC236}">
                <a16:creationId xmlns:a16="http://schemas.microsoft.com/office/drawing/2014/main" id="{DB865CF6-0735-BCF9-527F-E721032DC189}"/>
              </a:ext>
            </a:extLst>
          </p:cNvPr>
          <p:cNvSpPr txBox="1"/>
          <p:nvPr/>
        </p:nvSpPr>
        <p:spPr>
          <a:xfrm>
            <a:off x="3783612" y="2409194"/>
            <a:ext cx="6625767" cy="338554"/>
          </a:xfrm>
          <a:prstGeom prst="rect">
            <a:avLst/>
          </a:prstGeom>
          <a:noFill/>
        </p:spPr>
        <p:txBody>
          <a:bodyPr wrap="square" rtlCol="0">
            <a:spAutoFit/>
          </a:bodyPr>
          <a:lstStyle/>
          <a:p>
            <a:pPr marL="342900" indent="-342900" algn="just">
              <a:buAutoNum type="arabicPeriod"/>
            </a:pPr>
            <a:r>
              <a:rPr lang="es-GT" sz="1600" b="1" dirty="0">
                <a:solidFill>
                  <a:srgbClr val="002060"/>
                </a:solidFill>
                <a:latin typeface="Arial" panose="020B0604020202020204" pitchFamily="34" charset="0"/>
                <a:cs typeface="Arial" panose="020B0604020202020204" pitchFamily="34" charset="0"/>
              </a:rPr>
              <a:t>Presidente / Vicepresidente, </a:t>
            </a:r>
            <a:r>
              <a:rPr lang="es-GT" sz="1600" dirty="0">
                <a:solidFill>
                  <a:srgbClr val="002060"/>
                </a:solidFill>
                <a:latin typeface="Arial" panose="020B0604020202020204" pitchFamily="34" charset="0"/>
                <a:cs typeface="Arial" panose="020B0604020202020204" pitchFamily="34" charset="0"/>
              </a:rPr>
              <a:t>registra un faltante de 202 actas 4.</a:t>
            </a:r>
          </a:p>
        </p:txBody>
      </p:sp>
      <p:sp>
        <p:nvSpPr>
          <p:cNvPr id="11" name="1 Rectángulo">
            <a:extLst>
              <a:ext uri="{FF2B5EF4-FFF2-40B4-BE49-F238E27FC236}">
                <a16:creationId xmlns:a16="http://schemas.microsoft.com/office/drawing/2014/main" id="{061F10AD-5CE3-1442-EFB5-B53F19E14CC7}"/>
              </a:ext>
            </a:extLst>
          </p:cNvPr>
          <p:cNvSpPr/>
          <p:nvPr/>
        </p:nvSpPr>
        <p:spPr>
          <a:xfrm>
            <a:off x="1714838" y="4738049"/>
            <a:ext cx="4948300" cy="276999"/>
          </a:xfrm>
          <a:prstGeom prst="rect">
            <a:avLst/>
          </a:prstGeom>
        </p:spPr>
        <p:txBody>
          <a:bodyPr wrap="square">
            <a:spAutoFit/>
          </a:bodyPr>
          <a:lstStyle/>
          <a:p>
            <a:r>
              <a:rPr lang="es-GT" sz="1200" dirty="0">
                <a:latin typeface="Arial" panose="020B0604020202020204" pitchFamily="34" charset="0"/>
                <a:cs typeface="Arial" panose="020B0604020202020204" pitchFamily="34" charset="0"/>
              </a:rPr>
              <a:t>* Fuente: https://primeraeleccion.trep.gt/#!/tc1/ENT</a:t>
            </a:r>
          </a:p>
        </p:txBody>
      </p:sp>
      <p:pic>
        <p:nvPicPr>
          <p:cNvPr id="12" name="Imagen 11">
            <a:extLst>
              <a:ext uri="{FF2B5EF4-FFF2-40B4-BE49-F238E27FC236}">
                <a16:creationId xmlns:a16="http://schemas.microsoft.com/office/drawing/2014/main" id="{AC1BCDE8-D03D-4B90-D470-B14D812CBA85}"/>
              </a:ext>
            </a:extLst>
          </p:cNvPr>
          <p:cNvPicPr>
            <a:picLocks noChangeAspect="1"/>
          </p:cNvPicPr>
          <p:nvPr/>
        </p:nvPicPr>
        <p:blipFill rotWithShape="1">
          <a:blip r:embed="rId2"/>
          <a:srcRect l="793" r="793"/>
          <a:stretch/>
        </p:blipFill>
        <p:spPr>
          <a:xfrm>
            <a:off x="334888" y="-13932"/>
            <a:ext cx="11522222" cy="1770370"/>
          </a:xfrm>
          <a:prstGeom prst="rect">
            <a:avLst/>
          </a:prstGeom>
        </p:spPr>
      </p:pic>
      <p:sp>
        <p:nvSpPr>
          <p:cNvPr id="13" name="Título 10">
            <a:extLst>
              <a:ext uri="{FF2B5EF4-FFF2-40B4-BE49-F238E27FC236}">
                <a16:creationId xmlns:a16="http://schemas.microsoft.com/office/drawing/2014/main" id="{E0ABF60A-2649-FB13-B8BF-7989DA4D7945}"/>
              </a:ext>
            </a:extLst>
          </p:cNvPr>
          <p:cNvSpPr txBox="1">
            <a:spLocks/>
          </p:cNvSpPr>
          <p:nvPr/>
        </p:nvSpPr>
        <p:spPr>
          <a:xfrm>
            <a:off x="516675" y="156167"/>
            <a:ext cx="11158652" cy="897680"/>
          </a:xfrm>
          <a:prstGeom prst="rect">
            <a:avLst/>
          </a:prstGeom>
        </p:spPr>
        <p:txBody>
          <a:bodyPr anchor="ctr">
            <a:normAutofit/>
          </a:bodyPr>
          <a:lstStyle>
            <a:lvl1pPr algn="ctr" defTabSz="342834" rtl="0" eaLnBrk="1" latinLnBrk="0" hangingPunct="1">
              <a:spcBef>
                <a:spcPct val="0"/>
              </a:spcBef>
              <a:buNone/>
              <a:defRPr sz="2625" b="1" kern="1200">
                <a:solidFill>
                  <a:schemeClr val="tx1"/>
                </a:solidFill>
                <a:latin typeface="Helvetica"/>
                <a:ea typeface="+mj-ea"/>
                <a:cs typeface="Helvetica"/>
              </a:defRPr>
            </a:lvl1pPr>
          </a:lstStyle>
          <a:p>
            <a:r>
              <a:rPr lang="es-GT" sz="2800" dirty="0">
                <a:solidFill>
                  <a:schemeClr val="bg1"/>
                </a:solidFill>
              </a:rPr>
              <a:t>ACTAS 4 FALTANTES DENTRO DEL TREP</a:t>
            </a:r>
          </a:p>
        </p:txBody>
      </p:sp>
      <p:sp>
        <p:nvSpPr>
          <p:cNvPr id="14" name="Rectángulo 13">
            <a:extLst>
              <a:ext uri="{FF2B5EF4-FFF2-40B4-BE49-F238E27FC236}">
                <a16:creationId xmlns:a16="http://schemas.microsoft.com/office/drawing/2014/main" id="{BC374A74-50B6-D60B-5938-44FE634BC7F5}"/>
              </a:ext>
            </a:extLst>
          </p:cNvPr>
          <p:cNvSpPr/>
          <p:nvPr/>
        </p:nvSpPr>
        <p:spPr>
          <a:xfrm>
            <a:off x="2496000" y="1053846"/>
            <a:ext cx="7200000" cy="89998"/>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GT"/>
          </a:p>
        </p:txBody>
      </p:sp>
      <p:sp>
        <p:nvSpPr>
          <p:cNvPr id="19" name="14 Rectángulo redondeado">
            <a:extLst>
              <a:ext uri="{FF2B5EF4-FFF2-40B4-BE49-F238E27FC236}">
                <a16:creationId xmlns:a16="http://schemas.microsoft.com/office/drawing/2014/main" id="{7F2CD7F5-6852-7CE0-38D3-0C75158D78A4}"/>
              </a:ext>
            </a:extLst>
          </p:cNvPr>
          <p:cNvSpPr/>
          <p:nvPr/>
        </p:nvSpPr>
        <p:spPr>
          <a:xfrm>
            <a:off x="1591485" y="5162608"/>
            <a:ext cx="9009030" cy="500928"/>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GT" sz="1200" dirty="0">
                <a:latin typeface="Arial" panose="020B0604020202020204" pitchFamily="34" charset="0"/>
                <a:cs typeface="Arial" panose="020B0604020202020204" pitchFamily="34" charset="0"/>
              </a:rPr>
              <a:t>En todo momento debe imperar el respeto al voto ciudadano y honrar la elección que cada persona realizó sin importar condición social, económica, raza, credo o religión. Las actas faltantes irrespetan ese principio.</a:t>
            </a:r>
          </a:p>
        </p:txBody>
      </p:sp>
      <p:pic>
        <p:nvPicPr>
          <p:cNvPr id="23" name="Imagen 22">
            <a:extLst>
              <a:ext uri="{FF2B5EF4-FFF2-40B4-BE49-F238E27FC236}">
                <a16:creationId xmlns:a16="http://schemas.microsoft.com/office/drawing/2014/main" id="{8F5A0955-CC77-999A-636D-3DF89F9F593B}"/>
              </a:ext>
            </a:extLst>
          </p:cNvPr>
          <p:cNvPicPr>
            <a:picLocks noChangeAspect="1"/>
          </p:cNvPicPr>
          <p:nvPr/>
        </p:nvPicPr>
        <p:blipFill>
          <a:blip r:embed="rId3"/>
          <a:stretch>
            <a:fillRect/>
          </a:stretch>
        </p:blipFill>
        <p:spPr>
          <a:xfrm>
            <a:off x="590126" y="2330445"/>
            <a:ext cx="2384989" cy="2159635"/>
          </a:xfrm>
          <a:prstGeom prst="rect">
            <a:avLst/>
          </a:prstGeom>
        </p:spPr>
      </p:pic>
      <p:sp>
        <p:nvSpPr>
          <p:cNvPr id="25" name="12 CuadroTexto">
            <a:extLst>
              <a:ext uri="{FF2B5EF4-FFF2-40B4-BE49-F238E27FC236}">
                <a16:creationId xmlns:a16="http://schemas.microsoft.com/office/drawing/2014/main" id="{AA571C58-0AD4-334A-A80D-E076CF84CC96}"/>
              </a:ext>
            </a:extLst>
          </p:cNvPr>
          <p:cNvSpPr txBox="1"/>
          <p:nvPr/>
        </p:nvSpPr>
        <p:spPr>
          <a:xfrm>
            <a:off x="3783612" y="2859418"/>
            <a:ext cx="6625767" cy="338554"/>
          </a:xfrm>
          <a:prstGeom prst="rect">
            <a:avLst/>
          </a:prstGeom>
          <a:noFill/>
        </p:spPr>
        <p:txBody>
          <a:bodyPr wrap="square" rtlCol="0">
            <a:spAutoFit/>
          </a:bodyPr>
          <a:lstStyle/>
          <a:p>
            <a:pPr marL="342900" indent="-342900" algn="just">
              <a:buFont typeface="+mj-lt"/>
              <a:buAutoNum type="arabicPeriod" startAt="2"/>
            </a:pPr>
            <a:r>
              <a:rPr lang="es-GT" sz="1600" b="1" dirty="0">
                <a:solidFill>
                  <a:srgbClr val="002060"/>
                </a:solidFill>
                <a:latin typeface="Arial" panose="020B0604020202020204" pitchFamily="34" charset="0"/>
                <a:cs typeface="Arial" panose="020B0604020202020204" pitchFamily="34" charset="0"/>
              </a:rPr>
              <a:t>Diputados Lista Nacional, </a:t>
            </a:r>
            <a:r>
              <a:rPr lang="es-GT" sz="1600" dirty="0">
                <a:solidFill>
                  <a:srgbClr val="002060"/>
                </a:solidFill>
                <a:latin typeface="Arial" panose="020B0604020202020204" pitchFamily="34" charset="0"/>
                <a:cs typeface="Arial" panose="020B0604020202020204" pitchFamily="34" charset="0"/>
              </a:rPr>
              <a:t>registra un faltante de 212 actas 4.</a:t>
            </a:r>
          </a:p>
        </p:txBody>
      </p:sp>
      <p:sp>
        <p:nvSpPr>
          <p:cNvPr id="26" name="12 CuadroTexto">
            <a:extLst>
              <a:ext uri="{FF2B5EF4-FFF2-40B4-BE49-F238E27FC236}">
                <a16:creationId xmlns:a16="http://schemas.microsoft.com/office/drawing/2014/main" id="{02148451-6273-8857-40E4-51D5A2003B1C}"/>
              </a:ext>
            </a:extLst>
          </p:cNvPr>
          <p:cNvSpPr txBox="1"/>
          <p:nvPr/>
        </p:nvSpPr>
        <p:spPr>
          <a:xfrm>
            <a:off x="3783612" y="3311421"/>
            <a:ext cx="6625767" cy="338554"/>
          </a:xfrm>
          <a:prstGeom prst="rect">
            <a:avLst/>
          </a:prstGeom>
          <a:noFill/>
        </p:spPr>
        <p:txBody>
          <a:bodyPr wrap="square" rtlCol="0">
            <a:spAutoFit/>
          </a:bodyPr>
          <a:lstStyle/>
          <a:p>
            <a:pPr marL="342900" indent="-342900" algn="just">
              <a:buFont typeface="+mj-lt"/>
              <a:buAutoNum type="arabicPeriod" startAt="3"/>
            </a:pPr>
            <a:r>
              <a:rPr lang="es-GT" sz="1600" b="1" dirty="0">
                <a:solidFill>
                  <a:srgbClr val="002060"/>
                </a:solidFill>
                <a:latin typeface="Arial" panose="020B0604020202020204" pitchFamily="34" charset="0"/>
                <a:cs typeface="Arial" panose="020B0604020202020204" pitchFamily="34" charset="0"/>
              </a:rPr>
              <a:t>Diputados Distritales, </a:t>
            </a:r>
            <a:r>
              <a:rPr lang="es-GT" sz="1600" dirty="0">
                <a:solidFill>
                  <a:srgbClr val="002060"/>
                </a:solidFill>
                <a:latin typeface="Arial" panose="020B0604020202020204" pitchFamily="34" charset="0"/>
                <a:cs typeface="Arial" panose="020B0604020202020204" pitchFamily="34" charset="0"/>
              </a:rPr>
              <a:t>registra un faltante de 215 actas 4.</a:t>
            </a:r>
          </a:p>
        </p:txBody>
      </p:sp>
      <p:sp>
        <p:nvSpPr>
          <p:cNvPr id="27" name="12 CuadroTexto">
            <a:extLst>
              <a:ext uri="{FF2B5EF4-FFF2-40B4-BE49-F238E27FC236}">
                <a16:creationId xmlns:a16="http://schemas.microsoft.com/office/drawing/2014/main" id="{4A839217-59A5-28E9-9E17-CCFEAD57330A}"/>
              </a:ext>
            </a:extLst>
          </p:cNvPr>
          <p:cNvSpPr txBox="1"/>
          <p:nvPr/>
        </p:nvSpPr>
        <p:spPr>
          <a:xfrm>
            <a:off x="3783612" y="3770618"/>
            <a:ext cx="6625767" cy="338554"/>
          </a:xfrm>
          <a:prstGeom prst="rect">
            <a:avLst/>
          </a:prstGeom>
          <a:noFill/>
        </p:spPr>
        <p:txBody>
          <a:bodyPr wrap="square" rtlCol="0">
            <a:spAutoFit/>
          </a:bodyPr>
          <a:lstStyle/>
          <a:p>
            <a:pPr marL="342900" indent="-342900" algn="just">
              <a:buFont typeface="+mj-lt"/>
              <a:buAutoNum type="arabicPeriod" startAt="4"/>
            </a:pPr>
            <a:r>
              <a:rPr lang="es-GT" sz="1600" b="1" dirty="0">
                <a:solidFill>
                  <a:srgbClr val="002060"/>
                </a:solidFill>
                <a:latin typeface="Arial" panose="020B0604020202020204" pitchFamily="34" charset="0"/>
                <a:cs typeface="Arial" panose="020B0604020202020204" pitchFamily="34" charset="0"/>
              </a:rPr>
              <a:t>Corporaciones Municipales, </a:t>
            </a:r>
            <a:r>
              <a:rPr lang="es-GT" sz="1600" dirty="0">
                <a:solidFill>
                  <a:srgbClr val="002060"/>
                </a:solidFill>
                <a:latin typeface="Arial" panose="020B0604020202020204" pitchFamily="34" charset="0"/>
                <a:cs typeface="Arial" panose="020B0604020202020204" pitchFamily="34" charset="0"/>
              </a:rPr>
              <a:t>registra un faltante de 218 actas 4. </a:t>
            </a:r>
          </a:p>
        </p:txBody>
      </p:sp>
      <p:sp>
        <p:nvSpPr>
          <p:cNvPr id="28" name="12 CuadroTexto">
            <a:extLst>
              <a:ext uri="{FF2B5EF4-FFF2-40B4-BE49-F238E27FC236}">
                <a16:creationId xmlns:a16="http://schemas.microsoft.com/office/drawing/2014/main" id="{71AC70B7-A7EF-50D5-921E-BC2C700E443D}"/>
              </a:ext>
            </a:extLst>
          </p:cNvPr>
          <p:cNvSpPr txBox="1"/>
          <p:nvPr/>
        </p:nvSpPr>
        <p:spPr>
          <a:xfrm>
            <a:off x="3783612" y="4232283"/>
            <a:ext cx="6625767" cy="338554"/>
          </a:xfrm>
          <a:prstGeom prst="rect">
            <a:avLst/>
          </a:prstGeom>
          <a:noFill/>
        </p:spPr>
        <p:txBody>
          <a:bodyPr wrap="square" rtlCol="0">
            <a:spAutoFit/>
          </a:bodyPr>
          <a:lstStyle/>
          <a:p>
            <a:pPr marL="342900" indent="-342900" algn="just">
              <a:buFont typeface="+mj-lt"/>
              <a:buAutoNum type="arabicPeriod" startAt="5"/>
            </a:pPr>
            <a:r>
              <a:rPr lang="es-GT" sz="1600" b="1" dirty="0">
                <a:solidFill>
                  <a:srgbClr val="002060"/>
                </a:solidFill>
                <a:latin typeface="Arial" panose="020B0604020202020204" pitchFamily="34" charset="0"/>
                <a:cs typeface="Arial" panose="020B0604020202020204" pitchFamily="34" charset="0"/>
              </a:rPr>
              <a:t>Diputados al Parlacen, </a:t>
            </a:r>
            <a:r>
              <a:rPr lang="es-GT" sz="1600" dirty="0">
                <a:solidFill>
                  <a:srgbClr val="002060"/>
                </a:solidFill>
                <a:latin typeface="Arial" panose="020B0604020202020204" pitchFamily="34" charset="0"/>
                <a:cs typeface="Arial" panose="020B0604020202020204" pitchFamily="34" charset="0"/>
              </a:rPr>
              <a:t>registra un faltante de 219 actas 4.</a:t>
            </a:r>
          </a:p>
        </p:txBody>
      </p:sp>
    </p:spTree>
    <p:extLst>
      <p:ext uri="{BB962C8B-B14F-4D97-AF65-F5344CB8AC3E}">
        <p14:creationId xmlns:p14="http://schemas.microsoft.com/office/powerpoint/2010/main" val="233922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1000"/>
                                        <p:tgtEl>
                                          <p:spTgt spid="25"/>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1000"/>
                                        <p:tgtEl>
                                          <p:spTgt spid="26"/>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5" grpId="0"/>
      <p:bldP spid="26" grpId="0"/>
      <p:bldP spid="27" grpId="0"/>
      <p:bldP spid="2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ángulo redondeado 16">
            <a:extLst>
              <a:ext uri="{FF2B5EF4-FFF2-40B4-BE49-F238E27FC236}">
                <a16:creationId xmlns:a16="http://schemas.microsoft.com/office/drawing/2014/main" id="{8FA9E9E0-4AD2-7869-4EA7-7CC8EF1659DE}"/>
              </a:ext>
            </a:extLst>
          </p:cNvPr>
          <p:cNvSpPr/>
          <p:nvPr/>
        </p:nvSpPr>
        <p:spPr>
          <a:xfrm>
            <a:off x="1782621" y="2255546"/>
            <a:ext cx="9761034" cy="2515153"/>
          </a:xfrm>
          <a:prstGeom prst="roundRect">
            <a:avLst>
              <a:gd name="adj" fmla="val 8944"/>
            </a:avLst>
          </a:prstGeom>
          <a:solidFill>
            <a:srgbClr val="00B0F0">
              <a:alpha val="1490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8" name="Elipse 17">
            <a:extLst>
              <a:ext uri="{FF2B5EF4-FFF2-40B4-BE49-F238E27FC236}">
                <a16:creationId xmlns:a16="http://schemas.microsoft.com/office/drawing/2014/main" id="{32874DD6-1205-F090-E87C-4BE3D722C6C1}"/>
              </a:ext>
            </a:extLst>
          </p:cNvPr>
          <p:cNvSpPr/>
          <p:nvPr/>
        </p:nvSpPr>
        <p:spPr>
          <a:xfrm>
            <a:off x="674557" y="2464351"/>
            <a:ext cx="1985522" cy="1985520"/>
          </a:xfrm>
          <a:prstGeom prst="ellipse">
            <a:avLst/>
          </a:prstGeom>
          <a:solidFill>
            <a:srgbClr val="00B0F0"/>
          </a:solidFill>
          <a:ln w="57150">
            <a:solidFill>
              <a:schemeClr val="bg1"/>
            </a:solidFill>
          </a:ln>
          <a:effectLst>
            <a:outerShdw blurRad="1905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9" name="15 CuadroTexto">
            <a:extLst>
              <a:ext uri="{FF2B5EF4-FFF2-40B4-BE49-F238E27FC236}">
                <a16:creationId xmlns:a16="http://schemas.microsoft.com/office/drawing/2014/main" id="{9777F62B-B774-C1ED-5EF1-16F6DF01F2D9}"/>
              </a:ext>
            </a:extLst>
          </p:cNvPr>
          <p:cNvSpPr txBox="1"/>
          <p:nvPr/>
        </p:nvSpPr>
        <p:spPr>
          <a:xfrm>
            <a:off x="4190687" y="2365614"/>
            <a:ext cx="6218692" cy="369332"/>
          </a:xfrm>
          <a:prstGeom prst="rect">
            <a:avLst/>
          </a:prstGeom>
          <a:noFill/>
        </p:spPr>
        <p:txBody>
          <a:bodyPr wrap="square" rtlCol="0">
            <a:spAutoFit/>
          </a:bodyPr>
          <a:lstStyle/>
          <a:p>
            <a:pPr algn="just"/>
            <a:r>
              <a:rPr lang="es-GT" sz="1600" dirty="0">
                <a:solidFill>
                  <a:srgbClr val="002060"/>
                </a:solidFill>
                <a:latin typeface="Arial" panose="020B0604020202020204" pitchFamily="34" charset="0"/>
                <a:cs typeface="Arial" panose="020B0604020202020204" pitchFamily="34" charset="0"/>
              </a:rPr>
              <a:t>Se tuvo una afluencia de la ciudadanía a votar de un </a:t>
            </a:r>
            <a:r>
              <a:rPr lang="es-GT" b="1" dirty="0">
                <a:solidFill>
                  <a:srgbClr val="002060"/>
                </a:solidFill>
                <a:latin typeface="Arial" panose="020B0604020202020204" pitchFamily="34" charset="0"/>
                <a:cs typeface="Arial" panose="020B0604020202020204" pitchFamily="34" charset="0"/>
              </a:rPr>
              <a:t>60.5238% *</a:t>
            </a:r>
          </a:p>
        </p:txBody>
      </p:sp>
      <p:sp>
        <p:nvSpPr>
          <p:cNvPr id="11" name="1 Rectángulo">
            <a:extLst>
              <a:ext uri="{FF2B5EF4-FFF2-40B4-BE49-F238E27FC236}">
                <a16:creationId xmlns:a16="http://schemas.microsoft.com/office/drawing/2014/main" id="{061F10AD-5CE3-1442-EFB5-B53F19E14CC7}"/>
              </a:ext>
            </a:extLst>
          </p:cNvPr>
          <p:cNvSpPr/>
          <p:nvPr/>
        </p:nvSpPr>
        <p:spPr>
          <a:xfrm>
            <a:off x="1714838" y="4738049"/>
            <a:ext cx="4948300" cy="276999"/>
          </a:xfrm>
          <a:prstGeom prst="rect">
            <a:avLst/>
          </a:prstGeom>
        </p:spPr>
        <p:txBody>
          <a:bodyPr wrap="square">
            <a:spAutoFit/>
          </a:bodyPr>
          <a:lstStyle/>
          <a:p>
            <a:r>
              <a:rPr lang="es-GT" sz="1200" dirty="0">
                <a:latin typeface="Arial" panose="020B0604020202020204" pitchFamily="34" charset="0"/>
                <a:cs typeface="Arial" panose="020B0604020202020204" pitchFamily="34" charset="0"/>
              </a:rPr>
              <a:t>* Fuente: https://primeraeleccion.trep.gt/#!/tc1/ENT</a:t>
            </a:r>
          </a:p>
        </p:txBody>
      </p:sp>
      <p:pic>
        <p:nvPicPr>
          <p:cNvPr id="12" name="Imagen 11">
            <a:extLst>
              <a:ext uri="{FF2B5EF4-FFF2-40B4-BE49-F238E27FC236}">
                <a16:creationId xmlns:a16="http://schemas.microsoft.com/office/drawing/2014/main" id="{AC1BCDE8-D03D-4B90-D470-B14D812CBA85}"/>
              </a:ext>
            </a:extLst>
          </p:cNvPr>
          <p:cNvPicPr>
            <a:picLocks noChangeAspect="1"/>
          </p:cNvPicPr>
          <p:nvPr/>
        </p:nvPicPr>
        <p:blipFill rotWithShape="1">
          <a:blip r:embed="rId2"/>
          <a:srcRect l="793" r="793"/>
          <a:stretch/>
        </p:blipFill>
        <p:spPr>
          <a:xfrm>
            <a:off x="334888" y="-13932"/>
            <a:ext cx="11522222" cy="1770370"/>
          </a:xfrm>
          <a:prstGeom prst="rect">
            <a:avLst/>
          </a:prstGeom>
        </p:spPr>
      </p:pic>
      <p:sp>
        <p:nvSpPr>
          <p:cNvPr id="13" name="Título 10">
            <a:extLst>
              <a:ext uri="{FF2B5EF4-FFF2-40B4-BE49-F238E27FC236}">
                <a16:creationId xmlns:a16="http://schemas.microsoft.com/office/drawing/2014/main" id="{E0ABF60A-2649-FB13-B8BF-7989DA4D7945}"/>
              </a:ext>
            </a:extLst>
          </p:cNvPr>
          <p:cNvSpPr txBox="1">
            <a:spLocks/>
          </p:cNvSpPr>
          <p:nvPr/>
        </p:nvSpPr>
        <p:spPr>
          <a:xfrm>
            <a:off x="516675" y="156167"/>
            <a:ext cx="11158652" cy="897680"/>
          </a:xfrm>
          <a:prstGeom prst="rect">
            <a:avLst/>
          </a:prstGeom>
        </p:spPr>
        <p:txBody>
          <a:bodyPr anchor="ctr">
            <a:normAutofit/>
          </a:bodyPr>
          <a:lstStyle>
            <a:lvl1pPr algn="ctr" defTabSz="342834" rtl="0" eaLnBrk="1" latinLnBrk="0" hangingPunct="1">
              <a:spcBef>
                <a:spcPct val="0"/>
              </a:spcBef>
              <a:buNone/>
              <a:defRPr sz="2625" b="1" kern="1200">
                <a:solidFill>
                  <a:schemeClr val="tx1"/>
                </a:solidFill>
                <a:latin typeface="Helvetica"/>
                <a:ea typeface="+mj-ea"/>
                <a:cs typeface="Helvetica"/>
              </a:defRPr>
            </a:lvl1pPr>
          </a:lstStyle>
          <a:p>
            <a:r>
              <a:rPr lang="es-GT" sz="2800" dirty="0">
                <a:solidFill>
                  <a:schemeClr val="bg1"/>
                </a:solidFill>
              </a:rPr>
              <a:t>ACTAS 4 FALTANTES DENTRO DEL TREP</a:t>
            </a:r>
          </a:p>
        </p:txBody>
      </p:sp>
      <p:sp>
        <p:nvSpPr>
          <p:cNvPr id="14" name="Rectángulo 13">
            <a:extLst>
              <a:ext uri="{FF2B5EF4-FFF2-40B4-BE49-F238E27FC236}">
                <a16:creationId xmlns:a16="http://schemas.microsoft.com/office/drawing/2014/main" id="{BC374A74-50B6-D60B-5938-44FE634BC7F5}"/>
              </a:ext>
            </a:extLst>
          </p:cNvPr>
          <p:cNvSpPr/>
          <p:nvPr/>
        </p:nvSpPr>
        <p:spPr>
          <a:xfrm>
            <a:off x="2496000" y="1053846"/>
            <a:ext cx="7200000" cy="89998"/>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GT"/>
          </a:p>
        </p:txBody>
      </p:sp>
      <p:sp>
        <p:nvSpPr>
          <p:cNvPr id="19" name="14 Rectángulo redondeado">
            <a:extLst>
              <a:ext uri="{FF2B5EF4-FFF2-40B4-BE49-F238E27FC236}">
                <a16:creationId xmlns:a16="http://schemas.microsoft.com/office/drawing/2014/main" id="{7F2CD7F5-6852-7CE0-38D3-0C75158D78A4}"/>
              </a:ext>
            </a:extLst>
          </p:cNvPr>
          <p:cNvSpPr/>
          <p:nvPr/>
        </p:nvSpPr>
        <p:spPr>
          <a:xfrm>
            <a:off x="1591485" y="5162608"/>
            <a:ext cx="9009030" cy="500928"/>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GT" sz="1200" dirty="0">
                <a:latin typeface="Arial" panose="020B0604020202020204" pitchFamily="34" charset="0"/>
                <a:cs typeface="Arial" panose="020B0604020202020204" pitchFamily="34" charset="0"/>
              </a:rPr>
              <a:t>En todo momento debe imperar el respeto al voto ciudadano y honrar la elección que cada persona realizó sin importar condición social, económica, raza, credo o religión. Las actas faltantes irrespetan ese principio.</a:t>
            </a:r>
          </a:p>
        </p:txBody>
      </p:sp>
      <p:pic>
        <p:nvPicPr>
          <p:cNvPr id="23" name="Imagen 22">
            <a:extLst>
              <a:ext uri="{FF2B5EF4-FFF2-40B4-BE49-F238E27FC236}">
                <a16:creationId xmlns:a16="http://schemas.microsoft.com/office/drawing/2014/main" id="{8F5A0955-CC77-999A-636D-3DF89F9F593B}"/>
              </a:ext>
            </a:extLst>
          </p:cNvPr>
          <p:cNvPicPr>
            <a:picLocks noChangeAspect="1"/>
          </p:cNvPicPr>
          <p:nvPr/>
        </p:nvPicPr>
        <p:blipFill>
          <a:blip r:embed="rId3"/>
          <a:stretch>
            <a:fillRect/>
          </a:stretch>
        </p:blipFill>
        <p:spPr>
          <a:xfrm>
            <a:off x="590126" y="2330445"/>
            <a:ext cx="2384989" cy="2159635"/>
          </a:xfrm>
          <a:prstGeom prst="rect">
            <a:avLst/>
          </a:prstGeom>
        </p:spPr>
      </p:pic>
      <p:sp>
        <p:nvSpPr>
          <p:cNvPr id="24" name="12 CuadroTexto">
            <a:extLst>
              <a:ext uri="{FF2B5EF4-FFF2-40B4-BE49-F238E27FC236}">
                <a16:creationId xmlns:a16="http://schemas.microsoft.com/office/drawing/2014/main" id="{4CB6CCAC-7500-A4AA-1ABE-2210D435E495}"/>
              </a:ext>
            </a:extLst>
          </p:cNvPr>
          <p:cNvSpPr txBox="1"/>
          <p:nvPr/>
        </p:nvSpPr>
        <p:spPr>
          <a:xfrm>
            <a:off x="12218211" y="2605350"/>
            <a:ext cx="4118399" cy="276999"/>
          </a:xfrm>
          <a:prstGeom prst="rect">
            <a:avLst/>
          </a:prstGeom>
          <a:noFill/>
        </p:spPr>
        <p:txBody>
          <a:bodyPr wrap="square" rtlCol="0">
            <a:spAutoFit/>
          </a:bodyPr>
          <a:lstStyle/>
          <a:p>
            <a:pPr marL="342900" indent="-342900" algn="just">
              <a:buAutoNum type="arabicPeriod"/>
            </a:pPr>
            <a:endParaRPr lang="es-GT" sz="1200" dirty="0">
              <a:solidFill>
                <a:srgbClr val="002060"/>
              </a:solidFill>
              <a:latin typeface="Arial" panose="020B0604020202020204" pitchFamily="34" charset="0"/>
              <a:cs typeface="Arial" panose="020B0604020202020204" pitchFamily="34" charset="0"/>
            </a:endParaRPr>
          </a:p>
        </p:txBody>
      </p:sp>
      <p:sp>
        <p:nvSpPr>
          <p:cNvPr id="8" name="15 CuadroTexto">
            <a:extLst>
              <a:ext uri="{FF2B5EF4-FFF2-40B4-BE49-F238E27FC236}">
                <a16:creationId xmlns:a16="http://schemas.microsoft.com/office/drawing/2014/main" id="{728F8159-B1A5-8BC0-06B3-0909927A0E83}"/>
              </a:ext>
            </a:extLst>
          </p:cNvPr>
          <p:cNvSpPr txBox="1"/>
          <p:nvPr/>
        </p:nvSpPr>
        <p:spPr>
          <a:xfrm>
            <a:off x="4190687" y="2787625"/>
            <a:ext cx="6218692" cy="584775"/>
          </a:xfrm>
          <a:prstGeom prst="rect">
            <a:avLst/>
          </a:prstGeom>
          <a:noFill/>
        </p:spPr>
        <p:txBody>
          <a:bodyPr wrap="square" rtlCol="0">
            <a:spAutoFit/>
          </a:bodyPr>
          <a:lstStyle/>
          <a:p>
            <a:pPr algn="just"/>
            <a:r>
              <a:rPr lang="es-GT" sz="1600" dirty="0">
                <a:solidFill>
                  <a:srgbClr val="002060"/>
                </a:solidFill>
                <a:latin typeface="Arial" panose="020B0604020202020204" pitchFamily="34" charset="0"/>
                <a:cs typeface="Arial" panose="020B0604020202020204" pitchFamily="34" charset="0"/>
              </a:rPr>
              <a:t>Las actas faltantes pueden representar:</a:t>
            </a:r>
          </a:p>
          <a:p>
            <a:pPr algn="just"/>
            <a:r>
              <a:rPr lang="es-GT" sz="1600" dirty="0">
                <a:solidFill>
                  <a:srgbClr val="002060"/>
                </a:solidFill>
                <a:latin typeface="Arial" panose="020B0604020202020204" pitchFamily="34" charset="0"/>
                <a:cs typeface="Arial" panose="020B0604020202020204" pitchFamily="34" charset="0"/>
              </a:rPr>
              <a:t>	202 actas, 48,904 votos no tomados en cuenta.</a:t>
            </a:r>
          </a:p>
        </p:txBody>
      </p:sp>
      <p:sp>
        <p:nvSpPr>
          <p:cNvPr id="15" name="15 CuadroTexto">
            <a:extLst>
              <a:ext uri="{FF2B5EF4-FFF2-40B4-BE49-F238E27FC236}">
                <a16:creationId xmlns:a16="http://schemas.microsoft.com/office/drawing/2014/main" id="{0D9A0C4B-F53E-4600-30A9-E87DFFDF1A2F}"/>
              </a:ext>
            </a:extLst>
          </p:cNvPr>
          <p:cNvSpPr txBox="1"/>
          <p:nvPr/>
        </p:nvSpPr>
        <p:spPr>
          <a:xfrm>
            <a:off x="4190687" y="3325085"/>
            <a:ext cx="6218692" cy="338554"/>
          </a:xfrm>
          <a:prstGeom prst="rect">
            <a:avLst/>
          </a:prstGeom>
          <a:noFill/>
        </p:spPr>
        <p:txBody>
          <a:bodyPr wrap="square" rtlCol="0">
            <a:spAutoFit/>
          </a:bodyPr>
          <a:lstStyle/>
          <a:p>
            <a:pPr algn="just"/>
            <a:r>
              <a:rPr lang="es-GT" sz="1600" dirty="0">
                <a:solidFill>
                  <a:srgbClr val="002060"/>
                </a:solidFill>
                <a:latin typeface="Arial" panose="020B0604020202020204" pitchFamily="34" charset="0"/>
                <a:cs typeface="Arial" panose="020B0604020202020204" pitchFamily="34" charset="0"/>
              </a:rPr>
              <a:t>	212 actas, 51,325 votos no tomados en cuenta.</a:t>
            </a:r>
          </a:p>
        </p:txBody>
      </p:sp>
      <p:sp>
        <p:nvSpPr>
          <p:cNvPr id="16" name="15 CuadroTexto">
            <a:extLst>
              <a:ext uri="{FF2B5EF4-FFF2-40B4-BE49-F238E27FC236}">
                <a16:creationId xmlns:a16="http://schemas.microsoft.com/office/drawing/2014/main" id="{2955408B-C204-2F1B-8C71-C4E801F824B8}"/>
              </a:ext>
            </a:extLst>
          </p:cNvPr>
          <p:cNvSpPr txBox="1"/>
          <p:nvPr/>
        </p:nvSpPr>
        <p:spPr>
          <a:xfrm>
            <a:off x="4190687" y="3628822"/>
            <a:ext cx="6218692" cy="338554"/>
          </a:xfrm>
          <a:prstGeom prst="rect">
            <a:avLst/>
          </a:prstGeom>
          <a:noFill/>
        </p:spPr>
        <p:txBody>
          <a:bodyPr wrap="square" rtlCol="0">
            <a:spAutoFit/>
          </a:bodyPr>
          <a:lstStyle/>
          <a:p>
            <a:pPr algn="just"/>
            <a:r>
              <a:rPr lang="es-GT" sz="1600" dirty="0">
                <a:solidFill>
                  <a:srgbClr val="002060"/>
                </a:solidFill>
                <a:latin typeface="Arial" panose="020B0604020202020204" pitchFamily="34" charset="0"/>
                <a:cs typeface="Arial" panose="020B0604020202020204" pitchFamily="34" charset="0"/>
              </a:rPr>
              <a:t>	215 actas, 52,051 votos no tomados en cuenta.</a:t>
            </a:r>
          </a:p>
        </p:txBody>
      </p:sp>
      <p:sp>
        <p:nvSpPr>
          <p:cNvPr id="20" name="15 CuadroTexto">
            <a:extLst>
              <a:ext uri="{FF2B5EF4-FFF2-40B4-BE49-F238E27FC236}">
                <a16:creationId xmlns:a16="http://schemas.microsoft.com/office/drawing/2014/main" id="{131D7F2A-3A29-B209-0A1E-C8A3D047950B}"/>
              </a:ext>
            </a:extLst>
          </p:cNvPr>
          <p:cNvSpPr txBox="1"/>
          <p:nvPr/>
        </p:nvSpPr>
        <p:spPr>
          <a:xfrm>
            <a:off x="4190687" y="3946875"/>
            <a:ext cx="6218692" cy="338554"/>
          </a:xfrm>
          <a:prstGeom prst="rect">
            <a:avLst/>
          </a:prstGeom>
          <a:noFill/>
        </p:spPr>
        <p:txBody>
          <a:bodyPr wrap="square" rtlCol="0">
            <a:spAutoFit/>
          </a:bodyPr>
          <a:lstStyle/>
          <a:p>
            <a:pPr algn="just"/>
            <a:r>
              <a:rPr lang="es-GT" sz="1600" dirty="0">
                <a:solidFill>
                  <a:srgbClr val="002060"/>
                </a:solidFill>
                <a:latin typeface="Arial" panose="020B0604020202020204" pitchFamily="34" charset="0"/>
                <a:cs typeface="Arial" panose="020B0604020202020204" pitchFamily="34" charset="0"/>
              </a:rPr>
              <a:t>	218 actas, 52,777 votos no tomados en cuenta.</a:t>
            </a:r>
          </a:p>
        </p:txBody>
      </p:sp>
      <p:sp>
        <p:nvSpPr>
          <p:cNvPr id="21" name="15 CuadroTexto">
            <a:extLst>
              <a:ext uri="{FF2B5EF4-FFF2-40B4-BE49-F238E27FC236}">
                <a16:creationId xmlns:a16="http://schemas.microsoft.com/office/drawing/2014/main" id="{1CD794CE-C9E9-4339-E5FD-FD1432A7D196}"/>
              </a:ext>
            </a:extLst>
          </p:cNvPr>
          <p:cNvSpPr txBox="1"/>
          <p:nvPr/>
        </p:nvSpPr>
        <p:spPr>
          <a:xfrm>
            <a:off x="4190687" y="4255612"/>
            <a:ext cx="6218692" cy="338554"/>
          </a:xfrm>
          <a:prstGeom prst="rect">
            <a:avLst/>
          </a:prstGeom>
          <a:noFill/>
        </p:spPr>
        <p:txBody>
          <a:bodyPr wrap="square" rtlCol="0">
            <a:spAutoFit/>
          </a:bodyPr>
          <a:lstStyle/>
          <a:p>
            <a:pPr algn="just"/>
            <a:r>
              <a:rPr lang="es-GT" sz="1600" dirty="0">
                <a:solidFill>
                  <a:srgbClr val="002060"/>
                </a:solidFill>
                <a:latin typeface="Arial" panose="020B0604020202020204" pitchFamily="34" charset="0"/>
                <a:cs typeface="Arial" panose="020B0604020202020204" pitchFamily="34" charset="0"/>
              </a:rPr>
              <a:t>	219 actas, 53,019 votos no tomados en cuenta.</a:t>
            </a:r>
          </a:p>
        </p:txBody>
      </p:sp>
    </p:spTree>
    <p:extLst>
      <p:ext uri="{BB962C8B-B14F-4D97-AF65-F5344CB8AC3E}">
        <p14:creationId xmlns:p14="http://schemas.microsoft.com/office/powerpoint/2010/main" val="325864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childTnLst>
                                </p:cTn>
                              </p:par>
                            </p:childTnLst>
                          </p:cTn>
                        </p:par>
                        <p:par>
                          <p:cTn id="24" fill="hold">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P spid="15" grpId="0"/>
      <p:bldP spid="16" grpId="0"/>
      <p:bldP spid="20" grpId="0"/>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7703326-F7CB-8E93-3D1A-86ADD7D11B5E}"/>
              </a:ext>
            </a:extLst>
          </p:cNvPr>
          <p:cNvPicPr>
            <a:picLocks noChangeAspect="1"/>
          </p:cNvPicPr>
          <p:nvPr/>
        </p:nvPicPr>
        <p:blipFill rotWithShape="1">
          <a:blip r:embed="rId2"/>
          <a:srcRect l="793" r="793"/>
          <a:stretch/>
        </p:blipFill>
        <p:spPr>
          <a:xfrm>
            <a:off x="334888" y="-10758"/>
            <a:ext cx="11522222" cy="1583079"/>
          </a:xfrm>
          <a:prstGeom prst="rect">
            <a:avLst/>
          </a:prstGeom>
        </p:spPr>
      </p:pic>
      <p:sp>
        <p:nvSpPr>
          <p:cNvPr id="5" name="Título 10">
            <a:extLst>
              <a:ext uri="{FF2B5EF4-FFF2-40B4-BE49-F238E27FC236}">
                <a16:creationId xmlns:a16="http://schemas.microsoft.com/office/drawing/2014/main" id="{E3FC8D26-A071-62E4-BD4A-9AC756D1B519}"/>
              </a:ext>
            </a:extLst>
          </p:cNvPr>
          <p:cNvSpPr txBox="1">
            <a:spLocks/>
          </p:cNvSpPr>
          <p:nvPr/>
        </p:nvSpPr>
        <p:spPr>
          <a:xfrm>
            <a:off x="516673" y="132661"/>
            <a:ext cx="11158652" cy="918930"/>
          </a:xfrm>
          <a:prstGeom prst="rect">
            <a:avLst/>
          </a:prstGeom>
        </p:spPr>
        <p:txBody>
          <a:bodyPr anchor="ctr">
            <a:normAutofit fontScale="92500" lnSpcReduction="10000"/>
          </a:bodyPr>
          <a:lstStyle>
            <a:lvl1pPr algn="ctr" defTabSz="342834" rtl="0" eaLnBrk="1" latinLnBrk="0" hangingPunct="1">
              <a:spcBef>
                <a:spcPct val="0"/>
              </a:spcBef>
              <a:buNone/>
              <a:defRPr sz="2625" b="1" kern="1200">
                <a:solidFill>
                  <a:schemeClr val="tx1"/>
                </a:solidFill>
                <a:latin typeface="Helvetica"/>
                <a:ea typeface="+mj-ea"/>
                <a:cs typeface="Helvetica"/>
              </a:defRPr>
            </a:lvl1pPr>
          </a:lstStyle>
          <a:p>
            <a:r>
              <a:rPr lang="es-GT" sz="3200" dirty="0">
                <a:solidFill>
                  <a:schemeClr val="bg1"/>
                </a:solidFill>
              </a:rPr>
              <a:t>IRREGULARIDADES EN EL RESGUARDO DE</a:t>
            </a:r>
          </a:p>
          <a:p>
            <a:r>
              <a:rPr lang="es-GT" sz="3200" dirty="0">
                <a:solidFill>
                  <a:schemeClr val="bg1"/>
                </a:solidFill>
              </a:rPr>
              <a:t>LAS CAJAS ELECTORALES</a:t>
            </a:r>
          </a:p>
        </p:txBody>
      </p:sp>
      <p:sp>
        <p:nvSpPr>
          <p:cNvPr id="6" name="Rectángulo 5">
            <a:extLst>
              <a:ext uri="{FF2B5EF4-FFF2-40B4-BE49-F238E27FC236}">
                <a16:creationId xmlns:a16="http://schemas.microsoft.com/office/drawing/2014/main" id="{1BDB0A16-2014-866E-1054-11FDD8B07ADE}"/>
              </a:ext>
            </a:extLst>
          </p:cNvPr>
          <p:cNvSpPr/>
          <p:nvPr/>
        </p:nvSpPr>
        <p:spPr>
          <a:xfrm>
            <a:off x="2495999" y="1024116"/>
            <a:ext cx="7200000" cy="7200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GT"/>
          </a:p>
        </p:txBody>
      </p:sp>
      <p:pic>
        <p:nvPicPr>
          <p:cNvPr id="14" name="Imagen 13">
            <a:extLst>
              <a:ext uri="{FF2B5EF4-FFF2-40B4-BE49-F238E27FC236}">
                <a16:creationId xmlns:a16="http://schemas.microsoft.com/office/drawing/2014/main" id="{FCF5768A-DFB8-AE30-97C8-3C91C9E52A14}"/>
              </a:ext>
            </a:extLst>
          </p:cNvPr>
          <p:cNvPicPr>
            <a:picLocks noChangeAspect="1"/>
          </p:cNvPicPr>
          <p:nvPr/>
        </p:nvPicPr>
        <p:blipFill>
          <a:blip r:embed="rId3"/>
          <a:stretch>
            <a:fillRect/>
          </a:stretch>
        </p:blipFill>
        <p:spPr>
          <a:xfrm>
            <a:off x="2104910" y="2463420"/>
            <a:ext cx="2252051" cy="3180301"/>
          </a:xfrm>
          <a:prstGeom prst="rect">
            <a:avLst/>
          </a:prstGeom>
          <a:ln>
            <a:solidFill>
              <a:schemeClr val="accent1">
                <a:lumMod val="40000"/>
                <a:lumOff val="60000"/>
              </a:schemeClr>
            </a:solidFill>
          </a:ln>
          <a:effectLst>
            <a:outerShdw blurRad="50800" dist="38100" dir="2700000" algn="tl" rotWithShape="0">
              <a:prstClr val="black">
                <a:alpha val="40000"/>
              </a:prstClr>
            </a:outerShdw>
          </a:effectLst>
        </p:spPr>
      </p:pic>
      <p:pic>
        <p:nvPicPr>
          <p:cNvPr id="18" name="Imagen 17">
            <a:extLst>
              <a:ext uri="{FF2B5EF4-FFF2-40B4-BE49-F238E27FC236}">
                <a16:creationId xmlns:a16="http://schemas.microsoft.com/office/drawing/2014/main" id="{63A5161A-E559-F8B4-53CD-147227AB9CDF}"/>
              </a:ext>
            </a:extLst>
          </p:cNvPr>
          <p:cNvPicPr>
            <a:picLocks noChangeAspect="1"/>
          </p:cNvPicPr>
          <p:nvPr/>
        </p:nvPicPr>
        <p:blipFill rotWithShape="1">
          <a:blip r:embed="rId3"/>
          <a:srcRect l="45292" t="53844" r="3749" b="22999"/>
          <a:stretch/>
        </p:blipFill>
        <p:spPr>
          <a:xfrm>
            <a:off x="3124902" y="4175816"/>
            <a:ext cx="1147620" cy="736439"/>
          </a:xfrm>
          <a:prstGeom prst="rect">
            <a:avLst/>
          </a:prstGeom>
          <a:ln>
            <a:solidFill>
              <a:schemeClr val="bg1">
                <a:lumMod val="85000"/>
              </a:schemeClr>
            </a:solidFill>
          </a:ln>
        </p:spPr>
      </p:pic>
      <p:sp>
        <p:nvSpPr>
          <p:cNvPr id="15" name="Rectángulo 14">
            <a:extLst>
              <a:ext uri="{FF2B5EF4-FFF2-40B4-BE49-F238E27FC236}">
                <a16:creationId xmlns:a16="http://schemas.microsoft.com/office/drawing/2014/main" id="{F996C851-E7AE-3BF8-592E-635668BA7A82}"/>
              </a:ext>
            </a:extLst>
          </p:cNvPr>
          <p:cNvSpPr/>
          <p:nvPr/>
        </p:nvSpPr>
        <p:spPr>
          <a:xfrm>
            <a:off x="3124901" y="4173349"/>
            <a:ext cx="1147620" cy="738906"/>
          </a:xfrm>
          <a:prstGeom prst="rect">
            <a:avLst/>
          </a:prstGeom>
          <a:solidFill>
            <a:srgbClr val="FFFF00">
              <a:alpha val="20000"/>
            </a:srgbClr>
          </a:solidFill>
          <a:ln w="6350">
            <a:solidFill>
              <a:srgbClr val="FF0000"/>
            </a:solidFill>
          </a:ln>
          <a:effectLst>
            <a:reflection endPos="0" dist="50800" dir="5400000" sy="-100000" algn="bl" rotWithShape="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pic>
        <p:nvPicPr>
          <p:cNvPr id="19" name="Imagen 18">
            <a:extLst>
              <a:ext uri="{FF2B5EF4-FFF2-40B4-BE49-F238E27FC236}">
                <a16:creationId xmlns:a16="http://schemas.microsoft.com/office/drawing/2014/main" id="{B3C11E24-CFB8-B912-F8F8-A6DEA072914F}"/>
              </a:ext>
            </a:extLst>
          </p:cNvPr>
          <p:cNvPicPr>
            <a:picLocks noChangeAspect="1"/>
          </p:cNvPicPr>
          <p:nvPr/>
        </p:nvPicPr>
        <p:blipFill rotWithShape="1">
          <a:blip r:embed="rId3"/>
          <a:srcRect l="45292" t="53341" r="3749" b="22999"/>
          <a:stretch/>
        </p:blipFill>
        <p:spPr>
          <a:xfrm>
            <a:off x="5275856" y="2488216"/>
            <a:ext cx="4811235" cy="3154407"/>
          </a:xfrm>
          <a:prstGeom prst="rect">
            <a:avLst/>
          </a:prstGeom>
          <a:ln w="19050">
            <a:solidFill>
              <a:srgbClr val="FF0000"/>
            </a:solidFill>
          </a:ln>
          <a:effectLst>
            <a:outerShdw blurRad="50800" dist="38100" dir="2700000" algn="tl" rotWithShape="0">
              <a:prstClr val="black">
                <a:alpha val="40000"/>
              </a:prstClr>
            </a:outerShdw>
          </a:effectLst>
        </p:spPr>
      </p:pic>
      <p:sp>
        <p:nvSpPr>
          <p:cNvPr id="24" name="Cheurón 23">
            <a:extLst>
              <a:ext uri="{FF2B5EF4-FFF2-40B4-BE49-F238E27FC236}">
                <a16:creationId xmlns:a16="http://schemas.microsoft.com/office/drawing/2014/main" id="{734C8050-D03E-2ED9-71E7-19B64A6EC011}"/>
              </a:ext>
            </a:extLst>
          </p:cNvPr>
          <p:cNvSpPr/>
          <p:nvPr/>
        </p:nvSpPr>
        <p:spPr>
          <a:xfrm>
            <a:off x="4578342" y="4126353"/>
            <a:ext cx="476133" cy="832897"/>
          </a:xfrm>
          <a:prstGeom prst="chevron">
            <a:avLst/>
          </a:prstGeom>
          <a:solidFill>
            <a:srgbClr val="FF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GT">
              <a:solidFill>
                <a:schemeClr val="tx1"/>
              </a:solidFill>
            </a:endParaRPr>
          </a:p>
        </p:txBody>
      </p:sp>
      <p:sp>
        <p:nvSpPr>
          <p:cNvPr id="2" name="Marcador de contenido 11">
            <a:extLst>
              <a:ext uri="{FF2B5EF4-FFF2-40B4-BE49-F238E27FC236}">
                <a16:creationId xmlns:a16="http://schemas.microsoft.com/office/drawing/2014/main" id="{94C44762-2B37-41D9-3E53-FEAF678E781F}"/>
              </a:ext>
            </a:extLst>
          </p:cNvPr>
          <p:cNvSpPr>
            <a:spLocks noGrp="1"/>
          </p:cNvSpPr>
          <p:nvPr>
            <p:ph idx="1"/>
          </p:nvPr>
        </p:nvSpPr>
        <p:spPr>
          <a:xfrm>
            <a:off x="674557" y="1527903"/>
            <a:ext cx="10869098" cy="832897"/>
          </a:xfrm>
        </p:spPr>
        <p:txBody>
          <a:bodyPr anchor="ctr">
            <a:normAutofit fontScale="85000" lnSpcReduction="20000"/>
          </a:bodyPr>
          <a:lstStyle/>
          <a:p>
            <a:pPr marL="0" indent="0">
              <a:buNone/>
            </a:pPr>
            <a:r>
              <a:rPr lang="es-GT" sz="1600" dirty="0"/>
              <a:t>Como consecuencia de los allanamientos realizados los días 12 y 29 de septiembre en las instalaciones del COPE y Tribunal Supremo Electoral se estableció que se incurrió en ilegalidades en el resguardo de las cajas electorales. El Ministerio Público pudo establecer que en dichas cajas no se encontraba el documento 4 que consigna el dato de los votos obtenidos por los candidatos. También se pudo establecer que no había uniformidad en los formatos empleados.</a:t>
            </a:r>
          </a:p>
        </p:txBody>
      </p:sp>
    </p:spTree>
    <p:extLst>
      <p:ext uri="{BB962C8B-B14F-4D97-AF65-F5344CB8AC3E}">
        <p14:creationId xmlns:p14="http://schemas.microsoft.com/office/powerpoint/2010/main" val="1845909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20">
            <a:extLst>
              <a:ext uri="{FF2B5EF4-FFF2-40B4-BE49-F238E27FC236}">
                <a16:creationId xmlns:a16="http://schemas.microsoft.com/office/drawing/2014/main" id="{3F730EDC-53A0-BF98-AEF6-EDA7A6909DAE}"/>
              </a:ext>
            </a:extLst>
          </p:cNvPr>
          <p:cNvPicPr>
            <a:picLocks noChangeAspect="1"/>
          </p:cNvPicPr>
          <p:nvPr/>
        </p:nvPicPr>
        <p:blipFill>
          <a:blip r:embed="rId2"/>
          <a:stretch>
            <a:fillRect/>
          </a:stretch>
        </p:blipFill>
        <p:spPr>
          <a:xfrm>
            <a:off x="6221019" y="1859730"/>
            <a:ext cx="5322636" cy="3177006"/>
          </a:xfrm>
          <a:prstGeom prst="rect">
            <a:avLst/>
          </a:prstGeom>
        </p:spPr>
      </p:pic>
      <p:sp>
        <p:nvSpPr>
          <p:cNvPr id="6" name="10 CuadroTexto">
            <a:extLst>
              <a:ext uri="{FF2B5EF4-FFF2-40B4-BE49-F238E27FC236}">
                <a16:creationId xmlns:a16="http://schemas.microsoft.com/office/drawing/2014/main" id="{564F6BF4-32AD-FB74-7467-726A53851119}"/>
              </a:ext>
            </a:extLst>
          </p:cNvPr>
          <p:cNvSpPr txBox="1"/>
          <p:nvPr/>
        </p:nvSpPr>
        <p:spPr>
          <a:xfrm>
            <a:off x="674557" y="2672226"/>
            <a:ext cx="5347391" cy="2031325"/>
          </a:xfrm>
          <a:prstGeom prst="rect">
            <a:avLst/>
          </a:prstGeom>
          <a:noFill/>
        </p:spPr>
        <p:txBody>
          <a:bodyPr wrap="square" rtlCol="0">
            <a:spAutoFit/>
          </a:bodyPr>
          <a:lstStyle/>
          <a:p>
            <a:pPr algn="just"/>
            <a:r>
              <a:rPr lang="es-GT" dirty="0">
                <a:solidFill>
                  <a:srgbClr val="002060"/>
                </a:solidFill>
                <a:latin typeface="Arial" panose="020B0604020202020204" pitchFamily="34" charset="0"/>
                <a:cs typeface="Arial" panose="020B0604020202020204" pitchFamily="34" charset="0"/>
              </a:rPr>
              <a:t>Dentro de los documentos que se encontraron en las 44 cajas obran alrededor de 114,350 Actas 4, otro cierto número de copias, y las actas 8 completas correspondientes a 18 departamentos y Distrito Central. También se encontró 1 departamento en forma incompleta y se registró un faltante de actas 8 de 3 departamentos.</a:t>
            </a:r>
          </a:p>
        </p:txBody>
      </p:sp>
      <p:pic>
        <p:nvPicPr>
          <p:cNvPr id="12" name="Imagen 11">
            <a:extLst>
              <a:ext uri="{FF2B5EF4-FFF2-40B4-BE49-F238E27FC236}">
                <a16:creationId xmlns:a16="http://schemas.microsoft.com/office/drawing/2014/main" id="{AC1BCDE8-D03D-4B90-D470-B14D812CBA85}"/>
              </a:ext>
            </a:extLst>
          </p:cNvPr>
          <p:cNvPicPr>
            <a:picLocks noChangeAspect="1"/>
          </p:cNvPicPr>
          <p:nvPr/>
        </p:nvPicPr>
        <p:blipFill rotWithShape="1">
          <a:blip r:embed="rId3"/>
          <a:srcRect l="793" r="793"/>
          <a:stretch/>
        </p:blipFill>
        <p:spPr>
          <a:xfrm>
            <a:off x="334888" y="-13932"/>
            <a:ext cx="11522222" cy="1770370"/>
          </a:xfrm>
          <a:prstGeom prst="rect">
            <a:avLst/>
          </a:prstGeom>
        </p:spPr>
      </p:pic>
      <p:sp>
        <p:nvSpPr>
          <p:cNvPr id="13" name="Título 10">
            <a:extLst>
              <a:ext uri="{FF2B5EF4-FFF2-40B4-BE49-F238E27FC236}">
                <a16:creationId xmlns:a16="http://schemas.microsoft.com/office/drawing/2014/main" id="{E0ABF60A-2649-FB13-B8BF-7989DA4D7945}"/>
              </a:ext>
            </a:extLst>
          </p:cNvPr>
          <p:cNvSpPr txBox="1">
            <a:spLocks/>
          </p:cNvSpPr>
          <p:nvPr/>
        </p:nvSpPr>
        <p:spPr>
          <a:xfrm>
            <a:off x="1423739" y="156167"/>
            <a:ext cx="9344524" cy="897680"/>
          </a:xfrm>
          <a:prstGeom prst="rect">
            <a:avLst/>
          </a:prstGeom>
        </p:spPr>
        <p:txBody>
          <a:bodyPr anchor="ctr">
            <a:normAutofit lnSpcReduction="10000"/>
          </a:bodyPr>
          <a:lstStyle>
            <a:lvl1pPr algn="ctr" defTabSz="342834" rtl="0" eaLnBrk="1" latinLnBrk="0" hangingPunct="1">
              <a:spcBef>
                <a:spcPct val="0"/>
              </a:spcBef>
              <a:buNone/>
              <a:defRPr sz="2625" b="1" kern="1200">
                <a:solidFill>
                  <a:schemeClr val="tx1"/>
                </a:solidFill>
                <a:latin typeface="Helvetica"/>
                <a:ea typeface="+mj-ea"/>
                <a:cs typeface="Helvetica"/>
              </a:defRPr>
            </a:lvl1pPr>
          </a:lstStyle>
          <a:p>
            <a:r>
              <a:rPr lang="es-GT" sz="2800" dirty="0">
                <a:solidFill>
                  <a:schemeClr val="bg1"/>
                </a:solidFill>
              </a:rPr>
              <a:t>HALLAZGOS AL CONFRONTAR LAS ACTAS 4 TREP Y ACTAS 4 BLANCAS DIGITALIZADAS</a:t>
            </a:r>
          </a:p>
        </p:txBody>
      </p:sp>
      <p:sp>
        <p:nvSpPr>
          <p:cNvPr id="14" name="Rectángulo 13">
            <a:extLst>
              <a:ext uri="{FF2B5EF4-FFF2-40B4-BE49-F238E27FC236}">
                <a16:creationId xmlns:a16="http://schemas.microsoft.com/office/drawing/2014/main" id="{BC374A74-50B6-D60B-5938-44FE634BC7F5}"/>
              </a:ext>
            </a:extLst>
          </p:cNvPr>
          <p:cNvSpPr/>
          <p:nvPr/>
        </p:nvSpPr>
        <p:spPr>
          <a:xfrm>
            <a:off x="2496000" y="1053846"/>
            <a:ext cx="7200000" cy="89998"/>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GT"/>
          </a:p>
        </p:txBody>
      </p:sp>
      <p:sp>
        <p:nvSpPr>
          <p:cNvPr id="8" name="12 CuadroTexto">
            <a:extLst>
              <a:ext uri="{FF2B5EF4-FFF2-40B4-BE49-F238E27FC236}">
                <a16:creationId xmlns:a16="http://schemas.microsoft.com/office/drawing/2014/main" id="{FD57E3A7-CC4A-B358-7C66-9A26D5CD5F2D}"/>
              </a:ext>
            </a:extLst>
          </p:cNvPr>
          <p:cNvSpPr txBox="1"/>
          <p:nvPr/>
        </p:nvSpPr>
        <p:spPr>
          <a:xfrm>
            <a:off x="6972442" y="3308390"/>
            <a:ext cx="3620719" cy="1354217"/>
          </a:xfrm>
          <a:prstGeom prst="rect">
            <a:avLst/>
          </a:prstGeom>
          <a:noFill/>
        </p:spPr>
        <p:txBody>
          <a:bodyPr wrap="square" rtlCol="0">
            <a:spAutoFit/>
          </a:bodyPr>
          <a:lstStyle/>
          <a:p>
            <a:pPr algn="just"/>
            <a:r>
              <a:rPr lang="es-GT" b="1" dirty="0">
                <a:solidFill>
                  <a:schemeClr val="bg1"/>
                </a:solidFill>
                <a:latin typeface="Arial" panose="020B0604020202020204" pitchFamily="34" charset="0"/>
                <a:cs typeface="Arial" panose="020B0604020202020204" pitchFamily="34" charset="0"/>
              </a:rPr>
              <a:t>Las actas 4 encontradas, se digitalizaron, se buscaron faltantes, encontrando que faltan </a:t>
            </a:r>
            <a:r>
              <a:rPr lang="es-GT" sz="2800" b="1" dirty="0">
                <a:solidFill>
                  <a:schemeClr val="bg1"/>
                </a:solidFill>
                <a:latin typeface="Arial" panose="020B0604020202020204" pitchFamily="34" charset="0"/>
                <a:cs typeface="Arial" panose="020B0604020202020204" pitchFamily="34" charset="0"/>
              </a:rPr>
              <a:t>7,950 actas.</a:t>
            </a:r>
            <a:endParaRPr lang="es-GT"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71125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20">
            <a:extLst>
              <a:ext uri="{FF2B5EF4-FFF2-40B4-BE49-F238E27FC236}">
                <a16:creationId xmlns:a16="http://schemas.microsoft.com/office/drawing/2014/main" id="{3F730EDC-53A0-BF98-AEF6-EDA7A6909DAE}"/>
              </a:ext>
            </a:extLst>
          </p:cNvPr>
          <p:cNvPicPr>
            <a:picLocks noChangeAspect="1"/>
          </p:cNvPicPr>
          <p:nvPr/>
        </p:nvPicPr>
        <p:blipFill>
          <a:blip r:embed="rId2"/>
          <a:stretch>
            <a:fillRect/>
          </a:stretch>
        </p:blipFill>
        <p:spPr>
          <a:xfrm>
            <a:off x="5845308" y="1859730"/>
            <a:ext cx="5322636" cy="3177006"/>
          </a:xfrm>
          <a:prstGeom prst="rect">
            <a:avLst/>
          </a:prstGeom>
        </p:spPr>
      </p:pic>
      <p:sp>
        <p:nvSpPr>
          <p:cNvPr id="6" name="10 CuadroTexto">
            <a:extLst>
              <a:ext uri="{FF2B5EF4-FFF2-40B4-BE49-F238E27FC236}">
                <a16:creationId xmlns:a16="http://schemas.microsoft.com/office/drawing/2014/main" id="{564F6BF4-32AD-FB74-7467-726A53851119}"/>
              </a:ext>
            </a:extLst>
          </p:cNvPr>
          <p:cNvSpPr txBox="1"/>
          <p:nvPr/>
        </p:nvSpPr>
        <p:spPr>
          <a:xfrm>
            <a:off x="1337424" y="2672226"/>
            <a:ext cx="4507884" cy="1477328"/>
          </a:xfrm>
          <a:prstGeom prst="rect">
            <a:avLst/>
          </a:prstGeom>
          <a:noFill/>
        </p:spPr>
        <p:txBody>
          <a:bodyPr wrap="square" rtlCol="0">
            <a:spAutoFit/>
          </a:bodyPr>
          <a:lstStyle/>
          <a:p>
            <a:pPr algn="just"/>
            <a:r>
              <a:rPr lang="es-GT" dirty="0">
                <a:solidFill>
                  <a:srgbClr val="002060"/>
                </a:solidFill>
                <a:latin typeface="Arial" panose="020B0604020202020204" pitchFamily="34" charset="0"/>
                <a:cs typeface="Arial" panose="020B0604020202020204" pitchFamily="34" charset="0"/>
              </a:rPr>
              <a:t>Esto es equivalente a un aproximado de 2,000,000 de votos de los cuales no existe certeza en virtud de todas las ilegalidades y falsedades en dichas actas por no encontrarse las originales de estas.</a:t>
            </a:r>
          </a:p>
        </p:txBody>
      </p:sp>
      <p:pic>
        <p:nvPicPr>
          <p:cNvPr id="12" name="Imagen 11">
            <a:extLst>
              <a:ext uri="{FF2B5EF4-FFF2-40B4-BE49-F238E27FC236}">
                <a16:creationId xmlns:a16="http://schemas.microsoft.com/office/drawing/2014/main" id="{AC1BCDE8-D03D-4B90-D470-B14D812CBA85}"/>
              </a:ext>
            </a:extLst>
          </p:cNvPr>
          <p:cNvPicPr>
            <a:picLocks noChangeAspect="1"/>
          </p:cNvPicPr>
          <p:nvPr/>
        </p:nvPicPr>
        <p:blipFill rotWithShape="1">
          <a:blip r:embed="rId3"/>
          <a:srcRect l="793" r="793"/>
          <a:stretch/>
        </p:blipFill>
        <p:spPr>
          <a:xfrm>
            <a:off x="334888" y="-13932"/>
            <a:ext cx="11522222" cy="1770370"/>
          </a:xfrm>
          <a:prstGeom prst="rect">
            <a:avLst/>
          </a:prstGeom>
        </p:spPr>
      </p:pic>
      <p:sp>
        <p:nvSpPr>
          <p:cNvPr id="13" name="Título 10">
            <a:extLst>
              <a:ext uri="{FF2B5EF4-FFF2-40B4-BE49-F238E27FC236}">
                <a16:creationId xmlns:a16="http://schemas.microsoft.com/office/drawing/2014/main" id="{E0ABF60A-2649-FB13-B8BF-7989DA4D7945}"/>
              </a:ext>
            </a:extLst>
          </p:cNvPr>
          <p:cNvSpPr txBox="1">
            <a:spLocks/>
          </p:cNvSpPr>
          <p:nvPr/>
        </p:nvSpPr>
        <p:spPr>
          <a:xfrm>
            <a:off x="1423739" y="156167"/>
            <a:ext cx="9344524" cy="897680"/>
          </a:xfrm>
          <a:prstGeom prst="rect">
            <a:avLst/>
          </a:prstGeom>
        </p:spPr>
        <p:txBody>
          <a:bodyPr anchor="ctr">
            <a:normAutofit lnSpcReduction="10000"/>
          </a:bodyPr>
          <a:lstStyle>
            <a:lvl1pPr algn="ctr" defTabSz="342834" rtl="0" eaLnBrk="1" latinLnBrk="0" hangingPunct="1">
              <a:spcBef>
                <a:spcPct val="0"/>
              </a:spcBef>
              <a:buNone/>
              <a:defRPr sz="2625" b="1" kern="1200">
                <a:solidFill>
                  <a:schemeClr val="tx1"/>
                </a:solidFill>
                <a:latin typeface="Helvetica"/>
                <a:ea typeface="+mj-ea"/>
                <a:cs typeface="Helvetica"/>
              </a:defRPr>
            </a:lvl1pPr>
          </a:lstStyle>
          <a:p>
            <a:r>
              <a:rPr lang="es-GT" sz="2800" dirty="0">
                <a:solidFill>
                  <a:schemeClr val="bg1"/>
                </a:solidFill>
              </a:rPr>
              <a:t>HALLAZGOS AL CONFRONTAR LAS ACTAS 4 TREP Y ACTAS 4 BLANCAS DIGITALIZADAS</a:t>
            </a:r>
          </a:p>
        </p:txBody>
      </p:sp>
      <p:sp>
        <p:nvSpPr>
          <p:cNvPr id="14" name="Rectángulo 13">
            <a:extLst>
              <a:ext uri="{FF2B5EF4-FFF2-40B4-BE49-F238E27FC236}">
                <a16:creationId xmlns:a16="http://schemas.microsoft.com/office/drawing/2014/main" id="{BC374A74-50B6-D60B-5938-44FE634BC7F5}"/>
              </a:ext>
            </a:extLst>
          </p:cNvPr>
          <p:cNvSpPr/>
          <p:nvPr/>
        </p:nvSpPr>
        <p:spPr>
          <a:xfrm>
            <a:off x="2496000" y="1053846"/>
            <a:ext cx="7200000" cy="89998"/>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GT"/>
          </a:p>
        </p:txBody>
      </p:sp>
      <p:sp>
        <p:nvSpPr>
          <p:cNvPr id="8" name="12 CuadroTexto">
            <a:extLst>
              <a:ext uri="{FF2B5EF4-FFF2-40B4-BE49-F238E27FC236}">
                <a16:creationId xmlns:a16="http://schemas.microsoft.com/office/drawing/2014/main" id="{FD57E3A7-CC4A-B358-7C66-9A26D5CD5F2D}"/>
              </a:ext>
            </a:extLst>
          </p:cNvPr>
          <p:cNvSpPr txBox="1"/>
          <p:nvPr/>
        </p:nvSpPr>
        <p:spPr>
          <a:xfrm>
            <a:off x="6596731" y="3607218"/>
            <a:ext cx="3620719" cy="830997"/>
          </a:xfrm>
          <a:prstGeom prst="rect">
            <a:avLst/>
          </a:prstGeom>
          <a:noFill/>
        </p:spPr>
        <p:txBody>
          <a:bodyPr wrap="square" rtlCol="0">
            <a:spAutoFit/>
          </a:bodyPr>
          <a:lstStyle/>
          <a:p>
            <a:pPr algn="ctr"/>
            <a:r>
              <a:rPr lang="es-GT" sz="4800" b="1" dirty="0">
                <a:solidFill>
                  <a:schemeClr val="bg1"/>
                </a:solidFill>
                <a:latin typeface="Impact" panose="020B0806030902050204" pitchFamily="34" charset="0"/>
                <a:cs typeface="Arial" panose="020B0604020202020204" pitchFamily="34" charset="0"/>
              </a:rPr>
              <a:t>2,000,000</a:t>
            </a:r>
          </a:p>
        </p:txBody>
      </p:sp>
      <p:pic>
        <p:nvPicPr>
          <p:cNvPr id="10" name="Imagen 9">
            <a:extLst>
              <a:ext uri="{FF2B5EF4-FFF2-40B4-BE49-F238E27FC236}">
                <a16:creationId xmlns:a16="http://schemas.microsoft.com/office/drawing/2014/main" id="{DFEC50F0-138B-0844-DD0E-0067A1027BB8}"/>
              </a:ext>
            </a:extLst>
          </p:cNvPr>
          <p:cNvPicPr>
            <a:picLocks noChangeAspect="1"/>
          </p:cNvPicPr>
          <p:nvPr/>
        </p:nvPicPr>
        <p:blipFill rotWithShape="1">
          <a:blip r:embed="rId4"/>
          <a:srcRect t="20771" b="18137"/>
          <a:stretch/>
        </p:blipFill>
        <p:spPr>
          <a:xfrm>
            <a:off x="7175032" y="1677506"/>
            <a:ext cx="2516366" cy="1989440"/>
          </a:xfrm>
          <a:prstGeom prst="rect">
            <a:avLst/>
          </a:prstGeom>
        </p:spPr>
      </p:pic>
    </p:spTree>
    <p:extLst>
      <p:ext uri="{BB962C8B-B14F-4D97-AF65-F5344CB8AC3E}">
        <p14:creationId xmlns:p14="http://schemas.microsoft.com/office/powerpoint/2010/main" val="3762379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redondeado 6">
            <a:extLst>
              <a:ext uri="{FF2B5EF4-FFF2-40B4-BE49-F238E27FC236}">
                <a16:creationId xmlns:a16="http://schemas.microsoft.com/office/drawing/2014/main" id="{EBA1FAAD-0DB1-349A-6C85-7C44A0AAE7A1}"/>
              </a:ext>
            </a:extLst>
          </p:cNvPr>
          <p:cNvSpPr/>
          <p:nvPr/>
        </p:nvSpPr>
        <p:spPr>
          <a:xfrm>
            <a:off x="1321809" y="2634354"/>
            <a:ext cx="9761034" cy="2515153"/>
          </a:xfrm>
          <a:prstGeom prst="roundRect">
            <a:avLst>
              <a:gd name="adj" fmla="val 8944"/>
            </a:avLst>
          </a:prstGeom>
          <a:solidFill>
            <a:srgbClr val="00B0F0">
              <a:alpha val="1490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6" name="10 CuadroTexto">
            <a:extLst>
              <a:ext uri="{FF2B5EF4-FFF2-40B4-BE49-F238E27FC236}">
                <a16:creationId xmlns:a16="http://schemas.microsoft.com/office/drawing/2014/main" id="{564F6BF4-32AD-FB74-7467-726A53851119}"/>
              </a:ext>
            </a:extLst>
          </p:cNvPr>
          <p:cNvSpPr txBox="1"/>
          <p:nvPr/>
        </p:nvSpPr>
        <p:spPr>
          <a:xfrm>
            <a:off x="1215483" y="1783296"/>
            <a:ext cx="9761034" cy="584775"/>
          </a:xfrm>
          <a:prstGeom prst="rect">
            <a:avLst/>
          </a:prstGeom>
          <a:noFill/>
        </p:spPr>
        <p:txBody>
          <a:bodyPr wrap="square" rtlCol="0">
            <a:spAutoFit/>
          </a:bodyPr>
          <a:lstStyle/>
          <a:p>
            <a:pPr algn="just"/>
            <a:r>
              <a:rPr lang="es-GT" sz="1600" dirty="0">
                <a:solidFill>
                  <a:srgbClr val="002060"/>
                </a:solidFill>
                <a:latin typeface="Arial" panose="020B0604020202020204" pitchFamily="34" charset="0"/>
                <a:cs typeface="Arial" panose="020B0604020202020204" pitchFamily="34" charset="0"/>
              </a:rPr>
              <a:t>La confrontación de las actas 4 digitalizadas ante las gráficas de las actas 4 del TREP muestran una gran cantidad de hallazgos</a:t>
            </a:r>
          </a:p>
        </p:txBody>
      </p:sp>
      <p:pic>
        <p:nvPicPr>
          <p:cNvPr id="12" name="Imagen 11">
            <a:extLst>
              <a:ext uri="{FF2B5EF4-FFF2-40B4-BE49-F238E27FC236}">
                <a16:creationId xmlns:a16="http://schemas.microsoft.com/office/drawing/2014/main" id="{AC1BCDE8-D03D-4B90-D470-B14D812CBA85}"/>
              </a:ext>
            </a:extLst>
          </p:cNvPr>
          <p:cNvPicPr>
            <a:picLocks noChangeAspect="1"/>
          </p:cNvPicPr>
          <p:nvPr/>
        </p:nvPicPr>
        <p:blipFill rotWithShape="1">
          <a:blip r:embed="rId2"/>
          <a:srcRect l="793" r="793"/>
          <a:stretch/>
        </p:blipFill>
        <p:spPr>
          <a:xfrm>
            <a:off x="334888" y="-13932"/>
            <a:ext cx="11522222" cy="1770370"/>
          </a:xfrm>
          <a:prstGeom prst="rect">
            <a:avLst/>
          </a:prstGeom>
        </p:spPr>
      </p:pic>
      <p:sp>
        <p:nvSpPr>
          <p:cNvPr id="13" name="Título 10">
            <a:extLst>
              <a:ext uri="{FF2B5EF4-FFF2-40B4-BE49-F238E27FC236}">
                <a16:creationId xmlns:a16="http://schemas.microsoft.com/office/drawing/2014/main" id="{E0ABF60A-2649-FB13-B8BF-7989DA4D7945}"/>
              </a:ext>
            </a:extLst>
          </p:cNvPr>
          <p:cNvSpPr txBox="1">
            <a:spLocks/>
          </p:cNvSpPr>
          <p:nvPr/>
        </p:nvSpPr>
        <p:spPr>
          <a:xfrm>
            <a:off x="1423739" y="156167"/>
            <a:ext cx="9344524" cy="897680"/>
          </a:xfrm>
          <a:prstGeom prst="rect">
            <a:avLst/>
          </a:prstGeom>
        </p:spPr>
        <p:txBody>
          <a:bodyPr anchor="ctr">
            <a:normAutofit lnSpcReduction="10000"/>
          </a:bodyPr>
          <a:lstStyle>
            <a:lvl1pPr algn="ctr" defTabSz="342834" rtl="0" eaLnBrk="1" latinLnBrk="0" hangingPunct="1">
              <a:spcBef>
                <a:spcPct val="0"/>
              </a:spcBef>
              <a:buNone/>
              <a:defRPr sz="2625" b="1" kern="1200">
                <a:solidFill>
                  <a:schemeClr val="tx1"/>
                </a:solidFill>
                <a:latin typeface="Helvetica"/>
                <a:ea typeface="+mj-ea"/>
                <a:cs typeface="Helvetica"/>
              </a:defRPr>
            </a:lvl1pPr>
          </a:lstStyle>
          <a:p>
            <a:r>
              <a:rPr lang="es-GT" sz="2800" dirty="0">
                <a:solidFill>
                  <a:schemeClr val="bg1"/>
                </a:solidFill>
              </a:rPr>
              <a:t>HALLAZGOS AL CONFRONTAR LAS ACTAS 4 TREP Y ACTAS 4 BLANCAS DIGITALIZADAS</a:t>
            </a:r>
          </a:p>
        </p:txBody>
      </p:sp>
      <p:sp>
        <p:nvSpPr>
          <p:cNvPr id="14" name="Rectángulo 13">
            <a:extLst>
              <a:ext uri="{FF2B5EF4-FFF2-40B4-BE49-F238E27FC236}">
                <a16:creationId xmlns:a16="http://schemas.microsoft.com/office/drawing/2014/main" id="{BC374A74-50B6-D60B-5938-44FE634BC7F5}"/>
              </a:ext>
            </a:extLst>
          </p:cNvPr>
          <p:cNvSpPr/>
          <p:nvPr/>
        </p:nvSpPr>
        <p:spPr>
          <a:xfrm>
            <a:off x="2496000" y="1053846"/>
            <a:ext cx="7200000" cy="89998"/>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GT"/>
          </a:p>
        </p:txBody>
      </p:sp>
      <p:sp>
        <p:nvSpPr>
          <p:cNvPr id="10" name="15 CuadroTexto">
            <a:extLst>
              <a:ext uri="{FF2B5EF4-FFF2-40B4-BE49-F238E27FC236}">
                <a16:creationId xmlns:a16="http://schemas.microsoft.com/office/drawing/2014/main" id="{9DF166B0-EB95-6041-C715-91F9217387B1}"/>
              </a:ext>
            </a:extLst>
          </p:cNvPr>
          <p:cNvSpPr txBox="1"/>
          <p:nvPr/>
        </p:nvSpPr>
        <p:spPr>
          <a:xfrm>
            <a:off x="2483893" y="3084404"/>
            <a:ext cx="7224214" cy="323165"/>
          </a:xfrm>
          <a:prstGeom prst="rect">
            <a:avLst/>
          </a:prstGeom>
          <a:noFill/>
        </p:spPr>
        <p:txBody>
          <a:bodyPr wrap="square" rtlCol="0">
            <a:spAutoFit/>
          </a:bodyPr>
          <a:lstStyle/>
          <a:p>
            <a:pPr algn="just"/>
            <a:r>
              <a:rPr lang="es-GT" sz="1500" b="1" dirty="0">
                <a:solidFill>
                  <a:srgbClr val="002060"/>
                </a:solidFill>
                <a:latin typeface="Arial" panose="020B0604020202020204" pitchFamily="34" charset="0"/>
                <a:cs typeface="Arial" panose="020B0604020202020204" pitchFamily="34" charset="0"/>
              </a:rPr>
              <a:t>Mesa 1 – tipo 1: </a:t>
            </a:r>
            <a:r>
              <a:rPr lang="es-ES" sz="1500" dirty="0">
                <a:solidFill>
                  <a:srgbClr val="002060"/>
                </a:solidFill>
                <a:latin typeface="Arial" panose="020B0604020202020204" pitchFamily="34" charset="0"/>
                <a:cs typeface="Arial" panose="020B0604020202020204" pitchFamily="34" charset="0"/>
              </a:rPr>
              <a:t>Hay más votos (398) que personas que llegaron a votar 277</a:t>
            </a:r>
          </a:p>
        </p:txBody>
      </p:sp>
      <p:sp>
        <p:nvSpPr>
          <p:cNvPr id="11" name="15 CuadroTexto">
            <a:extLst>
              <a:ext uri="{FF2B5EF4-FFF2-40B4-BE49-F238E27FC236}">
                <a16:creationId xmlns:a16="http://schemas.microsoft.com/office/drawing/2014/main" id="{0EC88434-3E31-E9B4-9997-9A459807C0D4}"/>
              </a:ext>
            </a:extLst>
          </p:cNvPr>
          <p:cNvSpPr txBox="1"/>
          <p:nvPr/>
        </p:nvSpPr>
        <p:spPr>
          <a:xfrm>
            <a:off x="2483893" y="3477809"/>
            <a:ext cx="7224214" cy="323165"/>
          </a:xfrm>
          <a:prstGeom prst="rect">
            <a:avLst/>
          </a:prstGeom>
          <a:noFill/>
        </p:spPr>
        <p:txBody>
          <a:bodyPr wrap="square" rtlCol="0">
            <a:spAutoFit/>
          </a:bodyPr>
          <a:lstStyle/>
          <a:p>
            <a:pPr algn="just"/>
            <a:r>
              <a:rPr lang="es-ES" sz="1500" b="1" dirty="0">
                <a:solidFill>
                  <a:srgbClr val="002060"/>
                </a:solidFill>
                <a:latin typeface="Arial" panose="020B0604020202020204" pitchFamily="34" charset="0"/>
                <a:cs typeface="Arial" panose="020B0604020202020204" pitchFamily="34" charset="0"/>
              </a:rPr>
              <a:t>Mesa 2 – tipo 1: </a:t>
            </a:r>
            <a:r>
              <a:rPr lang="es-ES" sz="1500" dirty="0">
                <a:solidFill>
                  <a:srgbClr val="002060"/>
                </a:solidFill>
                <a:latin typeface="Arial" panose="020B0604020202020204" pitchFamily="34" charset="0"/>
                <a:cs typeface="Arial" panose="020B0604020202020204" pitchFamily="34" charset="0"/>
              </a:rPr>
              <a:t>llegaron a votar 272 personas y hay 273 votos ingresados.</a:t>
            </a:r>
          </a:p>
        </p:txBody>
      </p:sp>
      <p:sp>
        <p:nvSpPr>
          <p:cNvPr id="16" name="15 CuadroTexto">
            <a:extLst>
              <a:ext uri="{FF2B5EF4-FFF2-40B4-BE49-F238E27FC236}">
                <a16:creationId xmlns:a16="http://schemas.microsoft.com/office/drawing/2014/main" id="{4B3F3310-4656-1421-BF33-E53E4FC65230}"/>
              </a:ext>
            </a:extLst>
          </p:cNvPr>
          <p:cNvSpPr txBox="1"/>
          <p:nvPr/>
        </p:nvSpPr>
        <p:spPr>
          <a:xfrm>
            <a:off x="2483893" y="3871214"/>
            <a:ext cx="7224214" cy="323165"/>
          </a:xfrm>
          <a:prstGeom prst="rect">
            <a:avLst/>
          </a:prstGeom>
          <a:noFill/>
        </p:spPr>
        <p:txBody>
          <a:bodyPr wrap="square" rtlCol="0">
            <a:spAutoFit/>
          </a:bodyPr>
          <a:lstStyle/>
          <a:p>
            <a:pPr algn="just"/>
            <a:r>
              <a:rPr lang="es-ES" sz="1500" b="1" dirty="0">
                <a:solidFill>
                  <a:srgbClr val="002060"/>
                </a:solidFill>
                <a:latin typeface="Arial" panose="020B0604020202020204" pitchFamily="34" charset="0"/>
                <a:cs typeface="Arial" panose="020B0604020202020204" pitchFamily="34" charset="0"/>
              </a:rPr>
              <a:t>Mesa 17 – tipo 1: </a:t>
            </a:r>
            <a:r>
              <a:rPr lang="es-ES" sz="1500" dirty="0">
                <a:solidFill>
                  <a:srgbClr val="002060"/>
                </a:solidFill>
                <a:latin typeface="Arial" panose="020B0604020202020204" pitchFamily="34" charset="0"/>
                <a:cs typeface="Arial" panose="020B0604020202020204" pitchFamily="34" charset="0"/>
              </a:rPr>
              <a:t>sin cantidad de papeletas recibidas ni usadas.</a:t>
            </a:r>
          </a:p>
        </p:txBody>
      </p:sp>
      <p:sp>
        <p:nvSpPr>
          <p:cNvPr id="18" name="15 CuadroTexto">
            <a:extLst>
              <a:ext uri="{FF2B5EF4-FFF2-40B4-BE49-F238E27FC236}">
                <a16:creationId xmlns:a16="http://schemas.microsoft.com/office/drawing/2014/main" id="{4532C18E-ED4C-F331-8A50-0637264023F2}"/>
              </a:ext>
            </a:extLst>
          </p:cNvPr>
          <p:cNvSpPr txBox="1"/>
          <p:nvPr/>
        </p:nvSpPr>
        <p:spPr>
          <a:xfrm>
            <a:off x="2483893" y="4448245"/>
            <a:ext cx="7224214" cy="600164"/>
          </a:xfrm>
          <a:prstGeom prst="rect">
            <a:avLst/>
          </a:prstGeom>
          <a:noFill/>
        </p:spPr>
        <p:txBody>
          <a:bodyPr wrap="square" rtlCol="0">
            <a:spAutoFit/>
          </a:bodyPr>
          <a:lstStyle/>
          <a:p>
            <a:pPr algn="just"/>
            <a:r>
              <a:rPr lang="es-GT" sz="1500" dirty="0">
                <a:solidFill>
                  <a:srgbClr val="002060"/>
                </a:solidFill>
                <a:latin typeface="Arial" panose="020B0604020202020204" pitchFamily="34" charset="0"/>
                <a:cs typeface="Arial" panose="020B0604020202020204" pitchFamily="34" charset="0"/>
              </a:rPr>
              <a:t>En total se tienen </a:t>
            </a:r>
            <a:r>
              <a:rPr lang="es-GT" b="1" dirty="0">
                <a:solidFill>
                  <a:srgbClr val="002060"/>
                </a:solidFill>
                <a:latin typeface="Arial" panose="020B0604020202020204" pitchFamily="34" charset="0"/>
                <a:cs typeface="Arial" panose="020B0604020202020204" pitchFamily="34" charset="0"/>
              </a:rPr>
              <a:t>22,981 lineas de hallazgos </a:t>
            </a:r>
            <a:r>
              <a:rPr lang="es-GT" sz="1500" dirty="0">
                <a:solidFill>
                  <a:srgbClr val="002060"/>
                </a:solidFill>
                <a:latin typeface="Arial" panose="020B0604020202020204" pitchFamily="34" charset="0"/>
                <a:cs typeface="Arial" panose="020B0604020202020204" pitchFamily="34" charset="0"/>
              </a:rPr>
              <a:t>diversos en las actas 4, en ese comparativo.</a:t>
            </a:r>
          </a:p>
        </p:txBody>
      </p:sp>
    </p:spTree>
    <p:extLst>
      <p:ext uri="{BB962C8B-B14F-4D97-AF65-F5344CB8AC3E}">
        <p14:creationId xmlns:p14="http://schemas.microsoft.com/office/powerpoint/2010/main" val="875787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6" grpId="0"/>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redondeado 6">
            <a:extLst>
              <a:ext uri="{FF2B5EF4-FFF2-40B4-BE49-F238E27FC236}">
                <a16:creationId xmlns:a16="http://schemas.microsoft.com/office/drawing/2014/main" id="{EBA1FAAD-0DB1-349A-6C85-7C44A0AAE7A1}"/>
              </a:ext>
            </a:extLst>
          </p:cNvPr>
          <p:cNvSpPr/>
          <p:nvPr/>
        </p:nvSpPr>
        <p:spPr>
          <a:xfrm>
            <a:off x="4255370" y="2888789"/>
            <a:ext cx="3681260" cy="2792013"/>
          </a:xfrm>
          <a:prstGeom prst="roundRect">
            <a:avLst>
              <a:gd name="adj" fmla="val 8944"/>
            </a:avLst>
          </a:prstGeom>
          <a:solidFill>
            <a:srgbClr val="00B0F0">
              <a:alpha val="1490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6" name="10 CuadroTexto">
            <a:extLst>
              <a:ext uri="{FF2B5EF4-FFF2-40B4-BE49-F238E27FC236}">
                <a16:creationId xmlns:a16="http://schemas.microsoft.com/office/drawing/2014/main" id="{564F6BF4-32AD-FB74-7467-726A53851119}"/>
              </a:ext>
            </a:extLst>
          </p:cNvPr>
          <p:cNvSpPr txBox="1"/>
          <p:nvPr/>
        </p:nvSpPr>
        <p:spPr>
          <a:xfrm>
            <a:off x="1215483" y="1783296"/>
            <a:ext cx="9761034" cy="1015663"/>
          </a:xfrm>
          <a:prstGeom prst="rect">
            <a:avLst/>
          </a:prstGeom>
          <a:noFill/>
        </p:spPr>
        <p:txBody>
          <a:bodyPr wrap="square" rtlCol="0">
            <a:spAutoFit/>
          </a:bodyPr>
          <a:lstStyle/>
          <a:p>
            <a:pPr algn="ctr"/>
            <a:r>
              <a:rPr lang="es-GT" sz="1600" dirty="0">
                <a:solidFill>
                  <a:srgbClr val="002060"/>
                </a:solidFill>
                <a:latin typeface="Arial" panose="020B0604020202020204" pitchFamily="34" charset="0"/>
                <a:cs typeface="Arial" panose="020B0604020202020204" pitchFamily="34" charset="0"/>
              </a:rPr>
              <a:t>Todas las actas 4 </a:t>
            </a:r>
            <a:r>
              <a:rPr lang="es-GT" sz="1600" b="1" dirty="0">
                <a:solidFill>
                  <a:srgbClr val="002060"/>
                </a:solidFill>
                <a:latin typeface="Arial" panose="020B0604020202020204" pitchFamily="34" charset="0"/>
                <a:cs typeface="Arial" panose="020B0604020202020204" pitchFamily="34" charset="0"/>
              </a:rPr>
              <a:t>NO CUENTAN CON SELLO </a:t>
            </a:r>
            <a:r>
              <a:rPr lang="es-GT" sz="1600" dirty="0">
                <a:solidFill>
                  <a:srgbClr val="002060"/>
                </a:solidFill>
                <a:latin typeface="Arial" panose="020B0604020202020204" pitchFamily="34" charset="0"/>
                <a:cs typeface="Arial" panose="020B0604020202020204" pitchFamily="34" charset="0"/>
              </a:rPr>
              <a:t>como lo establece la normativa electoral. </a:t>
            </a:r>
          </a:p>
          <a:p>
            <a:pPr algn="ctr"/>
            <a:r>
              <a:rPr lang="es-GT" sz="1600" dirty="0">
                <a:solidFill>
                  <a:srgbClr val="002060"/>
                </a:solidFill>
                <a:latin typeface="Arial" panose="020B0604020202020204" pitchFamily="34" charset="0"/>
                <a:cs typeface="Arial" panose="020B0604020202020204" pitchFamily="34" charset="0"/>
              </a:rPr>
              <a:t> </a:t>
            </a:r>
          </a:p>
          <a:p>
            <a:pPr algn="ctr"/>
            <a:r>
              <a:rPr lang="es-GT" sz="2800" b="1" dirty="0">
                <a:solidFill>
                  <a:srgbClr val="002060"/>
                </a:solidFill>
                <a:latin typeface="Arial" panose="020B0604020202020204" pitchFamily="34" charset="0"/>
                <a:cs typeface="Arial" panose="020B0604020202020204" pitchFamily="34" charset="0"/>
              </a:rPr>
              <a:t>POR LO CUAL CARECEN DE LEGALIDAD.</a:t>
            </a:r>
            <a:endParaRPr lang="es-GT" sz="2000" b="1" dirty="0">
              <a:solidFill>
                <a:srgbClr val="002060"/>
              </a:solidFill>
              <a:latin typeface="Arial" panose="020B0604020202020204" pitchFamily="34" charset="0"/>
              <a:cs typeface="Arial" panose="020B0604020202020204" pitchFamily="34" charset="0"/>
            </a:endParaRPr>
          </a:p>
        </p:txBody>
      </p:sp>
      <p:pic>
        <p:nvPicPr>
          <p:cNvPr id="12" name="Imagen 11">
            <a:extLst>
              <a:ext uri="{FF2B5EF4-FFF2-40B4-BE49-F238E27FC236}">
                <a16:creationId xmlns:a16="http://schemas.microsoft.com/office/drawing/2014/main" id="{AC1BCDE8-D03D-4B90-D470-B14D812CBA85}"/>
              </a:ext>
            </a:extLst>
          </p:cNvPr>
          <p:cNvPicPr>
            <a:picLocks noChangeAspect="1"/>
          </p:cNvPicPr>
          <p:nvPr/>
        </p:nvPicPr>
        <p:blipFill rotWithShape="1">
          <a:blip r:embed="rId2"/>
          <a:srcRect l="793" r="793"/>
          <a:stretch/>
        </p:blipFill>
        <p:spPr>
          <a:xfrm>
            <a:off x="334888" y="-13932"/>
            <a:ext cx="11522222" cy="1770370"/>
          </a:xfrm>
          <a:prstGeom prst="rect">
            <a:avLst/>
          </a:prstGeom>
        </p:spPr>
      </p:pic>
      <p:sp>
        <p:nvSpPr>
          <p:cNvPr id="13" name="Título 10">
            <a:extLst>
              <a:ext uri="{FF2B5EF4-FFF2-40B4-BE49-F238E27FC236}">
                <a16:creationId xmlns:a16="http://schemas.microsoft.com/office/drawing/2014/main" id="{E0ABF60A-2649-FB13-B8BF-7989DA4D7945}"/>
              </a:ext>
            </a:extLst>
          </p:cNvPr>
          <p:cNvSpPr txBox="1">
            <a:spLocks/>
          </p:cNvSpPr>
          <p:nvPr/>
        </p:nvSpPr>
        <p:spPr>
          <a:xfrm>
            <a:off x="1423739" y="156167"/>
            <a:ext cx="9344524" cy="897680"/>
          </a:xfrm>
          <a:prstGeom prst="rect">
            <a:avLst/>
          </a:prstGeom>
        </p:spPr>
        <p:txBody>
          <a:bodyPr anchor="ctr">
            <a:normAutofit lnSpcReduction="10000"/>
          </a:bodyPr>
          <a:lstStyle>
            <a:lvl1pPr algn="ctr" defTabSz="342834" rtl="0" eaLnBrk="1" latinLnBrk="0" hangingPunct="1">
              <a:spcBef>
                <a:spcPct val="0"/>
              </a:spcBef>
              <a:buNone/>
              <a:defRPr sz="2625" b="1" kern="1200">
                <a:solidFill>
                  <a:schemeClr val="tx1"/>
                </a:solidFill>
                <a:latin typeface="Helvetica"/>
                <a:ea typeface="+mj-ea"/>
                <a:cs typeface="Helvetica"/>
              </a:defRPr>
            </a:lvl1pPr>
          </a:lstStyle>
          <a:p>
            <a:r>
              <a:rPr lang="es-GT" sz="2800" dirty="0">
                <a:solidFill>
                  <a:schemeClr val="bg1"/>
                </a:solidFill>
              </a:rPr>
              <a:t>HALLAZGOS AL CONFRONTAR LAS ACTAS 4 TREP Y ACTAS 4 BLANCAS DIGITALIZADAS</a:t>
            </a:r>
          </a:p>
        </p:txBody>
      </p:sp>
      <p:sp>
        <p:nvSpPr>
          <p:cNvPr id="14" name="Rectángulo 13">
            <a:extLst>
              <a:ext uri="{FF2B5EF4-FFF2-40B4-BE49-F238E27FC236}">
                <a16:creationId xmlns:a16="http://schemas.microsoft.com/office/drawing/2014/main" id="{BC374A74-50B6-D60B-5938-44FE634BC7F5}"/>
              </a:ext>
            </a:extLst>
          </p:cNvPr>
          <p:cNvSpPr/>
          <p:nvPr/>
        </p:nvSpPr>
        <p:spPr>
          <a:xfrm>
            <a:off x="2496000" y="1053846"/>
            <a:ext cx="7200000" cy="89998"/>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GT"/>
          </a:p>
        </p:txBody>
      </p:sp>
      <p:pic>
        <p:nvPicPr>
          <p:cNvPr id="17" name="Imagen 16">
            <a:extLst>
              <a:ext uri="{FF2B5EF4-FFF2-40B4-BE49-F238E27FC236}">
                <a16:creationId xmlns:a16="http://schemas.microsoft.com/office/drawing/2014/main" id="{4CD67C58-546B-71F0-4BD2-7145AD470F26}"/>
              </a:ext>
            </a:extLst>
          </p:cNvPr>
          <p:cNvPicPr>
            <a:picLocks noChangeAspect="1"/>
          </p:cNvPicPr>
          <p:nvPr/>
        </p:nvPicPr>
        <p:blipFill>
          <a:blip r:embed="rId3"/>
          <a:stretch>
            <a:fillRect/>
          </a:stretch>
        </p:blipFill>
        <p:spPr>
          <a:xfrm>
            <a:off x="4379803" y="2947222"/>
            <a:ext cx="3222812" cy="2675145"/>
          </a:xfrm>
          <a:prstGeom prst="rect">
            <a:avLst/>
          </a:prstGeom>
        </p:spPr>
      </p:pic>
    </p:spTree>
    <p:extLst>
      <p:ext uri="{BB962C8B-B14F-4D97-AF65-F5344CB8AC3E}">
        <p14:creationId xmlns:p14="http://schemas.microsoft.com/office/powerpoint/2010/main" val="24699866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AC1BCDE8-D03D-4B90-D470-B14D812CBA85}"/>
              </a:ext>
            </a:extLst>
          </p:cNvPr>
          <p:cNvPicPr>
            <a:picLocks noChangeAspect="1"/>
          </p:cNvPicPr>
          <p:nvPr/>
        </p:nvPicPr>
        <p:blipFill rotWithShape="1">
          <a:blip r:embed="rId2"/>
          <a:srcRect l="793" r="793"/>
          <a:stretch/>
        </p:blipFill>
        <p:spPr>
          <a:xfrm>
            <a:off x="334888" y="-13932"/>
            <a:ext cx="11522222" cy="1770370"/>
          </a:xfrm>
          <a:prstGeom prst="rect">
            <a:avLst/>
          </a:prstGeom>
        </p:spPr>
      </p:pic>
      <p:sp>
        <p:nvSpPr>
          <p:cNvPr id="13" name="Título 10">
            <a:extLst>
              <a:ext uri="{FF2B5EF4-FFF2-40B4-BE49-F238E27FC236}">
                <a16:creationId xmlns:a16="http://schemas.microsoft.com/office/drawing/2014/main" id="{E0ABF60A-2649-FB13-B8BF-7989DA4D7945}"/>
              </a:ext>
            </a:extLst>
          </p:cNvPr>
          <p:cNvSpPr txBox="1">
            <a:spLocks/>
          </p:cNvSpPr>
          <p:nvPr/>
        </p:nvSpPr>
        <p:spPr>
          <a:xfrm>
            <a:off x="1423739" y="156167"/>
            <a:ext cx="9344524" cy="897680"/>
          </a:xfrm>
          <a:prstGeom prst="rect">
            <a:avLst/>
          </a:prstGeom>
        </p:spPr>
        <p:txBody>
          <a:bodyPr anchor="ctr">
            <a:normAutofit lnSpcReduction="10000"/>
          </a:bodyPr>
          <a:lstStyle>
            <a:lvl1pPr algn="ctr" defTabSz="342834" rtl="0" eaLnBrk="1" latinLnBrk="0" hangingPunct="1">
              <a:spcBef>
                <a:spcPct val="0"/>
              </a:spcBef>
              <a:buNone/>
              <a:defRPr sz="2625" b="1" kern="1200">
                <a:solidFill>
                  <a:schemeClr val="tx1"/>
                </a:solidFill>
                <a:latin typeface="Helvetica"/>
                <a:ea typeface="+mj-ea"/>
                <a:cs typeface="Helvetica"/>
              </a:defRPr>
            </a:lvl1pPr>
          </a:lstStyle>
          <a:p>
            <a:r>
              <a:rPr lang="es-GT" sz="2800" dirty="0">
                <a:solidFill>
                  <a:schemeClr val="bg1"/>
                </a:solidFill>
              </a:rPr>
              <a:t>DIFERENCIAS EN LAS SUMATORIAS DE LAS ACTAS 4 DEL TREP Y LAS CIFRAS EN LAS ACTAS 8</a:t>
            </a:r>
          </a:p>
        </p:txBody>
      </p:sp>
      <p:sp>
        <p:nvSpPr>
          <p:cNvPr id="14" name="Rectángulo 13">
            <a:extLst>
              <a:ext uri="{FF2B5EF4-FFF2-40B4-BE49-F238E27FC236}">
                <a16:creationId xmlns:a16="http://schemas.microsoft.com/office/drawing/2014/main" id="{BC374A74-50B6-D60B-5938-44FE634BC7F5}"/>
              </a:ext>
            </a:extLst>
          </p:cNvPr>
          <p:cNvSpPr/>
          <p:nvPr/>
        </p:nvSpPr>
        <p:spPr>
          <a:xfrm>
            <a:off x="2496000" y="1053846"/>
            <a:ext cx="7200000" cy="89998"/>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GT"/>
          </a:p>
        </p:txBody>
      </p:sp>
      <p:sp>
        <p:nvSpPr>
          <p:cNvPr id="7" name="10 CuadroTexto">
            <a:extLst>
              <a:ext uri="{FF2B5EF4-FFF2-40B4-BE49-F238E27FC236}">
                <a16:creationId xmlns:a16="http://schemas.microsoft.com/office/drawing/2014/main" id="{9D175591-7392-E396-1CDC-ABB38C4CEA5B}"/>
              </a:ext>
            </a:extLst>
          </p:cNvPr>
          <p:cNvSpPr txBox="1"/>
          <p:nvPr/>
        </p:nvSpPr>
        <p:spPr>
          <a:xfrm>
            <a:off x="674555" y="1756438"/>
            <a:ext cx="10869099" cy="1323439"/>
          </a:xfrm>
          <a:prstGeom prst="rect">
            <a:avLst/>
          </a:prstGeom>
          <a:noFill/>
        </p:spPr>
        <p:txBody>
          <a:bodyPr wrap="square" rtlCol="0">
            <a:spAutoFit/>
          </a:bodyPr>
          <a:lstStyle/>
          <a:p>
            <a:pPr algn="just"/>
            <a:r>
              <a:rPr lang="es-GT" sz="1600" dirty="0">
                <a:solidFill>
                  <a:srgbClr val="002060"/>
                </a:solidFill>
                <a:latin typeface="Arial" panose="020B0604020202020204" pitchFamily="34" charset="0"/>
                <a:cs typeface="Arial" panose="020B0604020202020204" pitchFamily="34" charset="0"/>
              </a:rPr>
              <a:t>Se realizaron las sumatorias de las actas 4 por municipio y departamento para realizar el comparativo de los votos acumulados con los cifras que presentan las Actas 8. Se obtuvo diferencias en muchos documentos.</a:t>
            </a:r>
          </a:p>
          <a:p>
            <a:pPr algn="just"/>
            <a:endParaRPr lang="es-GT" sz="1600" dirty="0">
              <a:solidFill>
                <a:srgbClr val="002060"/>
              </a:solidFill>
              <a:latin typeface="Arial" panose="020B0604020202020204" pitchFamily="34" charset="0"/>
              <a:cs typeface="Arial" panose="020B0604020202020204" pitchFamily="34" charset="0"/>
            </a:endParaRPr>
          </a:p>
          <a:p>
            <a:pPr algn="just"/>
            <a:r>
              <a:rPr lang="es-GT" sz="1600" dirty="0">
                <a:solidFill>
                  <a:srgbClr val="002060"/>
                </a:solidFill>
                <a:latin typeface="Arial" panose="020B0604020202020204" pitchFamily="34" charset="0"/>
                <a:cs typeface="Arial" panose="020B0604020202020204" pitchFamily="34" charset="0"/>
              </a:rPr>
              <a:t>El sistema TREP representa la seguridad del voto de los ciudadanos de Guatemala, por tal motivo la integridad de las gráficas de las actas 4 fueron aseguradas con el uso de blockchain, pero el sistema muestra diferencias.</a:t>
            </a:r>
          </a:p>
        </p:txBody>
      </p:sp>
      <p:sp>
        <p:nvSpPr>
          <p:cNvPr id="21" name="CuadroTexto 20">
            <a:extLst>
              <a:ext uri="{FF2B5EF4-FFF2-40B4-BE49-F238E27FC236}">
                <a16:creationId xmlns:a16="http://schemas.microsoft.com/office/drawing/2014/main" id="{584837CF-395B-6A5A-44C2-58C5A9510849}"/>
              </a:ext>
            </a:extLst>
          </p:cNvPr>
          <p:cNvSpPr txBox="1"/>
          <p:nvPr/>
        </p:nvSpPr>
        <p:spPr>
          <a:xfrm>
            <a:off x="891310" y="5237608"/>
            <a:ext cx="2044110" cy="430887"/>
          </a:xfrm>
          <a:prstGeom prst="rect">
            <a:avLst/>
          </a:prstGeom>
          <a:noFill/>
        </p:spPr>
        <p:txBody>
          <a:bodyPr wrap="square">
            <a:spAutoFit/>
          </a:bodyPr>
          <a:lstStyle/>
          <a:p>
            <a:r>
              <a:rPr lang="es-GT" sz="1100" dirty="0">
                <a:solidFill>
                  <a:srgbClr val="002060"/>
                </a:solidFill>
                <a:latin typeface="Arial" panose="020B0604020202020204" pitchFamily="34" charset="0"/>
                <a:cs typeface="Arial" panose="020B0604020202020204" pitchFamily="34" charset="0"/>
              </a:rPr>
              <a:t>Actas 8 – Digitadas</a:t>
            </a:r>
          </a:p>
          <a:p>
            <a:r>
              <a:rPr lang="es-GT" sz="1100" dirty="0">
                <a:solidFill>
                  <a:srgbClr val="002060"/>
                </a:solidFill>
                <a:latin typeface="Arial" panose="020B0604020202020204" pitchFamily="34" charset="0"/>
                <a:cs typeface="Arial" panose="020B0604020202020204" pitchFamily="34" charset="0"/>
              </a:rPr>
              <a:t>Venian en la caja</a:t>
            </a:r>
            <a:endParaRPr lang="es-GT" sz="1100" dirty="0"/>
          </a:p>
        </p:txBody>
      </p:sp>
      <p:pic>
        <p:nvPicPr>
          <p:cNvPr id="24" name="Imagen 23">
            <a:extLst>
              <a:ext uri="{FF2B5EF4-FFF2-40B4-BE49-F238E27FC236}">
                <a16:creationId xmlns:a16="http://schemas.microsoft.com/office/drawing/2014/main" id="{7459D692-7A30-3789-7FBD-7E457C36CED1}"/>
              </a:ext>
            </a:extLst>
          </p:cNvPr>
          <p:cNvPicPr>
            <a:picLocks noChangeAspect="1"/>
          </p:cNvPicPr>
          <p:nvPr/>
        </p:nvPicPr>
        <p:blipFill>
          <a:blip r:embed="rId3"/>
          <a:stretch>
            <a:fillRect/>
          </a:stretch>
        </p:blipFill>
        <p:spPr>
          <a:xfrm>
            <a:off x="2349499" y="2888789"/>
            <a:ext cx="7493000" cy="2882900"/>
          </a:xfrm>
          <a:prstGeom prst="rect">
            <a:avLst/>
          </a:prstGeom>
        </p:spPr>
      </p:pic>
    </p:spTree>
    <p:extLst>
      <p:ext uri="{BB962C8B-B14F-4D97-AF65-F5344CB8AC3E}">
        <p14:creationId xmlns:p14="http://schemas.microsoft.com/office/powerpoint/2010/main" val="908018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lipse 15">
            <a:extLst>
              <a:ext uri="{FF2B5EF4-FFF2-40B4-BE49-F238E27FC236}">
                <a16:creationId xmlns:a16="http://schemas.microsoft.com/office/drawing/2014/main" id="{32B37364-E8E0-5CC7-C4F9-A44B0E6351ED}"/>
              </a:ext>
            </a:extLst>
          </p:cNvPr>
          <p:cNvSpPr/>
          <p:nvPr/>
        </p:nvSpPr>
        <p:spPr>
          <a:xfrm>
            <a:off x="749564" y="1633592"/>
            <a:ext cx="3939390" cy="3939388"/>
          </a:xfrm>
          <a:prstGeom prst="ellipse">
            <a:avLst/>
          </a:prstGeom>
          <a:solidFill>
            <a:srgbClr val="00B0F0">
              <a:alpha val="14902"/>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GT" dirty="0"/>
          </a:p>
        </p:txBody>
      </p:sp>
      <p:pic>
        <p:nvPicPr>
          <p:cNvPr id="12" name="Imagen 11">
            <a:extLst>
              <a:ext uri="{FF2B5EF4-FFF2-40B4-BE49-F238E27FC236}">
                <a16:creationId xmlns:a16="http://schemas.microsoft.com/office/drawing/2014/main" id="{AC1BCDE8-D03D-4B90-D470-B14D812CBA85}"/>
              </a:ext>
            </a:extLst>
          </p:cNvPr>
          <p:cNvPicPr>
            <a:picLocks noChangeAspect="1"/>
          </p:cNvPicPr>
          <p:nvPr/>
        </p:nvPicPr>
        <p:blipFill rotWithShape="1">
          <a:blip r:embed="rId2"/>
          <a:srcRect l="793" r="793"/>
          <a:stretch/>
        </p:blipFill>
        <p:spPr>
          <a:xfrm>
            <a:off x="334888" y="-13932"/>
            <a:ext cx="11522222" cy="1770370"/>
          </a:xfrm>
          <a:prstGeom prst="rect">
            <a:avLst/>
          </a:prstGeom>
        </p:spPr>
      </p:pic>
      <p:sp>
        <p:nvSpPr>
          <p:cNvPr id="13" name="Título 10">
            <a:extLst>
              <a:ext uri="{FF2B5EF4-FFF2-40B4-BE49-F238E27FC236}">
                <a16:creationId xmlns:a16="http://schemas.microsoft.com/office/drawing/2014/main" id="{E0ABF60A-2649-FB13-B8BF-7989DA4D7945}"/>
              </a:ext>
            </a:extLst>
          </p:cNvPr>
          <p:cNvSpPr txBox="1">
            <a:spLocks/>
          </p:cNvSpPr>
          <p:nvPr/>
        </p:nvSpPr>
        <p:spPr>
          <a:xfrm>
            <a:off x="1423739" y="156167"/>
            <a:ext cx="9344524" cy="897680"/>
          </a:xfrm>
          <a:prstGeom prst="rect">
            <a:avLst/>
          </a:prstGeom>
        </p:spPr>
        <p:txBody>
          <a:bodyPr anchor="ctr">
            <a:normAutofit lnSpcReduction="10000"/>
          </a:bodyPr>
          <a:lstStyle>
            <a:lvl1pPr algn="ctr" defTabSz="342834" rtl="0" eaLnBrk="1" latinLnBrk="0" hangingPunct="1">
              <a:spcBef>
                <a:spcPct val="0"/>
              </a:spcBef>
              <a:buNone/>
              <a:defRPr sz="2625" b="1" kern="1200">
                <a:solidFill>
                  <a:schemeClr val="tx1"/>
                </a:solidFill>
                <a:latin typeface="Helvetica"/>
                <a:ea typeface="+mj-ea"/>
                <a:cs typeface="Helvetica"/>
              </a:defRPr>
            </a:lvl1pPr>
          </a:lstStyle>
          <a:p>
            <a:r>
              <a:rPr lang="es-GT" sz="2800" dirty="0">
                <a:solidFill>
                  <a:schemeClr val="bg1"/>
                </a:solidFill>
              </a:rPr>
              <a:t>DIFERENCIAS EN FECHAS DE LA GRÁFICA DE ACTA 4 Y FECHA DE DATOS GRABADOS EN EL TREP</a:t>
            </a:r>
          </a:p>
        </p:txBody>
      </p:sp>
      <p:sp>
        <p:nvSpPr>
          <p:cNvPr id="14" name="Rectángulo 13">
            <a:extLst>
              <a:ext uri="{FF2B5EF4-FFF2-40B4-BE49-F238E27FC236}">
                <a16:creationId xmlns:a16="http://schemas.microsoft.com/office/drawing/2014/main" id="{BC374A74-50B6-D60B-5938-44FE634BC7F5}"/>
              </a:ext>
            </a:extLst>
          </p:cNvPr>
          <p:cNvSpPr/>
          <p:nvPr/>
        </p:nvSpPr>
        <p:spPr>
          <a:xfrm>
            <a:off x="2496000" y="1053846"/>
            <a:ext cx="7200000" cy="89998"/>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GT"/>
          </a:p>
        </p:txBody>
      </p:sp>
      <p:sp>
        <p:nvSpPr>
          <p:cNvPr id="6" name="10 CuadroTexto">
            <a:extLst>
              <a:ext uri="{FF2B5EF4-FFF2-40B4-BE49-F238E27FC236}">
                <a16:creationId xmlns:a16="http://schemas.microsoft.com/office/drawing/2014/main" id="{08A36D3E-D7B2-017A-ECF1-EF018618FA79}"/>
              </a:ext>
            </a:extLst>
          </p:cNvPr>
          <p:cNvSpPr txBox="1"/>
          <p:nvPr/>
        </p:nvSpPr>
        <p:spPr>
          <a:xfrm>
            <a:off x="4962418" y="1855317"/>
            <a:ext cx="6555026" cy="3539430"/>
          </a:xfrm>
          <a:prstGeom prst="rect">
            <a:avLst/>
          </a:prstGeom>
          <a:noFill/>
        </p:spPr>
        <p:txBody>
          <a:bodyPr wrap="square" rtlCol="0" anchor="ctr">
            <a:spAutoFit/>
          </a:bodyPr>
          <a:lstStyle/>
          <a:p>
            <a:pPr algn="just"/>
            <a:r>
              <a:rPr lang="es-GT" sz="1600" dirty="0">
                <a:solidFill>
                  <a:srgbClr val="002060"/>
                </a:solidFill>
                <a:latin typeface="Arial" panose="020B0604020202020204" pitchFamily="34" charset="0"/>
                <a:cs typeface="Arial" panose="020B0604020202020204" pitchFamily="34" charset="0"/>
              </a:rPr>
              <a:t>El sistema TREP tiene un repositorio con las gráficas de las Actas 4 y una base de datos donde se registran los datos contenidos en cada Acta 4.</a:t>
            </a:r>
          </a:p>
          <a:p>
            <a:pPr algn="just"/>
            <a:endParaRPr lang="es-GT" sz="1600" dirty="0">
              <a:solidFill>
                <a:srgbClr val="002060"/>
              </a:solidFill>
              <a:latin typeface="Arial" panose="020B0604020202020204" pitchFamily="34" charset="0"/>
              <a:cs typeface="Arial" panose="020B0604020202020204" pitchFamily="34" charset="0"/>
            </a:endParaRPr>
          </a:p>
          <a:p>
            <a:pPr algn="just"/>
            <a:r>
              <a:rPr lang="es-GT" sz="1600" dirty="0">
                <a:solidFill>
                  <a:srgbClr val="002060"/>
                </a:solidFill>
                <a:latin typeface="Arial" panose="020B0604020202020204" pitchFamily="34" charset="0"/>
                <a:cs typeface="Arial" panose="020B0604020202020204" pitchFamily="34" charset="0"/>
              </a:rPr>
              <a:t>Los archivos de cualquier tipo dentro de una computadora, tienen datos que representan la información contenida en el archivo mismo: una hoja, reporte, grafica, etc.  Cada archivo tiene información del archivo mismo, como: fecha de modificación, Tipo, Tamaño, fecha de creación, etc. Estos son los metadatos.</a:t>
            </a:r>
          </a:p>
          <a:p>
            <a:pPr algn="just"/>
            <a:endParaRPr lang="es-GT" sz="1600" dirty="0">
              <a:solidFill>
                <a:srgbClr val="002060"/>
              </a:solidFill>
              <a:latin typeface="Arial" panose="020B0604020202020204" pitchFamily="34" charset="0"/>
              <a:cs typeface="Arial" panose="020B0604020202020204" pitchFamily="34" charset="0"/>
            </a:endParaRPr>
          </a:p>
          <a:p>
            <a:pPr algn="just"/>
            <a:r>
              <a:rPr lang="es-GT" sz="1600" dirty="0">
                <a:solidFill>
                  <a:srgbClr val="002060"/>
                </a:solidFill>
                <a:latin typeface="Arial" panose="020B0604020202020204" pitchFamily="34" charset="0"/>
                <a:cs typeface="Arial" panose="020B0604020202020204" pitchFamily="34" charset="0"/>
              </a:rPr>
              <a:t>Dentro de los metadatos que tiene cada archivo grabado en una computadora, existe un dato llamado “Fecha de Captura”. Este dato muestra la fecha original en que un archivo fue digitalizado (por un scanner) o fotografiado (por una cámara o teléfono celular). </a:t>
            </a:r>
          </a:p>
        </p:txBody>
      </p:sp>
      <p:pic>
        <p:nvPicPr>
          <p:cNvPr id="10" name="Picture 2">
            <a:extLst>
              <a:ext uri="{FF2B5EF4-FFF2-40B4-BE49-F238E27FC236}">
                <a16:creationId xmlns:a16="http://schemas.microsoft.com/office/drawing/2014/main" id="{665F40B6-3D4D-E075-9BBA-340F0922E7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330" y="1994216"/>
            <a:ext cx="3207858" cy="326163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0448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0 CuadroTexto">
            <a:extLst>
              <a:ext uri="{FF2B5EF4-FFF2-40B4-BE49-F238E27FC236}">
                <a16:creationId xmlns:a16="http://schemas.microsoft.com/office/drawing/2014/main" id="{08A36D3E-D7B2-017A-ECF1-EF018618FA79}"/>
              </a:ext>
            </a:extLst>
          </p:cNvPr>
          <p:cNvSpPr txBox="1"/>
          <p:nvPr/>
        </p:nvSpPr>
        <p:spPr>
          <a:xfrm>
            <a:off x="674557" y="1510355"/>
            <a:ext cx="10869098" cy="1246495"/>
          </a:xfrm>
          <a:prstGeom prst="rect">
            <a:avLst/>
          </a:prstGeom>
          <a:noFill/>
        </p:spPr>
        <p:txBody>
          <a:bodyPr wrap="square" rtlCol="0" anchor="ctr">
            <a:spAutoFit/>
          </a:bodyPr>
          <a:lstStyle/>
          <a:p>
            <a:pPr algn="just"/>
            <a:r>
              <a:rPr lang="es-GT" sz="1500" dirty="0">
                <a:solidFill>
                  <a:srgbClr val="002060"/>
                </a:solidFill>
                <a:latin typeface="Arial" panose="020B0604020202020204" pitchFamily="34" charset="0"/>
                <a:cs typeface="Arial" panose="020B0604020202020204" pitchFamily="34" charset="0"/>
              </a:rPr>
              <a:t>El sistema TREP para cada acta 4, tiene una gráfica del Acta y los datos operados en la base de datos. Se hizo el ejercicio para los tipos de elección 1, 2 y 3, buscando actas que muestren la fecha 25 de junio de 2023 y cualquier hora previa al cierre de la mesa de votación, para cotejar la información, se generaron procesos completos los cuales permitieron realizar la prueba obteniendo 7,500 actas de los tipos de votación citados.</a:t>
            </a:r>
          </a:p>
          <a:p>
            <a:pPr algn="just"/>
            <a:endParaRPr lang="es-GT" sz="1500" dirty="0">
              <a:solidFill>
                <a:srgbClr val="002060"/>
              </a:solidFill>
              <a:latin typeface="Arial" panose="020B0604020202020204" pitchFamily="34" charset="0"/>
              <a:cs typeface="Arial" panose="020B0604020202020204" pitchFamily="34" charset="0"/>
            </a:endParaRPr>
          </a:p>
        </p:txBody>
      </p:sp>
      <p:sp>
        <p:nvSpPr>
          <p:cNvPr id="15" name="Elipse 14">
            <a:extLst>
              <a:ext uri="{FF2B5EF4-FFF2-40B4-BE49-F238E27FC236}">
                <a16:creationId xmlns:a16="http://schemas.microsoft.com/office/drawing/2014/main" id="{11DE6456-7D6E-B0A2-B846-247AB61ED403}"/>
              </a:ext>
            </a:extLst>
          </p:cNvPr>
          <p:cNvSpPr/>
          <p:nvPr/>
        </p:nvSpPr>
        <p:spPr>
          <a:xfrm>
            <a:off x="815100" y="2724608"/>
            <a:ext cx="2873318" cy="2873318"/>
          </a:xfrm>
          <a:prstGeom prst="ellipse">
            <a:avLst/>
          </a:prstGeom>
          <a:solidFill>
            <a:srgbClr val="00B0F0">
              <a:alpha val="14902"/>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GT" dirty="0"/>
          </a:p>
        </p:txBody>
      </p:sp>
      <p:sp>
        <p:nvSpPr>
          <p:cNvPr id="18" name="10 CuadroTexto">
            <a:extLst>
              <a:ext uri="{FF2B5EF4-FFF2-40B4-BE49-F238E27FC236}">
                <a16:creationId xmlns:a16="http://schemas.microsoft.com/office/drawing/2014/main" id="{6BEBF156-3851-387C-79B2-5CCE7D909471}"/>
              </a:ext>
            </a:extLst>
          </p:cNvPr>
          <p:cNvSpPr txBox="1"/>
          <p:nvPr/>
        </p:nvSpPr>
        <p:spPr>
          <a:xfrm>
            <a:off x="4041586" y="2399246"/>
            <a:ext cx="7475857" cy="3524042"/>
          </a:xfrm>
          <a:prstGeom prst="rect">
            <a:avLst/>
          </a:prstGeom>
          <a:noFill/>
        </p:spPr>
        <p:txBody>
          <a:bodyPr wrap="square" rtlCol="0" anchor="ctr">
            <a:spAutoFit/>
          </a:bodyPr>
          <a:lstStyle/>
          <a:p>
            <a:pPr algn="just"/>
            <a:endParaRPr lang="es-GT" sz="1400" dirty="0">
              <a:solidFill>
                <a:srgbClr val="002060"/>
              </a:solidFill>
              <a:latin typeface="Arial" panose="020B0604020202020204" pitchFamily="34" charset="0"/>
              <a:cs typeface="Arial" panose="020B0604020202020204" pitchFamily="34" charset="0"/>
            </a:endParaRPr>
          </a:p>
          <a:p>
            <a:pPr algn="just"/>
            <a:r>
              <a:rPr lang="es-GT" sz="1400" dirty="0">
                <a:solidFill>
                  <a:srgbClr val="002060"/>
                </a:solidFill>
                <a:latin typeface="Arial" panose="020B0604020202020204" pitchFamily="34" charset="0"/>
                <a:cs typeface="Arial" panose="020B0604020202020204" pitchFamily="34" charset="0"/>
              </a:rPr>
              <a:t>Los resultados obtenidos fueron:</a:t>
            </a:r>
          </a:p>
          <a:p>
            <a:pPr algn="just"/>
            <a:endParaRPr lang="es-GT" sz="1400" dirty="0">
              <a:solidFill>
                <a:srgbClr val="002060"/>
              </a:solidFill>
              <a:latin typeface="Arial" panose="020B0604020202020204" pitchFamily="34" charset="0"/>
              <a:cs typeface="Arial" panose="020B0604020202020204" pitchFamily="34" charset="0"/>
            </a:endParaRPr>
          </a:p>
          <a:p>
            <a:pPr marL="342900" indent="-342900" algn="just">
              <a:buFont typeface="+mj-lt"/>
              <a:buAutoNum type="arabicPeriod"/>
            </a:pPr>
            <a:r>
              <a:rPr lang="es-GT" sz="1400" b="1" dirty="0">
                <a:solidFill>
                  <a:srgbClr val="002060"/>
                </a:solidFill>
                <a:latin typeface="Arial" panose="020B0604020202020204" pitchFamily="34" charset="0"/>
                <a:cs typeface="Arial" panose="020B0604020202020204" pitchFamily="34" charset="0"/>
              </a:rPr>
              <a:t>Presidente y Vicepresidente</a:t>
            </a:r>
          </a:p>
          <a:p>
            <a:pPr algn="just"/>
            <a:r>
              <a:rPr lang="es-GT" sz="1400" dirty="0">
                <a:solidFill>
                  <a:srgbClr val="002060"/>
                </a:solidFill>
                <a:latin typeface="Arial" panose="020B0604020202020204" pitchFamily="34" charset="0"/>
                <a:cs typeface="Arial" panose="020B0604020202020204" pitchFamily="34" charset="0"/>
              </a:rPr>
              <a:t>En las 7,500 gráficas del acta 4, </a:t>
            </a:r>
            <a:r>
              <a:rPr lang="es-GT" sz="1600" b="1" dirty="0">
                <a:solidFill>
                  <a:srgbClr val="002060"/>
                </a:solidFill>
                <a:latin typeface="Arial" panose="020B0604020202020204" pitchFamily="34" charset="0"/>
                <a:cs typeface="Arial" panose="020B0604020202020204" pitchFamily="34" charset="0"/>
              </a:rPr>
              <a:t>524</a:t>
            </a:r>
            <a:r>
              <a:rPr lang="es-GT" sz="1400" dirty="0">
                <a:solidFill>
                  <a:srgbClr val="002060"/>
                </a:solidFill>
                <a:latin typeface="Arial" panose="020B0604020202020204" pitchFamily="34" charset="0"/>
                <a:cs typeface="Arial" panose="020B0604020202020204" pitchFamily="34" charset="0"/>
              </a:rPr>
              <a:t> son del día 25 de junio de 2023 en horas que van desde las 07:28 am hasta las 17:59 pm. Es decir </a:t>
            </a:r>
            <a:r>
              <a:rPr lang="es-GT" sz="1400" b="1" dirty="0">
                <a:solidFill>
                  <a:srgbClr val="002060"/>
                </a:solidFill>
                <a:latin typeface="Arial" panose="020B0604020202020204" pitchFamily="34" charset="0"/>
                <a:cs typeface="Arial" panose="020B0604020202020204" pitchFamily="34" charset="0"/>
              </a:rPr>
              <a:t>antes del cierre de votaciones</a:t>
            </a:r>
          </a:p>
          <a:p>
            <a:pPr algn="just"/>
            <a:endParaRPr lang="es-GT" sz="1400" dirty="0">
              <a:solidFill>
                <a:srgbClr val="002060"/>
              </a:solidFill>
              <a:latin typeface="Arial" panose="020B0604020202020204" pitchFamily="34" charset="0"/>
              <a:cs typeface="Arial" panose="020B0604020202020204" pitchFamily="34" charset="0"/>
            </a:endParaRPr>
          </a:p>
          <a:p>
            <a:pPr marL="342900" indent="-342900" algn="just">
              <a:buFont typeface="+mj-lt"/>
              <a:buAutoNum type="arabicPeriod" startAt="2"/>
            </a:pPr>
            <a:r>
              <a:rPr lang="es-GT" sz="1400" b="1" dirty="0">
                <a:solidFill>
                  <a:srgbClr val="002060"/>
                </a:solidFill>
                <a:latin typeface="Arial" panose="020B0604020202020204" pitchFamily="34" charset="0"/>
                <a:cs typeface="Arial" panose="020B0604020202020204" pitchFamily="34" charset="0"/>
              </a:rPr>
              <a:t>Diputados Lista Nacional</a:t>
            </a:r>
          </a:p>
          <a:p>
            <a:pPr algn="just"/>
            <a:r>
              <a:rPr lang="es-GT" sz="1400" dirty="0">
                <a:solidFill>
                  <a:srgbClr val="002060"/>
                </a:solidFill>
                <a:latin typeface="Arial" panose="020B0604020202020204" pitchFamily="34" charset="0"/>
                <a:cs typeface="Arial" panose="020B0604020202020204" pitchFamily="34" charset="0"/>
              </a:rPr>
              <a:t>En las 7,500 gráficas del acta 4, </a:t>
            </a:r>
            <a:r>
              <a:rPr lang="es-GT" sz="1600" b="1" dirty="0">
                <a:solidFill>
                  <a:srgbClr val="002060"/>
                </a:solidFill>
                <a:latin typeface="Arial" panose="020B0604020202020204" pitchFamily="34" charset="0"/>
                <a:cs typeface="Arial" panose="020B0604020202020204" pitchFamily="34" charset="0"/>
              </a:rPr>
              <a:t>478</a:t>
            </a:r>
            <a:r>
              <a:rPr lang="es-GT" sz="1400" dirty="0">
                <a:solidFill>
                  <a:srgbClr val="002060"/>
                </a:solidFill>
                <a:latin typeface="Arial" panose="020B0604020202020204" pitchFamily="34" charset="0"/>
                <a:cs typeface="Arial" panose="020B0604020202020204" pitchFamily="34" charset="0"/>
              </a:rPr>
              <a:t> son del día 25 de junio de 2023 en horas que van desde las 08:27 am hasta las 17:59 pm. Es decir </a:t>
            </a:r>
            <a:r>
              <a:rPr lang="es-GT" sz="1400" b="1" dirty="0">
                <a:solidFill>
                  <a:srgbClr val="002060"/>
                </a:solidFill>
                <a:latin typeface="Arial" panose="020B0604020202020204" pitchFamily="34" charset="0"/>
                <a:cs typeface="Arial" panose="020B0604020202020204" pitchFamily="34" charset="0"/>
              </a:rPr>
              <a:t>antes del cierre de votaciones</a:t>
            </a:r>
          </a:p>
          <a:p>
            <a:pPr algn="just"/>
            <a:endParaRPr lang="es-GT" sz="1400" dirty="0">
              <a:solidFill>
                <a:srgbClr val="002060"/>
              </a:solidFill>
              <a:latin typeface="Arial" panose="020B0604020202020204" pitchFamily="34" charset="0"/>
              <a:cs typeface="Arial" panose="020B0604020202020204" pitchFamily="34" charset="0"/>
            </a:endParaRPr>
          </a:p>
          <a:p>
            <a:pPr marL="342900" indent="-342900" algn="just">
              <a:buFont typeface="+mj-lt"/>
              <a:buAutoNum type="arabicPeriod" startAt="3"/>
            </a:pPr>
            <a:r>
              <a:rPr lang="es-GT" sz="1400" b="1" dirty="0">
                <a:solidFill>
                  <a:srgbClr val="002060"/>
                </a:solidFill>
                <a:latin typeface="Arial" panose="020B0604020202020204" pitchFamily="34" charset="0"/>
                <a:cs typeface="Arial" panose="020B0604020202020204" pitchFamily="34" charset="0"/>
              </a:rPr>
              <a:t>Diputados Distritales</a:t>
            </a:r>
          </a:p>
          <a:p>
            <a:pPr algn="just"/>
            <a:r>
              <a:rPr lang="es-GT" sz="1400" dirty="0">
                <a:solidFill>
                  <a:srgbClr val="002060"/>
                </a:solidFill>
                <a:latin typeface="Arial" panose="020B0604020202020204" pitchFamily="34" charset="0"/>
                <a:cs typeface="Arial" panose="020B0604020202020204" pitchFamily="34" charset="0"/>
              </a:rPr>
              <a:t>En las 7,500 gráficas del acta 4, </a:t>
            </a:r>
            <a:r>
              <a:rPr lang="es-GT" sz="1600" b="1" dirty="0">
                <a:solidFill>
                  <a:srgbClr val="002060"/>
                </a:solidFill>
                <a:latin typeface="Arial" panose="020B0604020202020204" pitchFamily="34" charset="0"/>
                <a:cs typeface="Arial" panose="020B0604020202020204" pitchFamily="34" charset="0"/>
              </a:rPr>
              <a:t>451</a:t>
            </a:r>
            <a:r>
              <a:rPr lang="es-GT" sz="1400" dirty="0">
                <a:solidFill>
                  <a:srgbClr val="002060"/>
                </a:solidFill>
                <a:latin typeface="Arial" panose="020B0604020202020204" pitchFamily="34" charset="0"/>
                <a:cs typeface="Arial" panose="020B0604020202020204" pitchFamily="34" charset="0"/>
              </a:rPr>
              <a:t> son del día 25 de junio de 2023 en horas que van desde las 09:18 am hasta las 17:59 pm. Es decir </a:t>
            </a:r>
            <a:r>
              <a:rPr lang="es-GT" sz="1400" b="1" dirty="0">
                <a:solidFill>
                  <a:srgbClr val="002060"/>
                </a:solidFill>
                <a:latin typeface="Arial" panose="020B0604020202020204" pitchFamily="34" charset="0"/>
                <a:cs typeface="Arial" panose="020B0604020202020204" pitchFamily="34" charset="0"/>
              </a:rPr>
              <a:t>antes del cierre de votaciones</a:t>
            </a:r>
          </a:p>
          <a:p>
            <a:pPr algn="just"/>
            <a:endParaRPr lang="es-GT" sz="1400" dirty="0">
              <a:solidFill>
                <a:srgbClr val="002060"/>
              </a:solidFill>
              <a:latin typeface="Arial" panose="020B0604020202020204" pitchFamily="34" charset="0"/>
              <a:cs typeface="Arial" panose="020B0604020202020204" pitchFamily="34" charset="0"/>
            </a:endParaRPr>
          </a:p>
        </p:txBody>
      </p:sp>
      <p:pic>
        <p:nvPicPr>
          <p:cNvPr id="20" name="Imagen 19">
            <a:extLst>
              <a:ext uri="{FF2B5EF4-FFF2-40B4-BE49-F238E27FC236}">
                <a16:creationId xmlns:a16="http://schemas.microsoft.com/office/drawing/2014/main" id="{02531962-3300-C937-5661-E499BB9396CA}"/>
              </a:ext>
            </a:extLst>
          </p:cNvPr>
          <p:cNvPicPr>
            <a:picLocks noChangeAspect="1"/>
          </p:cNvPicPr>
          <p:nvPr/>
        </p:nvPicPr>
        <p:blipFill>
          <a:blip r:embed="rId2"/>
          <a:stretch>
            <a:fillRect/>
          </a:stretch>
        </p:blipFill>
        <p:spPr>
          <a:xfrm>
            <a:off x="947697" y="3146805"/>
            <a:ext cx="2631160" cy="2298102"/>
          </a:xfrm>
          <a:prstGeom prst="rect">
            <a:avLst/>
          </a:prstGeom>
        </p:spPr>
      </p:pic>
      <p:pic>
        <p:nvPicPr>
          <p:cNvPr id="21" name="Imagen 20">
            <a:extLst>
              <a:ext uri="{FF2B5EF4-FFF2-40B4-BE49-F238E27FC236}">
                <a16:creationId xmlns:a16="http://schemas.microsoft.com/office/drawing/2014/main" id="{E2238654-B215-8E07-273A-58DA79EA325C}"/>
              </a:ext>
            </a:extLst>
          </p:cNvPr>
          <p:cNvPicPr>
            <a:picLocks noChangeAspect="1"/>
          </p:cNvPicPr>
          <p:nvPr/>
        </p:nvPicPr>
        <p:blipFill rotWithShape="1">
          <a:blip r:embed="rId3"/>
          <a:srcRect l="793" r="793"/>
          <a:stretch/>
        </p:blipFill>
        <p:spPr>
          <a:xfrm>
            <a:off x="334888" y="-13932"/>
            <a:ext cx="11522222" cy="1770370"/>
          </a:xfrm>
          <a:prstGeom prst="rect">
            <a:avLst/>
          </a:prstGeom>
        </p:spPr>
      </p:pic>
      <p:sp>
        <p:nvSpPr>
          <p:cNvPr id="22" name="Título 10">
            <a:extLst>
              <a:ext uri="{FF2B5EF4-FFF2-40B4-BE49-F238E27FC236}">
                <a16:creationId xmlns:a16="http://schemas.microsoft.com/office/drawing/2014/main" id="{255CB2B9-461F-8584-051D-E624E81AE917}"/>
              </a:ext>
            </a:extLst>
          </p:cNvPr>
          <p:cNvSpPr txBox="1">
            <a:spLocks/>
          </p:cNvSpPr>
          <p:nvPr/>
        </p:nvSpPr>
        <p:spPr>
          <a:xfrm>
            <a:off x="516675" y="156167"/>
            <a:ext cx="11158652" cy="897680"/>
          </a:xfrm>
          <a:prstGeom prst="rect">
            <a:avLst/>
          </a:prstGeom>
        </p:spPr>
        <p:txBody>
          <a:bodyPr anchor="ctr">
            <a:normAutofit/>
          </a:bodyPr>
          <a:lstStyle>
            <a:lvl1pPr algn="ctr" defTabSz="342834" rtl="0" eaLnBrk="1" latinLnBrk="0" hangingPunct="1">
              <a:spcBef>
                <a:spcPct val="0"/>
              </a:spcBef>
              <a:buNone/>
              <a:defRPr sz="2625" b="1" kern="1200">
                <a:solidFill>
                  <a:schemeClr val="tx1"/>
                </a:solidFill>
                <a:latin typeface="Helvetica"/>
                <a:ea typeface="+mj-ea"/>
                <a:cs typeface="Helvetica"/>
              </a:defRPr>
            </a:lvl1pPr>
          </a:lstStyle>
          <a:p>
            <a:r>
              <a:rPr lang="es-GT" sz="2800" dirty="0">
                <a:solidFill>
                  <a:schemeClr val="bg1"/>
                </a:solidFill>
              </a:rPr>
              <a:t>PRECARGA ILEGAL DE DATOS</a:t>
            </a:r>
          </a:p>
        </p:txBody>
      </p:sp>
      <p:sp>
        <p:nvSpPr>
          <p:cNvPr id="23" name="Rectángulo 22">
            <a:extLst>
              <a:ext uri="{FF2B5EF4-FFF2-40B4-BE49-F238E27FC236}">
                <a16:creationId xmlns:a16="http://schemas.microsoft.com/office/drawing/2014/main" id="{0AD0EDCA-6D26-AF4A-B32F-1550DD53B940}"/>
              </a:ext>
            </a:extLst>
          </p:cNvPr>
          <p:cNvSpPr/>
          <p:nvPr/>
        </p:nvSpPr>
        <p:spPr>
          <a:xfrm>
            <a:off x="2496000" y="1053846"/>
            <a:ext cx="7200000" cy="89998"/>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GT"/>
          </a:p>
        </p:txBody>
      </p:sp>
    </p:spTree>
    <p:extLst>
      <p:ext uri="{BB962C8B-B14F-4D97-AF65-F5344CB8AC3E}">
        <p14:creationId xmlns:p14="http://schemas.microsoft.com/office/powerpoint/2010/main" val="1394906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4F73EF31-164E-8E83-9E83-5AF3CBD333A9}"/>
              </a:ext>
            </a:extLst>
          </p:cNvPr>
          <p:cNvPicPr>
            <a:picLocks noChangeAspect="1"/>
          </p:cNvPicPr>
          <p:nvPr/>
        </p:nvPicPr>
        <p:blipFill rotWithShape="1">
          <a:blip r:embed="rId2"/>
          <a:srcRect l="793" r="793"/>
          <a:stretch/>
        </p:blipFill>
        <p:spPr>
          <a:xfrm>
            <a:off x="2538951" y="-41484"/>
            <a:ext cx="7114096" cy="1513640"/>
          </a:xfrm>
          <a:prstGeom prst="rect">
            <a:avLst/>
          </a:prstGeom>
        </p:spPr>
      </p:pic>
      <p:sp>
        <p:nvSpPr>
          <p:cNvPr id="9" name="Título 10">
            <a:extLst>
              <a:ext uri="{FF2B5EF4-FFF2-40B4-BE49-F238E27FC236}">
                <a16:creationId xmlns:a16="http://schemas.microsoft.com/office/drawing/2014/main" id="{868BD3D2-94C1-98E8-E85E-BD2C94F1BE06}"/>
              </a:ext>
            </a:extLst>
          </p:cNvPr>
          <p:cNvSpPr txBox="1">
            <a:spLocks/>
          </p:cNvSpPr>
          <p:nvPr/>
        </p:nvSpPr>
        <p:spPr>
          <a:xfrm>
            <a:off x="2859464" y="156167"/>
            <a:ext cx="6473070" cy="635685"/>
          </a:xfrm>
          <a:prstGeom prst="rect">
            <a:avLst/>
          </a:prstGeom>
        </p:spPr>
        <p:txBody>
          <a:bodyPr anchor="ctr">
            <a:normAutofit lnSpcReduction="10000"/>
          </a:bodyPr>
          <a:lstStyle>
            <a:lvl1pPr algn="ctr" defTabSz="342834" rtl="0" eaLnBrk="1" latinLnBrk="0" hangingPunct="1">
              <a:spcBef>
                <a:spcPct val="0"/>
              </a:spcBef>
              <a:buNone/>
              <a:defRPr sz="2625" b="1" kern="1200">
                <a:solidFill>
                  <a:schemeClr val="tx1"/>
                </a:solidFill>
                <a:latin typeface="Helvetica"/>
                <a:ea typeface="+mj-ea"/>
                <a:cs typeface="Helvetica"/>
              </a:defRPr>
            </a:lvl1pPr>
          </a:lstStyle>
          <a:p>
            <a:r>
              <a:rPr lang="es-GT" sz="1800" dirty="0">
                <a:solidFill>
                  <a:schemeClr val="bg1"/>
                </a:solidFill>
              </a:rPr>
              <a:t>MUESTRA DE LOS ARCHIVOS ENCONTRADOS</a:t>
            </a:r>
          </a:p>
          <a:p>
            <a:r>
              <a:rPr lang="es-GT" sz="1800" dirty="0">
                <a:solidFill>
                  <a:schemeClr val="bg1"/>
                </a:solidFill>
              </a:rPr>
              <a:t>Y DOBLEMENTE COTEJADOS:</a:t>
            </a:r>
          </a:p>
        </p:txBody>
      </p:sp>
      <p:sp>
        <p:nvSpPr>
          <p:cNvPr id="10" name="Rectángulo 9">
            <a:extLst>
              <a:ext uri="{FF2B5EF4-FFF2-40B4-BE49-F238E27FC236}">
                <a16:creationId xmlns:a16="http://schemas.microsoft.com/office/drawing/2014/main" id="{F9100545-F089-71A7-FFDB-85AF857267B2}"/>
              </a:ext>
            </a:extLst>
          </p:cNvPr>
          <p:cNvSpPr/>
          <p:nvPr/>
        </p:nvSpPr>
        <p:spPr>
          <a:xfrm>
            <a:off x="3276333" y="800610"/>
            <a:ext cx="5639332" cy="45719"/>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GT"/>
          </a:p>
        </p:txBody>
      </p:sp>
      <p:sp>
        <p:nvSpPr>
          <p:cNvPr id="11" name="CuadroTexto 10">
            <a:extLst>
              <a:ext uri="{FF2B5EF4-FFF2-40B4-BE49-F238E27FC236}">
                <a16:creationId xmlns:a16="http://schemas.microsoft.com/office/drawing/2014/main" id="{889B3977-A0EA-6D9E-BE6D-EA5A97B048C5}"/>
              </a:ext>
            </a:extLst>
          </p:cNvPr>
          <p:cNvSpPr txBox="1"/>
          <p:nvPr/>
        </p:nvSpPr>
        <p:spPr>
          <a:xfrm>
            <a:off x="4507971" y="1330754"/>
            <a:ext cx="3912812" cy="369332"/>
          </a:xfrm>
          <a:prstGeom prst="rect">
            <a:avLst/>
          </a:prstGeom>
          <a:solidFill>
            <a:srgbClr val="00B0F0">
              <a:alpha val="34902"/>
            </a:srgbClr>
          </a:solidFill>
        </p:spPr>
        <p:txBody>
          <a:bodyPr wrap="square" anchor="ctr">
            <a:spAutoFit/>
          </a:bodyPr>
          <a:lstStyle/>
          <a:p>
            <a:pPr marL="0" indent="0">
              <a:buNone/>
            </a:pPr>
            <a:r>
              <a:rPr lang="es-GT" b="1" dirty="0">
                <a:solidFill>
                  <a:srgbClr val="002060"/>
                </a:solidFill>
                <a:latin typeface="Arial" panose="020B0604020202020204" pitchFamily="34" charset="0"/>
                <a:cs typeface="Arial" panose="020B0604020202020204" pitchFamily="34" charset="0"/>
              </a:rPr>
              <a:t>1. Presidente y Vicepresidente</a:t>
            </a:r>
          </a:p>
        </p:txBody>
      </p:sp>
      <p:pic>
        <p:nvPicPr>
          <p:cNvPr id="7" name="Picture 2">
            <a:extLst>
              <a:ext uri="{FF2B5EF4-FFF2-40B4-BE49-F238E27FC236}">
                <a16:creationId xmlns:a16="http://schemas.microsoft.com/office/drawing/2014/main" id="{F58733B3-A5BD-A7F2-3FDC-5C0B968AE4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486"/>
          <a:stretch/>
        </p:blipFill>
        <p:spPr bwMode="auto">
          <a:xfrm>
            <a:off x="1707205" y="1785135"/>
            <a:ext cx="7942426" cy="37998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Rectángulo 11">
            <a:extLst>
              <a:ext uri="{FF2B5EF4-FFF2-40B4-BE49-F238E27FC236}">
                <a16:creationId xmlns:a16="http://schemas.microsoft.com/office/drawing/2014/main" id="{97E819B8-E4CC-2070-4E01-3783C30799E4}"/>
              </a:ext>
            </a:extLst>
          </p:cNvPr>
          <p:cNvSpPr/>
          <p:nvPr/>
        </p:nvSpPr>
        <p:spPr>
          <a:xfrm>
            <a:off x="6318949" y="1750622"/>
            <a:ext cx="871352" cy="3888980"/>
          </a:xfrm>
          <a:prstGeom prst="rect">
            <a:avLst/>
          </a:prstGeom>
          <a:solidFill>
            <a:srgbClr val="FFFF00">
              <a:alpha val="20000"/>
            </a:srgbClr>
          </a:solidFill>
          <a:ln w="6350">
            <a:solidFill>
              <a:srgbClr val="FF0000"/>
            </a:solidFill>
          </a:ln>
          <a:effectLst>
            <a:reflection endPos="0" dist="50800" dir="5400000" sy="-100000" algn="bl" rotWithShape="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pic>
        <p:nvPicPr>
          <p:cNvPr id="14" name="Picture 2">
            <a:extLst>
              <a:ext uri="{FF2B5EF4-FFF2-40B4-BE49-F238E27FC236}">
                <a16:creationId xmlns:a16="http://schemas.microsoft.com/office/drawing/2014/main" id="{BDB95746-55F9-567E-A5EC-9BB1801572C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7982" t="17486" r="31047"/>
          <a:stretch/>
        </p:blipFill>
        <p:spPr bwMode="auto">
          <a:xfrm>
            <a:off x="10122346" y="156167"/>
            <a:ext cx="1289851" cy="5624837"/>
          </a:xfrm>
          <a:prstGeom prst="rect">
            <a:avLst/>
          </a:prstGeom>
          <a:solidFill>
            <a:srgbClr val="FFFFFF">
              <a:shade val="85000"/>
            </a:srgbClr>
          </a:solidFill>
          <a:ln w="19050">
            <a:solidFill>
              <a:srgbClr val="FF0000"/>
            </a:solidFill>
            <a:miter lim="800000"/>
            <a:headEnd/>
            <a:tailEnd/>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20" name="Flecha derecha 19">
            <a:extLst>
              <a:ext uri="{FF2B5EF4-FFF2-40B4-BE49-F238E27FC236}">
                <a16:creationId xmlns:a16="http://schemas.microsoft.com/office/drawing/2014/main" id="{1F3E2313-9B17-2F40-CB2C-AFB080D5B8D6}"/>
              </a:ext>
            </a:extLst>
          </p:cNvPr>
          <p:cNvSpPr/>
          <p:nvPr/>
        </p:nvSpPr>
        <p:spPr>
          <a:xfrm>
            <a:off x="7503736" y="3214540"/>
            <a:ext cx="2290713" cy="563207"/>
          </a:xfrm>
          <a:prstGeom prst="rightArrow">
            <a:avLst>
              <a:gd name="adj1" fmla="val 50000"/>
              <a:gd name="adj2" fmla="val 110256"/>
            </a:avLst>
          </a:prstGeom>
          <a:solidFill>
            <a:srgbClr val="FF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GT"/>
          </a:p>
        </p:txBody>
      </p:sp>
    </p:spTree>
    <p:extLst>
      <p:ext uri="{BB962C8B-B14F-4D97-AF65-F5344CB8AC3E}">
        <p14:creationId xmlns:p14="http://schemas.microsoft.com/office/powerpoint/2010/main" val="894284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upo 27">
            <a:extLst>
              <a:ext uri="{FF2B5EF4-FFF2-40B4-BE49-F238E27FC236}">
                <a16:creationId xmlns:a16="http://schemas.microsoft.com/office/drawing/2014/main" id="{F6597480-11AA-38CC-3041-B399CE27BF11}"/>
              </a:ext>
            </a:extLst>
          </p:cNvPr>
          <p:cNvGrpSpPr/>
          <p:nvPr/>
        </p:nvGrpSpPr>
        <p:grpSpPr>
          <a:xfrm>
            <a:off x="1737121" y="1723173"/>
            <a:ext cx="7906311" cy="4057830"/>
            <a:chOff x="2463725" y="1883699"/>
            <a:chExt cx="7264550" cy="3728453"/>
          </a:xfrm>
        </p:grpSpPr>
        <p:pic>
          <p:nvPicPr>
            <p:cNvPr id="12" name="Picture 2">
              <a:extLst>
                <a:ext uri="{FF2B5EF4-FFF2-40B4-BE49-F238E27FC236}">
                  <a16:creationId xmlns:a16="http://schemas.microsoft.com/office/drawing/2014/main" id="{F4E5BABF-4834-8D00-45DB-11AFA8FE8FC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086"/>
            <a:stretch/>
          </p:blipFill>
          <p:spPr bwMode="auto">
            <a:xfrm>
              <a:off x="2463725" y="1929999"/>
              <a:ext cx="7264550" cy="36290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Rectángulo 12">
              <a:extLst>
                <a:ext uri="{FF2B5EF4-FFF2-40B4-BE49-F238E27FC236}">
                  <a16:creationId xmlns:a16="http://schemas.microsoft.com/office/drawing/2014/main" id="{E51097F8-F818-1FBA-72DC-D6AFD31AAF03}"/>
                </a:ext>
              </a:extLst>
            </p:cNvPr>
            <p:cNvSpPr/>
            <p:nvPr/>
          </p:nvSpPr>
          <p:spPr>
            <a:xfrm>
              <a:off x="6607806" y="1883699"/>
              <a:ext cx="889926" cy="3728453"/>
            </a:xfrm>
            <a:prstGeom prst="rect">
              <a:avLst/>
            </a:prstGeom>
            <a:solidFill>
              <a:srgbClr val="FFFF00">
                <a:alpha val="20000"/>
              </a:srgbClr>
            </a:solidFill>
            <a:ln w="6350">
              <a:solidFill>
                <a:srgbClr val="FF0000"/>
              </a:solidFill>
            </a:ln>
            <a:effectLst>
              <a:reflection endPos="0" dist="50800" dir="5400000" sy="-100000" algn="bl" rotWithShape="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grpSp>
      <p:pic>
        <p:nvPicPr>
          <p:cNvPr id="19" name="Picture 2">
            <a:extLst>
              <a:ext uri="{FF2B5EF4-FFF2-40B4-BE49-F238E27FC236}">
                <a16:creationId xmlns:a16="http://schemas.microsoft.com/office/drawing/2014/main" id="{38485806-A257-93B4-B27B-B1C788F5EC4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7700" t="15086" r="32049"/>
          <a:stretch/>
        </p:blipFill>
        <p:spPr bwMode="auto">
          <a:xfrm>
            <a:off x="10113823" y="156166"/>
            <a:ext cx="1154288" cy="5624837"/>
          </a:xfrm>
          <a:prstGeom prst="rect">
            <a:avLst/>
          </a:prstGeom>
          <a:solidFill>
            <a:srgbClr val="FFFFFF">
              <a:shade val="85000"/>
            </a:srgbClr>
          </a:solidFill>
          <a:ln w="19050">
            <a:solidFill>
              <a:srgbClr val="FF0000"/>
            </a:solidFill>
            <a:miter lim="800000"/>
            <a:headEnd/>
            <a:tailEnd/>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14" name="CuadroTexto 13">
            <a:extLst>
              <a:ext uri="{FF2B5EF4-FFF2-40B4-BE49-F238E27FC236}">
                <a16:creationId xmlns:a16="http://schemas.microsoft.com/office/drawing/2014/main" id="{303B2489-CA17-5440-E2E7-AB6024989DCF}"/>
              </a:ext>
            </a:extLst>
          </p:cNvPr>
          <p:cNvSpPr txBox="1"/>
          <p:nvPr/>
        </p:nvSpPr>
        <p:spPr>
          <a:xfrm>
            <a:off x="4507971" y="1328646"/>
            <a:ext cx="3912812" cy="369332"/>
          </a:xfrm>
          <a:prstGeom prst="rect">
            <a:avLst/>
          </a:prstGeom>
          <a:solidFill>
            <a:srgbClr val="00B0F0">
              <a:alpha val="34902"/>
            </a:srgbClr>
          </a:solidFill>
        </p:spPr>
        <p:txBody>
          <a:bodyPr wrap="square" anchor="ctr">
            <a:spAutoFit/>
          </a:bodyPr>
          <a:lstStyle/>
          <a:p>
            <a:pPr marL="0" indent="0">
              <a:buNone/>
            </a:pPr>
            <a:r>
              <a:rPr lang="es-GT" b="1" dirty="0">
                <a:solidFill>
                  <a:srgbClr val="002060"/>
                </a:solidFill>
                <a:latin typeface="Arial" panose="020B0604020202020204" pitchFamily="34" charset="0"/>
                <a:cs typeface="Arial" panose="020B0604020202020204" pitchFamily="34" charset="0"/>
              </a:rPr>
              <a:t>2. Diputados Lista Nacional  </a:t>
            </a:r>
          </a:p>
        </p:txBody>
      </p:sp>
      <p:pic>
        <p:nvPicPr>
          <p:cNvPr id="16" name="Imagen 15">
            <a:extLst>
              <a:ext uri="{FF2B5EF4-FFF2-40B4-BE49-F238E27FC236}">
                <a16:creationId xmlns:a16="http://schemas.microsoft.com/office/drawing/2014/main" id="{9062C439-3D93-3109-4B27-67F2DF536848}"/>
              </a:ext>
            </a:extLst>
          </p:cNvPr>
          <p:cNvPicPr>
            <a:picLocks noChangeAspect="1"/>
          </p:cNvPicPr>
          <p:nvPr/>
        </p:nvPicPr>
        <p:blipFill rotWithShape="1">
          <a:blip r:embed="rId3"/>
          <a:srcRect l="793" r="793"/>
          <a:stretch/>
        </p:blipFill>
        <p:spPr>
          <a:xfrm>
            <a:off x="2538951" y="-41484"/>
            <a:ext cx="7114096" cy="1513640"/>
          </a:xfrm>
          <a:prstGeom prst="rect">
            <a:avLst/>
          </a:prstGeom>
        </p:spPr>
      </p:pic>
      <p:sp>
        <p:nvSpPr>
          <p:cNvPr id="17" name="Título 10">
            <a:extLst>
              <a:ext uri="{FF2B5EF4-FFF2-40B4-BE49-F238E27FC236}">
                <a16:creationId xmlns:a16="http://schemas.microsoft.com/office/drawing/2014/main" id="{79319732-16A3-ED82-1A8A-C41F08A1FD2C}"/>
              </a:ext>
            </a:extLst>
          </p:cNvPr>
          <p:cNvSpPr txBox="1">
            <a:spLocks/>
          </p:cNvSpPr>
          <p:nvPr/>
        </p:nvSpPr>
        <p:spPr>
          <a:xfrm>
            <a:off x="2859464" y="156167"/>
            <a:ext cx="6473070" cy="635685"/>
          </a:xfrm>
          <a:prstGeom prst="rect">
            <a:avLst/>
          </a:prstGeom>
        </p:spPr>
        <p:txBody>
          <a:bodyPr anchor="ctr">
            <a:normAutofit lnSpcReduction="10000"/>
          </a:bodyPr>
          <a:lstStyle>
            <a:lvl1pPr algn="ctr" defTabSz="342834" rtl="0" eaLnBrk="1" latinLnBrk="0" hangingPunct="1">
              <a:spcBef>
                <a:spcPct val="0"/>
              </a:spcBef>
              <a:buNone/>
              <a:defRPr sz="2625" b="1" kern="1200">
                <a:solidFill>
                  <a:schemeClr val="tx1"/>
                </a:solidFill>
                <a:latin typeface="Helvetica"/>
                <a:ea typeface="+mj-ea"/>
                <a:cs typeface="Helvetica"/>
              </a:defRPr>
            </a:lvl1pPr>
          </a:lstStyle>
          <a:p>
            <a:r>
              <a:rPr lang="es-GT" sz="1800" dirty="0">
                <a:solidFill>
                  <a:schemeClr val="bg1"/>
                </a:solidFill>
              </a:rPr>
              <a:t>MUESTRA DE LOS ARCHIVOS ENCONTRADOS</a:t>
            </a:r>
          </a:p>
          <a:p>
            <a:r>
              <a:rPr lang="es-GT" sz="1800" dirty="0">
                <a:solidFill>
                  <a:schemeClr val="bg1"/>
                </a:solidFill>
              </a:rPr>
              <a:t>Y DOBLEMENTE COTEJADOS:</a:t>
            </a:r>
          </a:p>
        </p:txBody>
      </p:sp>
      <p:sp>
        <p:nvSpPr>
          <p:cNvPr id="18" name="Rectángulo 17">
            <a:extLst>
              <a:ext uri="{FF2B5EF4-FFF2-40B4-BE49-F238E27FC236}">
                <a16:creationId xmlns:a16="http://schemas.microsoft.com/office/drawing/2014/main" id="{7D573A3A-2148-B1A1-ED98-191DCAC8A375}"/>
              </a:ext>
            </a:extLst>
          </p:cNvPr>
          <p:cNvSpPr/>
          <p:nvPr/>
        </p:nvSpPr>
        <p:spPr>
          <a:xfrm>
            <a:off x="3276333" y="800610"/>
            <a:ext cx="5639332" cy="45719"/>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GT"/>
          </a:p>
        </p:txBody>
      </p:sp>
      <p:sp>
        <p:nvSpPr>
          <p:cNvPr id="30" name="Flecha derecha 29">
            <a:extLst>
              <a:ext uri="{FF2B5EF4-FFF2-40B4-BE49-F238E27FC236}">
                <a16:creationId xmlns:a16="http://schemas.microsoft.com/office/drawing/2014/main" id="{73D73035-93AF-4F2F-1DDC-3BF999746A5A}"/>
              </a:ext>
            </a:extLst>
          </p:cNvPr>
          <p:cNvSpPr/>
          <p:nvPr/>
        </p:nvSpPr>
        <p:spPr>
          <a:xfrm>
            <a:off x="7503736" y="3214540"/>
            <a:ext cx="2290713" cy="563207"/>
          </a:xfrm>
          <a:prstGeom prst="rightArrow">
            <a:avLst>
              <a:gd name="adj1" fmla="val 50000"/>
              <a:gd name="adj2" fmla="val 110256"/>
            </a:avLst>
          </a:prstGeom>
          <a:solidFill>
            <a:srgbClr val="FF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GT"/>
          </a:p>
        </p:txBody>
      </p:sp>
    </p:spTree>
    <p:extLst>
      <p:ext uri="{BB962C8B-B14F-4D97-AF65-F5344CB8AC3E}">
        <p14:creationId xmlns:p14="http://schemas.microsoft.com/office/powerpoint/2010/main" val="3341322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7D027E52-478D-289A-60DC-11737EE76F2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787"/>
          <a:stretch/>
        </p:blipFill>
        <p:spPr bwMode="auto">
          <a:xfrm>
            <a:off x="1983119" y="1800209"/>
            <a:ext cx="7575658" cy="38889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Rectángulo 12">
            <a:extLst>
              <a:ext uri="{FF2B5EF4-FFF2-40B4-BE49-F238E27FC236}">
                <a16:creationId xmlns:a16="http://schemas.microsoft.com/office/drawing/2014/main" id="{DB34C217-D76D-F491-FA4F-180936DD40D5}"/>
              </a:ext>
            </a:extLst>
          </p:cNvPr>
          <p:cNvSpPr/>
          <p:nvPr/>
        </p:nvSpPr>
        <p:spPr>
          <a:xfrm>
            <a:off x="6370107" y="1800209"/>
            <a:ext cx="765876" cy="3899769"/>
          </a:xfrm>
          <a:prstGeom prst="rect">
            <a:avLst/>
          </a:prstGeom>
          <a:solidFill>
            <a:srgbClr val="FFFF00">
              <a:alpha val="20000"/>
            </a:srgbClr>
          </a:solidFill>
          <a:ln w="6350">
            <a:solidFill>
              <a:srgbClr val="FF0000"/>
            </a:solidFill>
          </a:ln>
          <a:effectLst>
            <a:reflection endPos="0" dist="50800" dir="5400000" sy="-100000" algn="bl" rotWithShape="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4" name="CuadroTexto 13">
            <a:extLst>
              <a:ext uri="{FF2B5EF4-FFF2-40B4-BE49-F238E27FC236}">
                <a16:creationId xmlns:a16="http://schemas.microsoft.com/office/drawing/2014/main" id="{85CEB4EC-1A66-E405-4120-EB93CB6EDF08}"/>
              </a:ext>
            </a:extLst>
          </p:cNvPr>
          <p:cNvSpPr txBox="1"/>
          <p:nvPr/>
        </p:nvSpPr>
        <p:spPr>
          <a:xfrm>
            <a:off x="4507971" y="1348347"/>
            <a:ext cx="3912812" cy="369332"/>
          </a:xfrm>
          <a:prstGeom prst="rect">
            <a:avLst/>
          </a:prstGeom>
          <a:solidFill>
            <a:srgbClr val="00B0F0">
              <a:alpha val="34902"/>
            </a:srgbClr>
          </a:solidFill>
        </p:spPr>
        <p:txBody>
          <a:bodyPr wrap="square" anchor="ctr">
            <a:spAutoFit/>
          </a:bodyPr>
          <a:lstStyle/>
          <a:p>
            <a:pPr marL="0" indent="0">
              <a:buNone/>
            </a:pPr>
            <a:r>
              <a:rPr lang="es-GT" b="1" dirty="0">
                <a:solidFill>
                  <a:srgbClr val="002060"/>
                </a:solidFill>
                <a:latin typeface="Arial" panose="020B0604020202020204" pitchFamily="34" charset="0"/>
                <a:cs typeface="Arial" panose="020B0604020202020204" pitchFamily="34" charset="0"/>
              </a:rPr>
              <a:t>3. Diputados Distritales</a:t>
            </a:r>
          </a:p>
        </p:txBody>
      </p:sp>
      <p:pic>
        <p:nvPicPr>
          <p:cNvPr id="16" name="Imagen 15">
            <a:extLst>
              <a:ext uri="{FF2B5EF4-FFF2-40B4-BE49-F238E27FC236}">
                <a16:creationId xmlns:a16="http://schemas.microsoft.com/office/drawing/2014/main" id="{5A57394C-055D-D187-DB81-6DE99B00A6E8}"/>
              </a:ext>
            </a:extLst>
          </p:cNvPr>
          <p:cNvPicPr>
            <a:picLocks noChangeAspect="1"/>
          </p:cNvPicPr>
          <p:nvPr/>
        </p:nvPicPr>
        <p:blipFill rotWithShape="1">
          <a:blip r:embed="rId3"/>
          <a:srcRect l="793" r="793"/>
          <a:stretch/>
        </p:blipFill>
        <p:spPr>
          <a:xfrm>
            <a:off x="2538951" y="-41484"/>
            <a:ext cx="7114096" cy="1513640"/>
          </a:xfrm>
          <a:prstGeom prst="rect">
            <a:avLst/>
          </a:prstGeom>
        </p:spPr>
      </p:pic>
      <p:sp>
        <p:nvSpPr>
          <p:cNvPr id="17" name="Título 10">
            <a:extLst>
              <a:ext uri="{FF2B5EF4-FFF2-40B4-BE49-F238E27FC236}">
                <a16:creationId xmlns:a16="http://schemas.microsoft.com/office/drawing/2014/main" id="{1B9116AB-024F-336C-E3CF-5127B69D02DF}"/>
              </a:ext>
            </a:extLst>
          </p:cNvPr>
          <p:cNvSpPr txBox="1">
            <a:spLocks/>
          </p:cNvSpPr>
          <p:nvPr/>
        </p:nvSpPr>
        <p:spPr>
          <a:xfrm>
            <a:off x="2859464" y="156167"/>
            <a:ext cx="6473070" cy="635685"/>
          </a:xfrm>
          <a:prstGeom prst="rect">
            <a:avLst/>
          </a:prstGeom>
        </p:spPr>
        <p:txBody>
          <a:bodyPr anchor="ctr">
            <a:normAutofit lnSpcReduction="10000"/>
          </a:bodyPr>
          <a:lstStyle>
            <a:lvl1pPr algn="ctr" defTabSz="342834" rtl="0" eaLnBrk="1" latinLnBrk="0" hangingPunct="1">
              <a:spcBef>
                <a:spcPct val="0"/>
              </a:spcBef>
              <a:buNone/>
              <a:defRPr sz="2625" b="1" kern="1200">
                <a:solidFill>
                  <a:schemeClr val="tx1"/>
                </a:solidFill>
                <a:latin typeface="Helvetica"/>
                <a:ea typeface="+mj-ea"/>
                <a:cs typeface="Helvetica"/>
              </a:defRPr>
            </a:lvl1pPr>
          </a:lstStyle>
          <a:p>
            <a:r>
              <a:rPr lang="es-GT" sz="1800" dirty="0">
                <a:solidFill>
                  <a:schemeClr val="bg1"/>
                </a:solidFill>
              </a:rPr>
              <a:t>MUESTRA DE LOS ARCHIVOS ENCONTRADOS</a:t>
            </a:r>
          </a:p>
          <a:p>
            <a:r>
              <a:rPr lang="es-GT" sz="1800" dirty="0">
                <a:solidFill>
                  <a:schemeClr val="bg1"/>
                </a:solidFill>
              </a:rPr>
              <a:t>Y DOBLEMENTE COTEJADOS:</a:t>
            </a:r>
          </a:p>
        </p:txBody>
      </p:sp>
      <p:sp>
        <p:nvSpPr>
          <p:cNvPr id="18" name="Rectángulo 17">
            <a:extLst>
              <a:ext uri="{FF2B5EF4-FFF2-40B4-BE49-F238E27FC236}">
                <a16:creationId xmlns:a16="http://schemas.microsoft.com/office/drawing/2014/main" id="{CE4D8111-8951-4BAD-E5A6-3CD9BCFBFE9B}"/>
              </a:ext>
            </a:extLst>
          </p:cNvPr>
          <p:cNvSpPr/>
          <p:nvPr/>
        </p:nvSpPr>
        <p:spPr>
          <a:xfrm>
            <a:off x="3276333" y="800610"/>
            <a:ext cx="5639332" cy="45719"/>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GT"/>
          </a:p>
        </p:txBody>
      </p:sp>
      <p:pic>
        <p:nvPicPr>
          <p:cNvPr id="19" name="Picture 2">
            <a:extLst>
              <a:ext uri="{FF2B5EF4-FFF2-40B4-BE49-F238E27FC236}">
                <a16:creationId xmlns:a16="http://schemas.microsoft.com/office/drawing/2014/main" id="{9789DF22-1858-0582-A0BC-E66B54CEE6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7566" t="14423" r="31424"/>
          <a:stretch/>
        </p:blipFill>
        <p:spPr bwMode="auto">
          <a:xfrm>
            <a:off x="10103112" y="156167"/>
            <a:ext cx="1216067" cy="5628325"/>
          </a:xfrm>
          <a:prstGeom prst="rect">
            <a:avLst/>
          </a:prstGeom>
          <a:solidFill>
            <a:srgbClr val="FFFFFF">
              <a:shade val="85000"/>
            </a:srgbClr>
          </a:solidFill>
          <a:ln w="19050">
            <a:solidFill>
              <a:srgbClr val="FF0000"/>
            </a:solidFill>
            <a:miter lim="800000"/>
            <a:headEnd/>
            <a:tailEnd/>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23" name="Flecha derecha 22">
            <a:extLst>
              <a:ext uri="{FF2B5EF4-FFF2-40B4-BE49-F238E27FC236}">
                <a16:creationId xmlns:a16="http://schemas.microsoft.com/office/drawing/2014/main" id="{AC652E6F-4EA2-31DB-2008-4B15EA0473DC}"/>
              </a:ext>
            </a:extLst>
          </p:cNvPr>
          <p:cNvSpPr/>
          <p:nvPr/>
        </p:nvSpPr>
        <p:spPr>
          <a:xfrm>
            <a:off x="7503736" y="3214540"/>
            <a:ext cx="2290713" cy="563207"/>
          </a:xfrm>
          <a:prstGeom prst="rightArrow">
            <a:avLst>
              <a:gd name="adj1" fmla="val 50000"/>
              <a:gd name="adj2" fmla="val 110256"/>
            </a:avLst>
          </a:prstGeom>
          <a:solidFill>
            <a:srgbClr val="FF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GT"/>
          </a:p>
        </p:txBody>
      </p:sp>
    </p:spTree>
    <p:extLst>
      <p:ext uri="{BB962C8B-B14F-4D97-AF65-F5344CB8AC3E}">
        <p14:creationId xmlns:p14="http://schemas.microsoft.com/office/powerpoint/2010/main" val="3457427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7703326-F7CB-8E93-3D1A-86ADD7D11B5E}"/>
              </a:ext>
            </a:extLst>
          </p:cNvPr>
          <p:cNvPicPr>
            <a:picLocks noChangeAspect="1"/>
          </p:cNvPicPr>
          <p:nvPr/>
        </p:nvPicPr>
        <p:blipFill rotWithShape="1">
          <a:blip r:embed="rId2"/>
          <a:srcRect l="793" r="793"/>
          <a:stretch/>
        </p:blipFill>
        <p:spPr>
          <a:xfrm>
            <a:off x="334888" y="-10758"/>
            <a:ext cx="11522222" cy="1583079"/>
          </a:xfrm>
          <a:prstGeom prst="rect">
            <a:avLst/>
          </a:prstGeom>
        </p:spPr>
      </p:pic>
      <p:sp>
        <p:nvSpPr>
          <p:cNvPr id="5" name="Título 10">
            <a:extLst>
              <a:ext uri="{FF2B5EF4-FFF2-40B4-BE49-F238E27FC236}">
                <a16:creationId xmlns:a16="http://schemas.microsoft.com/office/drawing/2014/main" id="{E3FC8D26-A071-62E4-BD4A-9AC756D1B519}"/>
              </a:ext>
            </a:extLst>
          </p:cNvPr>
          <p:cNvSpPr txBox="1">
            <a:spLocks/>
          </p:cNvSpPr>
          <p:nvPr/>
        </p:nvSpPr>
        <p:spPr>
          <a:xfrm>
            <a:off x="516673" y="132661"/>
            <a:ext cx="11158652" cy="918930"/>
          </a:xfrm>
          <a:prstGeom prst="rect">
            <a:avLst/>
          </a:prstGeom>
        </p:spPr>
        <p:txBody>
          <a:bodyPr anchor="ctr">
            <a:normAutofit fontScale="92500" lnSpcReduction="10000"/>
          </a:bodyPr>
          <a:lstStyle>
            <a:lvl1pPr algn="ctr" defTabSz="342834" rtl="0" eaLnBrk="1" latinLnBrk="0" hangingPunct="1">
              <a:spcBef>
                <a:spcPct val="0"/>
              </a:spcBef>
              <a:buNone/>
              <a:defRPr sz="2625" b="1" kern="1200">
                <a:solidFill>
                  <a:schemeClr val="tx1"/>
                </a:solidFill>
                <a:latin typeface="Helvetica"/>
                <a:ea typeface="+mj-ea"/>
                <a:cs typeface="Helvetica"/>
              </a:defRPr>
            </a:lvl1pPr>
          </a:lstStyle>
          <a:p>
            <a:r>
              <a:rPr lang="es-GT" sz="3200" dirty="0">
                <a:solidFill>
                  <a:schemeClr val="bg1"/>
                </a:solidFill>
              </a:rPr>
              <a:t>IRREGULARIDADES EN EL RESGUARDO DE</a:t>
            </a:r>
          </a:p>
          <a:p>
            <a:r>
              <a:rPr lang="es-GT" sz="3200" dirty="0">
                <a:solidFill>
                  <a:schemeClr val="bg1"/>
                </a:solidFill>
              </a:rPr>
              <a:t>LAS CAJAS ELECTORALES</a:t>
            </a:r>
          </a:p>
        </p:txBody>
      </p:sp>
      <p:sp>
        <p:nvSpPr>
          <p:cNvPr id="6" name="Rectángulo 5">
            <a:extLst>
              <a:ext uri="{FF2B5EF4-FFF2-40B4-BE49-F238E27FC236}">
                <a16:creationId xmlns:a16="http://schemas.microsoft.com/office/drawing/2014/main" id="{1BDB0A16-2014-866E-1054-11FDD8B07ADE}"/>
              </a:ext>
            </a:extLst>
          </p:cNvPr>
          <p:cNvSpPr/>
          <p:nvPr/>
        </p:nvSpPr>
        <p:spPr>
          <a:xfrm>
            <a:off x="2495999" y="1024116"/>
            <a:ext cx="7200000" cy="7200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GT"/>
          </a:p>
        </p:txBody>
      </p:sp>
      <p:pic>
        <p:nvPicPr>
          <p:cNvPr id="3" name="Imagen 2">
            <a:extLst>
              <a:ext uri="{FF2B5EF4-FFF2-40B4-BE49-F238E27FC236}">
                <a16:creationId xmlns:a16="http://schemas.microsoft.com/office/drawing/2014/main" id="{1448331C-5CE8-DEDF-564A-6F8D2E5321D3}"/>
              </a:ext>
            </a:extLst>
          </p:cNvPr>
          <p:cNvPicPr>
            <a:picLocks noChangeAspect="1"/>
          </p:cNvPicPr>
          <p:nvPr/>
        </p:nvPicPr>
        <p:blipFill rotWithShape="1">
          <a:blip r:embed="rId3"/>
          <a:srcRect l="3970" t="2416" r="4080" b="1424"/>
          <a:stretch/>
        </p:blipFill>
        <p:spPr>
          <a:xfrm>
            <a:off x="6274834" y="1715740"/>
            <a:ext cx="5242609" cy="3874358"/>
          </a:xfrm>
          <a:prstGeom prst="rect">
            <a:avLst/>
          </a:prstGeom>
          <a:ln>
            <a:solidFill>
              <a:schemeClr val="accent1">
                <a:lumMod val="40000"/>
                <a:lumOff val="60000"/>
              </a:schemeClr>
            </a:solidFill>
          </a:ln>
          <a:effectLst>
            <a:outerShdw blurRad="50800" dist="38100" dir="2700000" algn="tl" rotWithShape="0">
              <a:prstClr val="black">
                <a:alpha val="40000"/>
              </a:prstClr>
            </a:outerShdw>
          </a:effectLst>
        </p:spPr>
      </p:pic>
      <p:sp>
        <p:nvSpPr>
          <p:cNvPr id="12" name="Marcador de contenido 11">
            <a:extLst>
              <a:ext uri="{FF2B5EF4-FFF2-40B4-BE49-F238E27FC236}">
                <a16:creationId xmlns:a16="http://schemas.microsoft.com/office/drawing/2014/main" id="{6D478653-205C-1226-A287-F63727821AF2}"/>
              </a:ext>
            </a:extLst>
          </p:cNvPr>
          <p:cNvSpPr>
            <a:spLocks noGrp="1"/>
          </p:cNvSpPr>
          <p:nvPr>
            <p:ph idx="1"/>
          </p:nvPr>
        </p:nvSpPr>
        <p:spPr>
          <a:xfrm>
            <a:off x="674557" y="1638272"/>
            <a:ext cx="5242609" cy="3874357"/>
          </a:xfrm>
        </p:spPr>
        <p:txBody>
          <a:bodyPr anchor="ctr">
            <a:normAutofit/>
          </a:bodyPr>
          <a:lstStyle/>
          <a:p>
            <a:pPr marL="0" indent="0">
              <a:buNone/>
            </a:pPr>
            <a:r>
              <a:rPr lang="es-GT" sz="1600" dirty="0"/>
              <a:t>El hallazgo relacionado, concatenado con los otros hallazgos descritos, denotan la opacidad en el actuar de los magistrados del Tribunal Supremo Electoral, su falta de transparencia al omitir publicar todos los acuerdos emitidos, ya que como se verá a continuación fue permisivo y facilitador para la comisión de delitos que atentaron contra el proceso electoral, y la dolosa omisión de publicar los acuerdos emitidos de conformidad con la ley, permitió una serie de acciones que probablemente les permitía  emitir acuerdos con posterioridad, con el propósito de avalar la comisión de acciones ilegales.</a:t>
            </a:r>
          </a:p>
        </p:txBody>
      </p:sp>
      <p:sp>
        <p:nvSpPr>
          <p:cNvPr id="2" name="CuadroTexto 1">
            <a:extLst>
              <a:ext uri="{FF2B5EF4-FFF2-40B4-BE49-F238E27FC236}">
                <a16:creationId xmlns:a16="http://schemas.microsoft.com/office/drawing/2014/main" id="{D94E6500-0EC8-92F6-452F-E9CAFC66ECD7}"/>
              </a:ext>
            </a:extLst>
          </p:cNvPr>
          <p:cNvSpPr txBox="1"/>
          <p:nvPr/>
        </p:nvSpPr>
        <p:spPr>
          <a:xfrm>
            <a:off x="7735241" y="1331543"/>
            <a:ext cx="2321793" cy="461665"/>
          </a:xfrm>
          <a:prstGeom prst="rect">
            <a:avLst/>
          </a:prstGeom>
          <a:noFill/>
        </p:spPr>
        <p:txBody>
          <a:bodyPr wrap="square">
            <a:spAutoFit/>
          </a:bodyPr>
          <a:lstStyle/>
          <a:p>
            <a:pPr algn="ctr"/>
            <a:r>
              <a:rPr lang="es-GT" sz="2400" b="1" dirty="0">
                <a:solidFill>
                  <a:srgbClr val="FF0000"/>
                </a:solidFill>
                <a:latin typeface="Arial" panose="020B0604020202020204" pitchFamily="34" charset="0"/>
                <a:cs typeface="Arial" panose="020B0604020202020204" pitchFamily="34" charset="0"/>
              </a:rPr>
              <a:t>EVIDENCIA</a:t>
            </a:r>
          </a:p>
        </p:txBody>
      </p:sp>
    </p:spTree>
    <p:extLst>
      <p:ext uri="{BB962C8B-B14F-4D97-AF65-F5344CB8AC3E}">
        <p14:creationId xmlns:p14="http://schemas.microsoft.com/office/powerpoint/2010/main" val="3435872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0 CuadroTexto">
            <a:extLst>
              <a:ext uri="{FF2B5EF4-FFF2-40B4-BE49-F238E27FC236}">
                <a16:creationId xmlns:a16="http://schemas.microsoft.com/office/drawing/2014/main" id="{74FF282E-9880-D6B5-BEED-946D316667AE}"/>
              </a:ext>
            </a:extLst>
          </p:cNvPr>
          <p:cNvSpPr txBox="1"/>
          <p:nvPr/>
        </p:nvSpPr>
        <p:spPr>
          <a:xfrm>
            <a:off x="1406621" y="1101979"/>
            <a:ext cx="9378758" cy="4154984"/>
          </a:xfrm>
          <a:prstGeom prst="rect">
            <a:avLst/>
          </a:prstGeom>
          <a:noFill/>
        </p:spPr>
        <p:txBody>
          <a:bodyPr wrap="square" rtlCol="0" anchor="ctr">
            <a:spAutoFit/>
          </a:bodyPr>
          <a:lstStyle/>
          <a:p>
            <a:pPr algn="just"/>
            <a:endParaRPr lang="es-GT" sz="2000" dirty="0">
              <a:solidFill>
                <a:srgbClr val="002060"/>
              </a:solidFill>
              <a:latin typeface="Arial" panose="020B0604020202020204" pitchFamily="34" charset="0"/>
              <a:cs typeface="Arial" panose="020B0604020202020204" pitchFamily="34" charset="0"/>
            </a:endParaRPr>
          </a:p>
          <a:p>
            <a:pPr algn="just"/>
            <a:r>
              <a:rPr lang="es-GT" sz="2000" dirty="0">
                <a:solidFill>
                  <a:srgbClr val="002060"/>
                </a:solidFill>
                <a:latin typeface="Arial" panose="020B0604020202020204" pitchFamily="34" charset="0"/>
                <a:cs typeface="Arial" panose="020B0604020202020204" pitchFamily="34" charset="0"/>
              </a:rPr>
              <a:t>La información obtenida a este punto, refleja: </a:t>
            </a:r>
          </a:p>
          <a:p>
            <a:pPr algn="just"/>
            <a:endParaRPr lang="es-GT" sz="2800" b="1" dirty="0">
              <a:solidFill>
                <a:srgbClr val="002060"/>
              </a:solidFill>
              <a:latin typeface="Arial" panose="020B0604020202020204" pitchFamily="34" charset="0"/>
              <a:cs typeface="Arial" panose="020B0604020202020204" pitchFamily="34" charset="0"/>
            </a:endParaRPr>
          </a:p>
          <a:p>
            <a:pPr algn="just"/>
            <a:r>
              <a:rPr lang="es-GT" sz="2800" b="1" dirty="0">
                <a:solidFill>
                  <a:srgbClr val="002060"/>
                </a:solidFill>
                <a:latin typeface="Arial" panose="020B0604020202020204" pitchFamily="34" charset="0"/>
                <a:cs typeface="Arial" panose="020B0604020202020204" pitchFamily="34" charset="0"/>
              </a:rPr>
              <a:t>Pre-cargas ilegales de información al sistema</a:t>
            </a:r>
            <a:endParaRPr lang="es-GT" sz="2800" dirty="0">
              <a:solidFill>
                <a:srgbClr val="002060"/>
              </a:solidFill>
              <a:latin typeface="Arial" panose="020B0604020202020204" pitchFamily="34" charset="0"/>
              <a:cs typeface="Arial" panose="020B0604020202020204" pitchFamily="34" charset="0"/>
            </a:endParaRPr>
          </a:p>
          <a:p>
            <a:pPr algn="just"/>
            <a:r>
              <a:rPr lang="es-GT" sz="2000" dirty="0">
                <a:solidFill>
                  <a:srgbClr val="002060"/>
                </a:solidFill>
                <a:latin typeface="Arial" panose="020B0604020202020204" pitchFamily="34" charset="0"/>
                <a:cs typeface="Arial" panose="020B0604020202020204" pitchFamily="34" charset="0"/>
              </a:rPr>
              <a:t>detalle que ya en una ocasión una fiscal informática de un partido político había acusado.</a:t>
            </a:r>
          </a:p>
          <a:p>
            <a:pPr algn="just"/>
            <a:endParaRPr lang="es-GT" sz="2000" dirty="0">
              <a:solidFill>
                <a:srgbClr val="002060"/>
              </a:solidFill>
              <a:latin typeface="Arial" panose="020B0604020202020204" pitchFamily="34" charset="0"/>
              <a:cs typeface="Arial" panose="020B0604020202020204" pitchFamily="34" charset="0"/>
            </a:endParaRPr>
          </a:p>
          <a:p>
            <a:pPr algn="just"/>
            <a:r>
              <a:rPr lang="es-GT" sz="2000" dirty="0">
                <a:solidFill>
                  <a:srgbClr val="002060"/>
                </a:solidFill>
                <a:latin typeface="Arial" panose="020B0604020202020204" pitchFamily="34" charset="0"/>
                <a:cs typeface="Arial" panose="020B0604020202020204" pitchFamily="34" charset="0"/>
              </a:rPr>
              <a:t>Por lo tanto todas las cargas realizadas antes de las 18:00 horas son </a:t>
            </a:r>
            <a:r>
              <a:rPr lang="es-GT" sz="2400" b="1" dirty="0">
                <a:solidFill>
                  <a:srgbClr val="002060"/>
                </a:solidFill>
                <a:latin typeface="Arial" panose="020B0604020202020204" pitchFamily="34" charset="0"/>
                <a:cs typeface="Arial" panose="020B0604020202020204" pitchFamily="34" charset="0"/>
              </a:rPr>
              <a:t>datos falsos ilegales y fraudulentos</a:t>
            </a:r>
            <a:r>
              <a:rPr lang="es-GT" sz="2000" dirty="0">
                <a:solidFill>
                  <a:srgbClr val="002060"/>
                </a:solidFill>
                <a:latin typeface="Arial" panose="020B0604020202020204" pitchFamily="34" charset="0"/>
                <a:cs typeface="Arial" panose="020B0604020202020204" pitchFamily="34" charset="0"/>
              </a:rPr>
              <a:t> ya que es evidente que no representan la voluntad popular pues se subieron al sistema cuando muchos guatemaltecos ni siquiera habian ido a votar.</a:t>
            </a:r>
          </a:p>
          <a:p>
            <a:pPr algn="just"/>
            <a:endParaRPr lang="es-GT" sz="20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3880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Marcador de contenido 11">
            <a:extLst>
              <a:ext uri="{FF2B5EF4-FFF2-40B4-BE49-F238E27FC236}">
                <a16:creationId xmlns:a16="http://schemas.microsoft.com/office/drawing/2014/main" id="{73FD8FA9-2D69-28AB-ED18-2DD0B5A434D2}"/>
              </a:ext>
            </a:extLst>
          </p:cNvPr>
          <p:cNvSpPr>
            <a:spLocks noGrp="1"/>
          </p:cNvSpPr>
          <p:nvPr>
            <p:ph idx="1"/>
          </p:nvPr>
        </p:nvSpPr>
        <p:spPr>
          <a:xfrm>
            <a:off x="1406621" y="0"/>
            <a:ext cx="9378758" cy="5897217"/>
          </a:xfrm>
        </p:spPr>
        <p:txBody>
          <a:bodyPr anchor="ctr">
            <a:normAutofit/>
          </a:bodyPr>
          <a:lstStyle/>
          <a:p>
            <a:pPr marL="0" indent="0">
              <a:buNone/>
            </a:pPr>
            <a:r>
              <a:rPr lang="es-GT" sz="2200" dirty="0"/>
              <a:t>Estos hechos puestos en conocimiento del pueblo de Guatemala, son el resultado de un proceso objetivo, minucioso y científico de investigación que han llevado su curso de acuerdo al debido proceso, con el propósito de deducir las responsabilidades penales de quienes se encuentren implicados en su comisión, ya que ese es el mandato constitucional encomendado al Ministerio Público,  y por lo tanto, se le ha dado fiel cumplimiento al ejercicio de la acción penal.</a:t>
            </a:r>
          </a:p>
        </p:txBody>
      </p:sp>
    </p:spTree>
    <p:extLst>
      <p:ext uri="{BB962C8B-B14F-4D97-AF65-F5344CB8AC3E}">
        <p14:creationId xmlns:p14="http://schemas.microsoft.com/office/powerpoint/2010/main" val="3716045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Marcador de contenido 11">
            <a:extLst>
              <a:ext uri="{FF2B5EF4-FFF2-40B4-BE49-F238E27FC236}">
                <a16:creationId xmlns:a16="http://schemas.microsoft.com/office/drawing/2014/main" id="{73FD8FA9-2D69-28AB-ED18-2DD0B5A434D2}"/>
              </a:ext>
            </a:extLst>
          </p:cNvPr>
          <p:cNvSpPr>
            <a:spLocks noGrp="1"/>
          </p:cNvSpPr>
          <p:nvPr>
            <p:ph idx="1"/>
          </p:nvPr>
        </p:nvSpPr>
        <p:spPr>
          <a:xfrm>
            <a:off x="1406621" y="0"/>
            <a:ext cx="9378758" cy="5897217"/>
          </a:xfrm>
        </p:spPr>
        <p:txBody>
          <a:bodyPr anchor="ctr">
            <a:normAutofit/>
          </a:bodyPr>
          <a:lstStyle/>
          <a:p>
            <a:pPr marL="0" indent="0">
              <a:buNone/>
            </a:pPr>
            <a:endParaRPr lang="es-GT" sz="2100" dirty="0"/>
          </a:p>
          <a:p>
            <a:pPr marL="0" indent="0">
              <a:buNone/>
            </a:pPr>
            <a:r>
              <a:rPr lang="es-GT" sz="2100" dirty="0"/>
              <a:t>Sin embargo, los hechos que han sido puestos en conocimiento del pueblo de Guatemala, también tienen consecuencias frente a otras instituciones Administrativas Electorales del Estado, las que al ser informadas oficialmente deberán cumplir con sus funciones y deber legal dentro del ámbito de su competencia, tomando las acciones que correspondan, para impedir que los delitos investigados causen ulteriores consecuencias, ya que todos los funcionarios públicos tienen el deber de velar por el cumplimiento de la ley y  como se ha dicho: la obligación de evitar que los delitos investigados, causen ulteriores e irreparables consecuencias.</a:t>
            </a:r>
          </a:p>
        </p:txBody>
      </p:sp>
      <p:sp>
        <p:nvSpPr>
          <p:cNvPr id="3" name="Rectángulo 2">
            <a:extLst>
              <a:ext uri="{FF2B5EF4-FFF2-40B4-BE49-F238E27FC236}">
                <a16:creationId xmlns:a16="http://schemas.microsoft.com/office/drawing/2014/main" id="{B702C1F1-B0CE-2FE9-076F-F8436BB31C30}"/>
              </a:ext>
            </a:extLst>
          </p:cNvPr>
          <p:cNvSpPr/>
          <p:nvPr/>
        </p:nvSpPr>
        <p:spPr>
          <a:xfrm>
            <a:off x="3987614" y="4851698"/>
            <a:ext cx="4216772" cy="119482"/>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GT"/>
          </a:p>
        </p:txBody>
      </p:sp>
    </p:spTree>
    <p:extLst>
      <p:ext uri="{BB962C8B-B14F-4D97-AF65-F5344CB8AC3E}">
        <p14:creationId xmlns:p14="http://schemas.microsoft.com/office/powerpoint/2010/main" val="1140315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0 CuadroTexto">
            <a:extLst>
              <a:ext uri="{FF2B5EF4-FFF2-40B4-BE49-F238E27FC236}">
                <a16:creationId xmlns:a16="http://schemas.microsoft.com/office/drawing/2014/main" id="{74FF282E-9880-D6B5-BEED-946D316667AE}"/>
              </a:ext>
            </a:extLst>
          </p:cNvPr>
          <p:cNvSpPr txBox="1"/>
          <p:nvPr/>
        </p:nvSpPr>
        <p:spPr>
          <a:xfrm>
            <a:off x="1406621" y="1101979"/>
            <a:ext cx="9378758" cy="4154984"/>
          </a:xfrm>
          <a:prstGeom prst="rect">
            <a:avLst/>
          </a:prstGeom>
          <a:noFill/>
        </p:spPr>
        <p:txBody>
          <a:bodyPr wrap="square" rtlCol="0" anchor="ctr">
            <a:spAutoFit/>
          </a:bodyPr>
          <a:lstStyle/>
          <a:p>
            <a:pPr algn="just"/>
            <a:endParaRPr lang="es-GT" sz="2000" dirty="0">
              <a:solidFill>
                <a:srgbClr val="002060"/>
              </a:solidFill>
              <a:latin typeface="Arial" panose="020B0604020202020204" pitchFamily="34" charset="0"/>
              <a:cs typeface="Arial" panose="020B0604020202020204" pitchFamily="34" charset="0"/>
            </a:endParaRPr>
          </a:p>
          <a:p>
            <a:pPr algn="just"/>
            <a:r>
              <a:rPr lang="es-GT" sz="2000" dirty="0">
                <a:solidFill>
                  <a:srgbClr val="002060"/>
                </a:solidFill>
                <a:latin typeface="Arial" panose="020B0604020202020204" pitchFamily="34" charset="0"/>
                <a:cs typeface="Arial" panose="020B0604020202020204" pitchFamily="34" charset="0"/>
              </a:rPr>
              <a:t>La información obtenida a este punto, refleja: </a:t>
            </a:r>
          </a:p>
          <a:p>
            <a:pPr algn="just"/>
            <a:endParaRPr lang="es-GT" sz="2800" b="1" dirty="0">
              <a:solidFill>
                <a:srgbClr val="002060"/>
              </a:solidFill>
              <a:latin typeface="Arial" panose="020B0604020202020204" pitchFamily="34" charset="0"/>
              <a:cs typeface="Arial" panose="020B0604020202020204" pitchFamily="34" charset="0"/>
            </a:endParaRPr>
          </a:p>
          <a:p>
            <a:pPr algn="just"/>
            <a:r>
              <a:rPr lang="es-GT" sz="2800" b="1" dirty="0">
                <a:solidFill>
                  <a:srgbClr val="002060"/>
                </a:solidFill>
                <a:latin typeface="Arial" panose="020B0604020202020204" pitchFamily="34" charset="0"/>
                <a:cs typeface="Arial" panose="020B0604020202020204" pitchFamily="34" charset="0"/>
              </a:rPr>
              <a:t>Pre-cargas ilegales de información al sistema</a:t>
            </a:r>
            <a:endParaRPr lang="es-GT" sz="2800" dirty="0">
              <a:solidFill>
                <a:srgbClr val="002060"/>
              </a:solidFill>
              <a:latin typeface="Arial" panose="020B0604020202020204" pitchFamily="34" charset="0"/>
              <a:cs typeface="Arial" panose="020B0604020202020204" pitchFamily="34" charset="0"/>
            </a:endParaRPr>
          </a:p>
          <a:p>
            <a:pPr algn="just"/>
            <a:r>
              <a:rPr lang="es-GT" sz="2000" dirty="0">
                <a:solidFill>
                  <a:srgbClr val="002060"/>
                </a:solidFill>
                <a:latin typeface="Arial" panose="020B0604020202020204" pitchFamily="34" charset="0"/>
                <a:cs typeface="Arial" panose="020B0604020202020204" pitchFamily="34" charset="0"/>
              </a:rPr>
              <a:t>detalle que ya en una ocasión una fiscal informática de un partido político había acusado.</a:t>
            </a:r>
          </a:p>
          <a:p>
            <a:pPr algn="just"/>
            <a:endParaRPr lang="es-GT" sz="2000" dirty="0">
              <a:solidFill>
                <a:srgbClr val="002060"/>
              </a:solidFill>
              <a:latin typeface="Arial" panose="020B0604020202020204" pitchFamily="34" charset="0"/>
              <a:cs typeface="Arial" panose="020B0604020202020204" pitchFamily="34" charset="0"/>
            </a:endParaRPr>
          </a:p>
          <a:p>
            <a:pPr algn="just"/>
            <a:r>
              <a:rPr lang="es-GT" sz="2000" dirty="0">
                <a:solidFill>
                  <a:srgbClr val="002060"/>
                </a:solidFill>
                <a:latin typeface="Arial" panose="020B0604020202020204" pitchFamily="34" charset="0"/>
                <a:cs typeface="Arial" panose="020B0604020202020204" pitchFamily="34" charset="0"/>
              </a:rPr>
              <a:t>Por lo tanto todas las cargas realizadas antes de las 18:00 horas son </a:t>
            </a:r>
            <a:r>
              <a:rPr lang="es-GT" sz="2400" b="1" dirty="0">
                <a:solidFill>
                  <a:srgbClr val="002060"/>
                </a:solidFill>
                <a:latin typeface="Arial" panose="020B0604020202020204" pitchFamily="34" charset="0"/>
                <a:cs typeface="Arial" panose="020B0604020202020204" pitchFamily="34" charset="0"/>
              </a:rPr>
              <a:t>datos falsos ilegales y fraudulentos</a:t>
            </a:r>
            <a:r>
              <a:rPr lang="es-GT" sz="2000" dirty="0">
                <a:solidFill>
                  <a:srgbClr val="002060"/>
                </a:solidFill>
                <a:latin typeface="Arial" panose="020B0604020202020204" pitchFamily="34" charset="0"/>
                <a:cs typeface="Arial" panose="020B0604020202020204" pitchFamily="34" charset="0"/>
              </a:rPr>
              <a:t> ya que es evidente que no representan la voluntad popular pues se subieron al sistema cuando muchos guatemaltecos ni siquiera habian ido a votar.</a:t>
            </a:r>
          </a:p>
          <a:p>
            <a:pPr algn="just"/>
            <a:endParaRPr lang="es-GT" sz="20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96697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7A1A40F4-46C3-A784-24D5-43A9DA93011B}"/>
              </a:ext>
            </a:extLst>
          </p:cNvPr>
          <p:cNvPicPr>
            <a:picLocks noChangeAspect="1"/>
          </p:cNvPicPr>
          <p:nvPr/>
        </p:nvPicPr>
        <p:blipFill>
          <a:blip r:embed="rId2"/>
          <a:srcRect/>
          <a:stretch/>
        </p:blipFill>
        <p:spPr>
          <a:xfrm rot="2700000">
            <a:off x="337938" y="225834"/>
            <a:ext cx="5893990" cy="5337078"/>
          </a:xfrm>
          <a:prstGeom prst="rect">
            <a:avLst/>
          </a:prstGeom>
        </p:spPr>
      </p:pic>
      <p:sp>
        <p:nvSpPr>
          <p:cNvPr id="9" name="CuadroTexto 8">
            <a:extLst>
              <a:ext uri="{FF2B5EF4-FFF2-40B4-BE49-F238E27FC236}">
                <a16:creationId xmlns:a16="http://schemas.microsoft.com/office/drawing/2014/main" id="{A2537DA4-82FE-165A-6D51-9C0B50BB4A8E}"/>
              </a:ext>
            </a:extLst>
          </p:cNvPr>
          <p:cNvSpPr txBox="1"/>
          <p:nvPr/>
        </p:nvSpPr>
        <p:spPr>
          <a:xfrm>
            <a:off x="6401547" y="947643"/>
            <a:ext cx="5024718" cy="923330"/>
          </a:xfrm>
          <a:prstGeom prst="rect">
            <a:avLst/>
          </a:prstGeom>
          <a:solidFill>
            <a:srgbClr val="00B0F0">
              <a:alpha val="14902"/>
            </a:srgbClr>
          </a:solidFill>
        </p:spPr>
        <p:txBody>
          <a:bodyPr wrap="square">
            <a:spAutoFit/>
          </a:bodyPr>
          <a:lstStyle/>
          <a:p>
            <a:pPr marL="0" indent="0" algn="just">
              <a:buFont typeface="Arial"/>
              <a:buNone/>
            </a:pPr>
            <a:r>
              <a:rPr lang="es-GT" b="1" dirty="0">
                <a:solidFill>
                  <a:srgbClr val="002060"/>
                </a:solidFill>
                <a:latin typeface="Arial" panose="020B0604020202020204" pitchFamily="34" charset="0"/>
                <a:cs typeface="Arial" panose="020B0604020202020204" pitchFamily="34" charset="0"/>
              </a:rPr>
              <a:t>SOBREVALORACIÓN E ILEGALIDADES EN LA ADQUISICIÓN DEL SISTEMA TREP Y SEGA</a:t>
            </a:r>
          </a:p>
        </p:txBody>
      </p:sp>
      <p:sp>
        <p:nvSpPr>
          <p:cNvPr id="11" name="CuadroTexto 10">
            <a:extLst>
              <a:ext uri="{FF2B5EF4-FFF2-40B4-BE49-F238E27FC236}">
                <a16:creationId xmlns:a16="http://schemas.microsoft.com/office/drawing/2014/main" id="{0154B182-B520-F845-EE93-5CBEB6122C05}"/>
              </a:ext>
            </a:extLst>
          </p:cNvPr>
          <p:cNvSpPr txBox="1"/>
          <p:nvPr/>
        </p:nvSpPr>
        <p:spPr>
          <a:xfrm>
            <a:off x="6401547" y="2709421"/>
            <a:ext cx="5024718" cy="646331"/>
          </a:xfrm>
          <a:prstGeom prst="rect">
            <a:avLst/>
          </a:prstGeom>
          <a:solidFill>
            <a:srgbClr val="00B0F0">
              <a:alpha val="14902"/>
            </a:srgbClr>
          </a:solidFill>
        </p:spPr>
        <p:txBody>
          <a:bodyPr wrap="square">
            <a:spAutoFit/>
          </a:bodyPr>
          <a:lstStyle/>
          <a:p>
            <a:pPr marL="0" indent="0" algn="just">
              <a:buFont typeface="Arial"/>
              <a:buNone/>
            </a:pPr>
            <a:r>
              <a:rPr lang="es-GT" b="1" dirty="0">
                <a:solidFill>
                  <a:srgbClr val="002060"/>
                </a:solidFill>
                <a:latin typeface="Arial" panose="020B0604020202020204" pitchFamily="34" charset="0"/>
                <a:cs typeface="Arial" panose="020B0604020202020204" pitchFamily="34" charset="0"/>
              </a:rPr>
              <a:t>SABOTAJE AL SISTEMA INFORMÁTICO DEL TRIBUNAL SUPREMO ELECTORAL</a:t>
            </a:r>
          </a:p>
        </p:txBody>
      </p:sp>
      <p:sp>
        <p:nvSpPr>
          <p:cNvPr id="13" name="CuadroTexto 12">
            <a:extLst>
              <a:ext uri="{FF2B5EF4-FFF2-40B4-BE49-F238E27FC236}">
                <a16:creationId xmlns:a16="http://schemas.microsoft.com/office/drawing/2014/main" id="{F3A355B4-FA32-F5DF-42AC-D581F69D8243}"/>
              </a:ext>
            </a:extLst>
          </p:cNvPr>
          <p:cNvSpPr txBox="1"/>
          <p:nvPr/>
        </p:nvSpPr>
        <p:spPr>
          <a:xfrm>
            <a:off x="6401547" y="4086354"/>
            <a:ext cx="5024718" cy="923330"/>
          </a:xfrm>
          <a:prstGeom prst="rect">
            <a:avLst/>
          </a:prstGeom>
          <a:solidFill>
            <a:srgbClr val="00B0F0">
              <a:alpha val="14902"/>
            </a:srgbClr>
          </a:solidFill>
        </p:spPr>
        <p:txBody>
          <a:bodyPr wrap="square">
            <a:spAutoFit/>
          </a:bodyPr>
          <a:lstStyle/>
          <a:p>
            <a:pPr marL="0" indent="0" algn="just">
              <a:buFont typeface="Arial"/>
              <a:buNone/>
            </a:pPr>
            <a:r>
              <a:rPr lang="es-GT" b="1" dirty="0">
                <a:solidFill>
                  <a:srgbClr val="002060"/>
                </a:solidFill>
                <a:latin typeface="Arial" panose="020B0604020202020204" pitchFamily="34" charset="0"/>
                <a:cs typeface="Arial" panose="020B0604020202020204" pitchFamily="34" charset="0"/>
              </a:rPr>
              <a:t>ILEGALIDADES COMETIDAS POR PERSONAL DEL TRIBUNAL SUPREMO ELECTORAL EN EL PROCESO ELECTORAL</a:t>
            </a:r>
          </a:p>
        </p:txBody>
      </p:sp>
      <p:cxnSp>
        <p:nvCxnSpPr>
          <p:cNvPr id="25" name="Conector recto de flecha 24">
            <a:extLst>
              <a:ext uri="{FF2B5EF4-FFF2-40B4-BE49-F238E27FC236}">
                <a16:creationId xmlns:a16="http://schemas.microsoft.com/office/drawing/2014/main" id="{261EFEB6-4F3A-498E-1DFC-7951C0659489}"/>
              </a:ext>
            </a:extLst>
          </p:cNvPr>
          <p:cNvCxnSpPr>
            <a:cxnSpLocks/>
          </p:cNvCxnSpPr>
          <p:nvPr/>
        </p:nvCxnSpPr>
        <p:spPr>
          <a:xfrm>
            <a:off x="3284933" y="4504268"/>
            <a:ext cx="2989614" cy="0"/>
          </a:xfrm>
          <a:prstGeom prst="straightConnector1">
            <a:avLst/>
          </a:prstGeom>
          <a:ln w="57150">
            <a:solidFill>
              <a:srgbClr val="00B0F0"/>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26" name="Conector recto de flecha 25">
            <a:extLst>
              <a:ext uri="{FF2B5EF4-FFF2-40B4-BE49-F238E27FC236}">
                <a16:creationId xmlns:a16="http://schemas.microsoft.com/office/drawing/2014/main" id="{27F5F0F3-8330-9CC2-156C-A73AF8EC3EAD}"/>
              </a:ext>
            </a:extLst>
          </p:cNvPr>
          <p:cNvCxnSpPr>
            <a:cxnSpLocks/>
          </p:cNvCxnSpPr>
          <p:nvPr/>
        </p:nvCxnSpPr>
        <p:spPr>
          <a:xfrm>
            <a:off x="3663751" y="1219687"/>
            <a:ext cx="2610796" cy="0"/>
          </a:xfrm>
          <a:prstGeom prst="straightConnector1">
            <a:avLst/>
          </a:prstGeom>
          <a:ln w="57150">
            <a:solidFill>
              <a:srgbClr val="00B0F0"/>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28" name="Conector recto de flecha 27">
            <a:extLst>
              <a:ext uri="{FF2B5EF4-FFF2-40B4-BE49-F238E27FC236}">
                <a16:creationId xmlns:a16="http://schemas.microsoft.com/office/drawing/2014/main" id="{C945E25B-B2E9-4D07-22AF-D4898971A50F}"/>
              </a:ext>
            </a:extLst>
          </p:cNvPr>
          <p:cNvCxnSpPr>
            <a:cxnSpLocks/>
          </p:cNvCxnSpPr>
          <p:nvPr/>
        </p:nvCxnSpPr>
        <p:spPr>
          <a:xfrm>
            <a:off x="4942340" y="2865812"/>
            <a:ext cx="1332207" cy="0"/>
          </a:xfrm>
          <a:prstGeom prst="straightConnector1">
            <a:avLst/>
          </a:prstGeom>
          <a:ln w="57150">
            <a:solidFill>
              <a:srgbClr val="002060"/>
            </a:solidFill>
            <a:prstDash val="sysDot"/>
            <a:tailEnd type="triangle"/>
          </a:ln>
          <a:effectLst/>
        </p:spPr>
        <p:style>
          <a:lnRef idx="2">
            <a:schemeClr val="accent1"/>
          </a:lnRef>
          <a:fillRef idx="0">
            <a:schemeClr val="accent1"/>
          </a:fillRef>
          <a:effectRef idx="1">
            <a:schemeClr val="accent1"/>
          </a:effectRef>
          <a:fontRef idx="minor">
            <a:schemeClr val="tx1"/>
          </a:fontRef>
        </p:style>
      </p:cxnSp>
      <p:pic>
        <p:nvPicPr>
          <p:cNvPr id="41" name="Imagen 40">
            <a:extLst>
              <a:ext uri="{FF2B5EF4-FFF2-40B4-BE49-F238E27FC236}">
                <a16:creationId xmlns:a16="http://schemas.microsoft.com/office/drawing/2014/main" id="{880F7E75-DBCA-45D8-F4B8-4286E8EE8721}"/>
              </a:ext>
            </a:extLst>
          </p:cNvPr>
          <p:cNvPicPr>
            <a:picLocks noChangeAspect="1"/>
          </p:cNvPicPr>
          <p:nvPr/>
        </p:nvPicPr>
        <p:blipFill rotWithShape="1">
          <a:blip r:embed="rId3"/>
          <a:srcRect r="64868"/>
          <a:stretch/>
        </p:blipFill>
        <p:spPr>
          <a:xfrm>
            <a:off x="3035543" y="759130"/>
            <a:ext cx="1154874" cy="828718"/>
          </a:xfrm>
          <a:prstGeom prst="rect">
            <a:avLst/>
          </a:prstGeom>
        </p:spPr>
      </p:pic>
      <p:pic>
        <p:nvPicPr>
          <p:cNvPr id="46" name="Imagen 45">
            <a:extLst>
              <a:ext uri="{FF2B5EF4-FFF2-40B4-BE49-F238E27FC236}">
                <a16:creationId xmlns:a16="http://schemas.microsoft.com/office/drawing/2014/main" id="{BC8433C4-48AA-F340-57D8-2AC3AA550FB2}"/>
              </a:ext>
            </a:extLst>
          </p:cNvPr>
          <p:cNvPicPr>
            <a:picLocks noChangeAspect="1"/>
          </p:cNvPicPr>
          <p:nvPr/>
        </p:nvPicPr>
        <p:blipFill rotWithShape="1">
          <a:blip r:embed="rId4"/>
          <a:srcRect l="34277" r="31826"/>
          <a:stretch/>
        </p:blipFill>
        <p:spPr>
          <a:xfrm>
            <a:off x="4190416" y="2436543"/>
            <a:ext cx="1028297" cy="764742"/>
          </a:xfrm>
          <a:prstGeom prst="rect">
            <a:avLst/>
          </a:prstGeom>
        </p:spPr>
      </p:pic>
      <p:pic>
        <p:nvPicPr>
          <p:cNvPr id="47" name="Imagen 46">
            <a:extLst>
              <a:ext uri="{FF2B5EF4-FFF2-40B4-BE49-F238E27FC236}">
                <a16:creationId xmlns:a16="http://schemas.microsoft.com/office/drawing/2014/main" id="{50766434-F7F1-3E4E-7A59-41B7DABBC6B9}"/>
              </a:ext>
            </a:extLst>
          </p:cNvPr>
          <p:cNvPicPr>
            <a:picLocks noChangeAspect="1"/>
          </p:cNvPicPr>
          <p:nvPr/>
        </p:nvPicPr>
        <p:blipFill rotWithShape="1">
          <a:blip r:embed="rId3"/>
          <a:srcRect l="73392"/>
          <a:stretch/>
        </p:blipFill>
        <p:spPr>
          <a:xfrm>
            <a:off x="2754986" y="3984979"/>
            <a:ext cx="970686" cy="919688"/>
          </a:xfrm>
          <a:prstGeom prst="rect">
            <a:avLst/>
          </a:prstGeom>
        </p:spPr>
      </p:pic>
    </p:spTree>
    <p:extLst>
      <p:ext uri="{BB962C8B-B14F-4D97-AF65-F5344CB8AC3E}">
        <p14:creationId xmlns:p14="http://schemas.microsoft.com/office/powerpoint/2010/main" val="447858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Marcador de contenido 11">
            <a:extLst>
              <a:ext uri="{FF2B5EF4-FFF2-40B4-BE49-F238E27FC236}">
                <a16:creationId xmlns:a16="http://schemas.microsoft.com/office/drawing/2014/main" id="{55C710C1-D42C-C8D0-18FE-B84DD591A9B2}"/>
              </a:ext>
            </a:extLst>
          </p:cNvPr>
          <p:cNvSpPr>
            <a:spLocks noGrp="1"/>
          </p:cNvSpPr>
          <p:nvPr>
            <p:ph idx="1"/>
          </p:nvPr>
        </p:nvSpPr>
        <p:spPr>
          <a:xfrm>
            <a:off x="1454775" y="0"/>
            <a:ext cx="9472306" cy="5836919"/>
          </a:xfrm>
        </p:spPr>
        <p:txBody>
          <a:bodyPr anchor="ctr">
            <a:normAutofit/>
          </a:bodyPr>
          <a:lstStyle/>
          <a:p>
            <a:pPr marL="0" indent="0">
              <a:buNone/>
            </a:pPr>
            <a:r>
              <a:rPr lang="es-GT" sz="2000" dirty="0"/>
              <a:t>Esta falta de transparencia y proceder ilícito por parte de las autoridades del Tribunal Supremo Electoral que tuvieron participación en tales acciones, revelan una falta de honestidad y de respeto hacia las Juntas Receptoras de Votos cuyo actuar fue honesto y transparente.  Por tal circunstancia el Ministerio Público expresa su agradecimiento y respeto para los ciudadanos que, confiando en la supuesta honestidad del TSE, efectuaron su función de manera correcta y ardua. Por lo que lamentamos profundamente que dicho actuar haya sido vulnerado y viciado, con la  complicidad de  trabajadores del Tribunal Supremo Electoral y personas ajenas al mismo.</a:t>
            </a:r>
          </a:p>
        </p:txBody>
      </p:sp>
    </p:spTree>
    <p:extLst>
      <p:ext uri="{BB962C8B-B14F-4D97-AF65-F5344CB8AC3E}">
        <p14:creationId xmlns:p14="http://schemas.microsoft.com/office/powerpoint/2010/main" val="4280089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9427F55-A802-6A2C-E10D-BB37F66EA268}"/>
              </a:ext>
            </a:extLst>
          </p:cNvPr>
          <p:cNvPicPr>
            <a:picLocks noChangeAspect="1"/>
          </p:cNvPicPr>
          <p:nvPr/>
        </p:nvPicPr>
        <p:blipFill rotWithShape="1">
          <a:blip r:embed="rId3"/>
          <a:srcRect l="793" r="793"/>
          <a:stretch/>
        </p:blipFill>
        <p:spPr>
          <a:xfrm>
            <a:off x="334888" y="-13932"/>
            <a:ext cx="11522222" cy="1770370"/>
          </a:xfrm>
          <a:prstGeom prst="rect">
            <a:avLst/>
          </a:prstGeom>
        </p:spPr>
      </p:pic>
      <p:sp>
        <p:nvSpPr>
          <p:cNvPr id="7" name="Título 10">
            <a:extLst>
              <a:ext uri="{FF2B5EF4-FFF2-40B4-BE49-F238E27FC236}">
                <a16:creationId xmlns:a16="http://schemas.microsoft.com/office/drawing/2014/main" id="{3EE1F95B-92DC-3B35-BEDE-AAFC3B252E43}"/>
              </a:ext>
            </a:extLst>
          </p:cNvPr>
          <p:cNvSpPr txBox="1">
            <a:spLocks/>
          </p:cNvSpPr>
          <p:nvPr/>
        </p:nvSpPr>
        <p:spPr>
          <a:xfrm>
            <a:off x="516675" y="91999"/>
            <a:ext cx="11158652" cy="897680"/>
          </a:xfrm>
          <a:prstGeom prst="rect">
            <a:avLst/>
          </a:prstGeom>
        </p:spPr>
        <p:txBody>
          <a:bodyPr anchor="ctr">
            <a:normAutofit/>
          </a:bodyPr>
          <a:lstStyle>
            <a:lvl1pPr algn="ctr" defTabSz="342834" rtl="0" eaLnBrk="1" latinLnBrk="0" hangingPunct="1">
              <a:spcBef>
                <a:spcPct val="0"/>
              </a:spcBef>
              <a:buNone/>
              <a:defRPr sz="2625" b="1" kern="1200">
                <a:solidFill>
                  <a:schemeClr val="tx1"/>
                </a:solidFill>
                <a:latin typeface="Helvetica"/>
                <a:ea typeface="+mj-ea"/>
                <a:cs typeface="Helvetica"/>
              </a:defRPr>
            </a:lvl1pPr>
          </a:lstStyle>
          <a:p>
            <a:r>
              <a:rPr lang="es-GT" sz="2800" dirty="0">
                <a:solidFill>
                  <a:schemeClr val="bg1"/>
                </a:solidFill>
              </a:rPr>
              <a:t>DIFERENCIA EN FORMATOS ACTAS 4</a:t>
            </a:r>
          </a:p>
        </p:txBody>
      </p:sp>
      <p:sp>
        <p:nvSpPr>
          <p:cNvPr id="13" name="Rectángulo 12">
            <a:extLst>
              <a:ext uri="{FF2B5EF4-FFF2-40B4-BE49-F238E27FC236}">
                <a16:creationId xmlns:a16="http://schemas.microsoft.com/office/drawing/2014/main" id="{C9A5D8FA-F2F8-204C-95BF-DBA184D7EBA7}"/>
              </a:ext>
            </a:extLst>
          </p:cNvPr>
          <p:cNvSpPr/>
          <p:nvPr/>
        </p:nvSpPr>
        <p:spPr>
          <a:xfrm>
            <a:off x="2496000" y="989678"/>
            <a:ext cx="7200000" cy="89998"/>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GT"/>
          </a:p>
        </p:txBody>
      </p:sp>
      <p:pic>
        <p:nvPicPr>
          <p:cNvPr id="19" name="Imagen 18">
            <a:extLst>
              <a:ext uri="{FF2B5EF4-FFF2-40B4-BE49-F238E27FC236}">
                <a16:creationId xmlns:a16="http://schemas.microsoft.com/office/drawing/2014/main" id="{0C9180F2-113A-FD95-36D7-7FEB38678762}"/>
              </a:ext>
            </a:extLst>
          </p:cNvPr>
          <p:cNvPicPr>
            <a:picLocks noChangeAspect="1"/>
          </p:cNvPicPr>
          <p:nvPr/>
        </p:nvPicPr>
        <p:blipFill>
          <a:blip r:embed="rId4"/>
          <a:srcRect/>
          <a:stretch/>
        </p:blipFill>
        <p:spPr>
          <a:xfrm>
            <a:off x="1310429" y="1862369"/>
            <a:ext cx="5576638" cy="36804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Imagen 20">
            <a:extLst>
              <a:ext uri="{FF2B5EF4-FFF2-40B4-BE49-F238E27FC236}">
                <a16:creationId xmlns:a16="http://schemas.microsoft.com/office/drawing/2014/main" id="{090E911C-71FE-1379-2BDA-2CBB39D00193}"/>
              </a:ext>
            </a:extLst>
          </p:cNvPr>
          <p:cNvPicPr>
            <a:picLocks noChangeAspect="1"/>
          </p:cNvPicPr>
          <p:nvPr/>
        </p:nvPicPr>
        <p:blipFill>
          <a:blip r:embed="rId5"/>
          <a:stretch>
            <a:fillRect/>
          </a:stretch>
        </p:blipFill>
        <p:spPr>
          <a:xfrm>
            <a:off x="7862607" y="1862369"/>
            <a:ext cx="2383091" cy="36804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CuadroTexto 7">
            <a:extLst>
              <a:ext uri="{FF2B5EF4-FFF2-40B4-BE49-F238E27FC236}">
                <a16:creationId xmlns:a16="http://schemas.microsoft.com/office/drawing/2014/main" id="{6ED0E526-A200-2FD4-6BAD-8EC2D3BE8BC7}"/>
              </a:ext>
            </a:extLst>
          </p:cNvPr>
          <p:cNvSpPr txBox="1"/>
          <p:nvPr/>
        </p:nvSpPr>
        <p:spPr>
          <a:xfrm>
            <a:off x="4935104" y="1400704"/>
            <a:ext cx="2321793" cy="461665"/>
          </a:xfrm>
          <a:prstGeom prst="rect">
            <a:avLst/>
          </a:prstGeom>
          <a:noFill/>
        </p:spPr>
        <p:txBody>
          <a:bodyPr wrap="square">
            <a:spAutoFit/>
          </a:bodyPr>
          <a:lstStyle/>
          <a:p>
            <a:pPr algn="ctr"/>
            <a:r>
              <a:rPr lang="es-GT" sz="2400" b="1" dirty="0">
                <a:solidFill>
                  <a:srgbClr val="FF0000"/>
                </a:solidFill>
                <a:latin typeface="Arial" panose="020B0604020202020204" pitchFamily="34" charset="0"/>
                <a:cs typeface="Arial" panose="020B0604020202020204" pitchFamily="34" charset="0"/>
              </a:rPr>
              <a:t>EVIDENCIA</a:t>
            </a:r>
          </a:p>
        </p:txBody>
      </p:sp>
    </p:spTree>
    <p:extLst>
      <p:ext uri="{BB962C8B-B14F-4D97-AF65-F5344CB8AC3E}">
        <p14:creationId xmlns:p14="http://schemas.microsoft.com/office/powerpoint/2010/main" val="3694334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FDFADD74-996A-AF28-0DE8-4102CEAE23CF}"/>
              </a:ext>
            </a:extLst>
          </p:cNvPr>
          <p:cNvPicPr>
            <a:picLocks noChangeAspect="1"/>
          </p:cNvPicPr>
          <p:nvPr/>
        </p:nvPicPr>
        <p:blipFill rotWithShape="1">
          <a:blip r:embed="rId3"/>
          <a:srcRect l="793" r="793"/>
          <a:stretch/>
        </p:blipFill>
        <p:spPr>
          <a:xfrm>
            <a:off x="334888" y="-13932"/>
            <a:ext cx="11522222" cy="1770370"/>
          </a:xfrm>
          <a:prstGeom prst="rect">
            <a:avLst/>
          </a:prstGeom>
        </p:spPr>
      </p:pic>
      <p:sp>
        <p:nvSpPr>
          <p:cNvPr id="9" name="Título 10">
            <a:extLst>
              <a:ext uri="{FF2B5EF4-FFF2-40B4-BE49-F238E27FC236}">
                <a16:creationId xmlns:a16="http://schemas.microsoft.com/office/drawing/2014/main" id="{7D8743B1-B8EF-3642-F300-BAD434D4B5F7}"/>
              </a:ext>
            </a:extLst>
          </p:cNvPr>
          <p:cNvSpPr txBox="1">
            <a:spLocks/>
          </p:cNvSpPr>
          <p:nvPr/>
        </p:nvSpPr>
        <p:spPr>
          <a:xfrm>
            <a:off x="516675" y="156167"/>
            <a:ext cx="11158652" cy="897680"/>
          </a:xfrm>
          <a:prstGeom prst="rect">
            <a:avLst/>
          </a:prstGeom>
        </p:spPr>
        <p:txBody>
          <a:bodyPr anchor="ctr">
            <a:normAutofit/>
          </a:bodyPr>
          <a:lstStyle>
            <a:lvl1pPr algn="ctr" defTabSz="342834" rtl="0" eaLnBrk="1" latinLnBrk="0" hangingPunct="1">
              <a:spcBef>
                <a:spcPct val="0"/>
              </a:spcBef>
              <a:buNone/>
              <a:defRPr sz="2625" b="1" kern="1200">
                <a:solidFill>
                  <a:schemeClr val="tx1"/>
                </a:solidFill>
                <a:latin typeface="Helvetica"/>
                <a:ea typeface="+mj-ea"/>
                <a:cs typeface="Helvetica"/>
              </a:defRPr>
            </a:lvl1pPr>
          </a:lstStyle>
          <a:p>
            <a:r>
              <a:rPr lang="es-GT" sz="2800" dirty="0">
                <a:solidFill>
                  <a:schemeClr val="bg1"/>
                </a:solidFill>
              </a:rPr>
              <a:t>ILEGALIDADES EN EL FORMATO DEL ACTA 4</a:t>
            </a:r>
          </a:p>
        </p:txBody>
      </p:sp>
      <p:sp>
        <p:nvSpPr>
          <p:cNvPr id="10" name="Rectángulo 9">
            <a:extLst>
              <a:ext uri="{FF2B5EF4-FFF2-40B4-BE49-F238E27FC236}">
                <a16:creationId xmlns:a16="http://schemas.microsoft.com/office/drawing/2014/main" id="{B29E4D64-38AC-5BE8-3A94-D4F7867D14A6}"/>
              </a:ext>
            </a:extLst>
          </p:cNvPr>
          <p:cNvSpPr/>
          <p:nvPr/>
        </p:nvSpPr>
        <p:spPr>
          <a:xfrm>
            <a:off x="2496000" y="1053846"/>
            <a:ext cx="7200000" cy="89998"/>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GT"/>
          </a:p>
        </p:txBody>
      </p:sp>
      <p:pic>
        <p:nvPicPr>
          <p:cNvPr id="14" name="Imagen 13">
            <a:extLst>
              <a:ext uri="{FF2B5EF4-FFF2-40B4-BE49-F238E27FC236}">
                <a16:creationId xmlns:a16="http://schemas.microsoft.com/office/drawing/2014/main" id="{4B5AE342-0B4C-E6CC-5479-5331EF12EFB6}"/>
              </a:ext>
            </a:extLst>
          </p:cNvPr>
          <p:cNvPicPr>
            <a:picLocks noChangeAspect="1"/>
          </p:cNvPicPr>
          <p:nvPr/>
        </p:nvPicPr>
        <p:blipFill>
          <a:blip r:embed="rId4"/>
          <a:stretch>
            <a:fillRect/>
          </a:stretch>
        </p:blipFill>
        <p:spPr>
          <a:xfrm>
            <a:off x="1472905" y="1752399"/>
            <a:ext cx="3096128" cy="39618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Imagen 14">
            <a:extLst>
              <a:ext uri="{FF2B5EF4-FFF2-40B4-BE49-F238E27FC236}">
                <a16:creationId xmlns:a16="http://schemas.microsoft.com/office/drawing/2014/main" id="{37105797-5385-0646-A2C4-4A33551F7324}"/>
              </a:ext>
            </a:extLst>
          </p:cNvPr>
          <p:cNvPicPr>
            <a:picLocks noChangeAspect="1"/>
          </p:cNvPicPr>
          <p:nvPr/>
        </p:nvPicPr>
        <p:blipFill rotWithShape="1">
          <a:blip r:embed="rId4"/>
          <a:srcRect l="8698" t="37492" r="8698" b="39428"/>
          <a:stretch/>
        </p:blipFill>
        <p:spPr>
          <a:xfrm>
            <a:off x="1742201" y="3237785"/>
            <a:ext cx="2557536" cy="914401"/>
          </a:xfrm>
          <a:prstGeom prst="rect">
            <a:avLst/>
          </a:prstGeom>
          <a:ln>
            <a:solidFill>
              <a:srgbClr val="FF0000"/>
            </a:solidFill>
          </a:ln>
        </p:spPr>
      </p:pic>
      <p:pic>
        <p:nvPicPr>
          <p:cNvPr id="16" name="Imagen 15">
            <a:extLst>
              <a:ext uri="{FF2B5EF4-FFF2-40B4-BE49-F238E27FC236}">
                <a16:creationId xmlns:a16="http://schemas.microsoft.com/office/drawing/2014/main" id="{85421E8D-7C99-196A-4E62-1C7AEDC747FB}"/>
              </a:ext>
            </a:extLst>
          </p:cNvPr>
          <p:cNvPicPr>
            <a:picLocks noChangeAspect="1"/>
          </p:cNvPicPr>
          <p:nvPr/>
        </p:nvPicPr>
        <p:blipFill rotWithShape="1">
          <a:blip r:embed="rId4"/>
          <a:srcRect l="8698" t="37492" r="8698" b="39428"/>
          <a:stretch/>
        </p:blipFill>
        <p:spPr>
          <a:xfrm>
            <a:off x="5368287" y="2605917"/>
            <a:ext cx="5689568" cy="2034202"/>
          </a:xfrm>
          <a:prstGeom prst="rect">
            <a:avLst/>
          </a:prstGeom>
          <a:ln w="19050">
            <a:solidFill>
              <a:srgbClr val="FF0000"/>
            </a:solidFill>
          </a:ln>
          <a:effectLst>
            <a:outerShdw blurRad="50800" dist="38100" dir="2700000" algn="tl" rotWithShape="0">
              <a:prstClr val="black">
                <a:alpha val="40000"/>
              </a:prstClr>
            </a:outerShdw>
          </a:effectLst>
        </p:spPr>
      </p:pic>
      <p:sp>
        <p:nvSpPr>
          <p:cNvPr id="17" name="Cheurón 16">
            <a:extLst>
              <a:ext uri="{FF2B5EF4-FFF2-40B4-BE49-F238E27FC236}">
                <a16:creationId xmlns:a16="http://schemas.microsoft.com/office/drawing/2014/main" id="{62196B67-96C6-E117-3008-D5CD2A381DF3}"/>
              </a:ext>
            </a:extLst>
          </p:cNvPr>
          <p:cNvSpPr/>
          <p:nvPr/>
        </p:nvSpPr>
        <p:spPr>
          <a:xfrm>
            <a:off x="4724937" y="3315670"/>
            <a:ext cx="476133" cy="832897"/>
          </a:xfrm>
          <a:prstGeom prst="chevron">
            <a:avLst/>
          </a:prstGeom>
          <a:solidFill>
            <a:srgbClr val="FF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GT">
              <a:solidFill>
                <a:schemeClr val="tx1"/>
              </a:solidFill>
            </a:endParaRPr>
          </a:p>
        </p:txBody>
      </p:sp>
      <p:sp>
        <p:nvSpPr>
          <p:cNvPr id="18" name="Rectángulo 17">
            <a:extLst>
              <a:ext uri="{FF2B5EF4-FFF2-40B4-BE49-F238E27FC236}">
                <a16:creationId xmlns:a16="http://schemas.microsoft.com/office/drawing/2014/main" id="{10BD8228-EF37-3719-7EFD-BA882B3DB000}"/>
              </a:ext>
            </a:extLst>
          </p:cNvPr>
          <p:cNvSpPr/>
          <p:nvPr/>
        </p:nvSpPr>
        <p:spPr>
          <a:xfrm>
            <a:off x="1742200" y="3237785"/>
            <a:ext cx="2557535" cy="914401"/>
          </a:xfrm>
          <a:prstGeom prst="rect">
            <a:avLst/>
          </a:prstGeom>
          <a:solidFill>
            <a:srgbClr val="FFFF00">
              <a:alpha val="20000"/>
            </a:srgbClr>
          </a:solidFill>
          <a:ln w="6350">
            <a:solidFill>
              <a:srgbClr val="FF0000"/>
            </a:solidFill>
          </a:ln>
          <a:effectLst>
            <a:reflection endPos="0" dist="50800" dir="5400000" sy="-100000" algn="bl" rotWithShape="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9" name="Marcador de contenido 11">
            <a:extLst>
              <a:ext uri="{FF2B5EF4-FFF2-40B4-BE49-F238E27FC236}">
                <a16:creationId xmlns:a16="http://schemas.microsoft.com/office/drawing/2014/main" id="{7475171F-F3A7-2A92-9347-0E41504F0E06}"/>
              </a:ext>
            </a:extLst>
          </p:cNvPr>
          <p:cNvSpPr>
            <a:spLocks noGrp="1"/>
          </p:cNvSpPr>
          <p:nvPr>
            <p:ph idx="1"/>
          </p:nvPr>
        </p:nvSpPr>
        <p:spPr>
          <a:xfrm>
            <a:off x="5368287" y="4658646"/>
            <a:ext cx="5689568" cy="1087257"/>
          </a:xfrm>
        </p:spPr>
        <p:txBody>
          <a:bodyPr anchor="ctr">
            <a:normAutofit/>
          </a:bodyPr>
          <a:lstStyle/>
          <a:p>
            <a:pPr marL="0" indent="0">
              <a:buNone/>
            </a:pPr>
            <a:r>
              <a:rPr lang="es-GT" sz="2000" dirty="0"/>
              <a:t>Tribunal Supremo Electoral informa que se usó un formato que no era el del acuerdo 50-2023</a:t>
            </a:r>
          </a:p>
        </p:txBody>
      </p:sp>
      <p:sp>
        <p:nvSpPr>
          <p:cNvPr id="5" name="CuadroTexto 4">
            <a:extLst>
              <a:ext uri="{FF2B5EF4-FFF2-40B4-BE49-F238E27FC236}">
                <a16:creationId xmlns:a16="http://schemas.microsoft.com/office/drawing/2014/main" id="{ACD78222-60B4-2AEF-203C-3B8AA2826580}"/>
              </a:ext>
            </a:extLst>
          </p:cNvPr>
          <p:cNvSpPr txBox="1"/>
          <p:nvPr/>
        </p:nvSpPr>
        <p:spPr>
          <a:xfrm>
            <a:off x="4963003" y="1644048"/>
            <a:ext cx="2321793" cy="461665"/>
          </a:xfrm>
          <a:prstGeom prst="rect">
            <a:avLst/>
          </a:prstGeom>
          <a:noFill/>
        </p:spPr>
        <p:txBody>
          <a:bodyPr wrap="square">
            <a:spAutoFit/>
          </a:bodyPr>
          <a:lstStyle/>
          <a:p>
            <a:pPr algn="ctr"/>
            <a:r>
              <a:rPr lang="es-GT" sz="2400" b="1" dirty="0">
                <a:solidFill>
                  <a:srgbClr val="FF0000"/>
                </a:solidFill>
                <a:latin typeface="Arial" panose="020B0604020202020204" pitchFamily="34" charset="0"/>
                <a:cs typeface="Arial" panose="020B0604020202020204" pitchFamily="34" charset="0"/>
              </a:rPr>
              <a:t>EVIDENCIA</a:t>
            </a:r>
          </a:p>
        </p:txBody>
      </p:sp>
    </p:spTree>
    <p:extLst>
      <p:ext uri="{BB962C8B-B14F-4D97-AF65-F5344CB8AC3E}">
        <p14:creationId xmlns:p14="http://schemas.microsoft.com/office/powerpoint/2010/main" val="378984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FDFADD74-996A-AF28-0DE8-4102CEAE23CF}"/>
              </a:ext>
            </a:extLst>
          </p:cNvPr>
          <p:cNvPicPr>
            <a:picLocks noChangeAspect="1"/>
          </p:cNvPicPr>
          <p:nvPr/>
        </p:nvPicPr>
        <p:blipFill rotWithShape="1">
          <a:blip r:embed="rId3"/>
          <a:srcRect l="793" r="793"/>
          <a:stretch/>
        </p:blipFill>
        <p:spPr>
          <a:xfrm>
            <a:off x="334888" y="-13932"/>
            <a:ext cx="11522222" cy="1770370"/>
          </a:xfrm>
          <a:prstGeom prst="rect">
            <a:avLst/>
          </a:prstGeom>
        </p:spPr>
      </p:pic>
      <p:sp>
        <p:nvSpPr>
          <p:cNvPr id="9" name="Título 10">
            <a:extLst>
              <a:ext uri="{FF2B5EF4-FFF2-40B4-BE49-F238E27FC236}">
                <a16:creationId xmlns:a16="http://schemas.microsoft.com/office/drawing/2014/main" id="{7D8743B1-B8EF-3642-F300-BAD434D4B5F7}"/>
              </a:ext>
            </a:extLst>
          </p:cNvPr>
          <p:cNvSpPr txBox="1">
            <a:spLocks/>
          </p:cNvSpPr>
          <p:nvPr/>
        </p:nvSpPr>
        <p:spPr>
          <a:xfrm>
            <a:off x="516675" y="156167"/>
            <a:ext cx="11158652" cy="897680"/>
          </a:xfrm>
          <a:prstGeom prst="rect">
            <a:avLst/>
          </a:prstGeom>
        </p:spPr>
        <p:txBody>
          <a:bodyPr anchor="ctr">
            <a:normAutofit lnSpcReduction="10000"/>
          </a:bodyPr>
          <a:lstStyle>
            <a:lvl1pPr algn="ctr" defTabSz="342834" rtl="0" eaLnBrk="1" latinLnBrk="0" hangingPunct="1">
              <a:spcBef>
                <a:spcPct val="0"/>
              </a:spcBef>
              <a:buNone/>
              <a:defRPr sz="2625" b="1" kern="1200">
                <a:solidFill>
                  <a:schemeClr val="tx1"/>
                </a:solidFill>
                <a:latin typeface="Helvetica"/>
                <a:ea typeface="+mj-ea"/>
                <a:cs typeface="Helvetica"/>
              </a:defRPr>
            </a:lvl1pPr>
          </a:lstStyle>
          <a:p>
            <a:r>
              <a:rPr lang="es-GT" sz="2800" dirty="0">
                <a:solidFill>
                  <a:schemeClr val="bg1"/>
                </a:solidFill>
              </a:rPr>
              <a:t>CONTRATACIÓN DE EMPRESAS PARA IMPRESIÓN</a:t>
            </a:r>
          </a:p>
          <a:p>
            <a:r>
              <a:rPr lang="es-GT" sz="2800" dirty="0">
                <a:solidFill>
                  <a:schemeClr val="bg1"/>
                </a:solidFill>
              </a:rPr>
              <a:t>DE MATERIAL ELECTORAL</a:t>
            </a:r>
          </a:p>
        </p:txBody>
      </p:sp>
      <p:sp>
        <p:nvSpPr>
          <p:cNvPr id="10" name="Rectángulo 9">
            <a:extLst>
              <a:ext uri="{FF2B5EF4-FFF2-40B4-BE49-F238E27FC236}">
                <a16:creationId xmlns:a16="http://schemas.microsoft.com/office/drawing/2014/main" id="{B29E4D64-38AC-5BE8-3A94-D4F7867D14A6}"/>
              </a:ext>
            </a:extLst>
          </p:cNvPr>
          <p:cNvSpPr/>
          <p:nvPr/>
        </p:nvSpPr>
        <p:spPr>
          <a:xfrm>
            <a:off x="2496000" y="1053846"/>
            <a:ext cx="7200000" cy="89998"/>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GT"/>
          </a:p>
        </p:txBody>
      </p:sp>
      <p:graphicFrame>
        <p:nvGraphicFramePr>
          <p:cNvPr id="5" name="Tabla 4">
            <a:extLst>
              <a:ext uri="{FF2B5EF4-FFF2-40B4-BE49-F238E27FC236}">
                <a16:creationId xmlns:a16="http://schemas.microsoft.com/office/drawing/2014/main" id="{F0378A84-E2A5-76D2-7C91-0AEE0CDDF472}"/>
              </a:ext>
            </a:extLst>
          </p:cNvPr>
          <p:cNvGraphicFramePr>
            <a:graphicFrameLocks noGrp="1"/>
          </p:cNvGraphicFramePr>
          <p:nvPr>
            <p:extLst>
              <p:ext uri="{D42A27DB-BD31-4B8C-83A1-F6EECF244321}">
                <p14:modId xmlns:p14="http://schemas.microsoft.com/office/powerpoint/2010/main" val="2366804077"/>
              </p:ext>
            </p:extLst>
          </p:nvPr>
        </p:nvGraphicFramePr>
        <p:xfrm>
          <a:off x="1339515" y="2221699"/>
          <a:ext cx="9512968" cy="3430420"/>
        </p:xfrm>
        <a:graphic>
          <a:graphicData uri="http://schemas.openxmlformats.org/drawingml/2006/table">
            <a:tbl>
              <a:tblPr firstRow="1" bandRow="1">
                <a:tableStyleId>{5C22544A-7EE6-4342-B048-85BDC9FD1C3A}</a:tableStyleId>
              </a:tblPr>
              <a:tblGrid>
                <a:gridCol w="4614245">
                  <a:extLst>
                    <a:ext uri="{9D8B030D-6E8A-4147-A177-3AD203B41FA5}">
                      <a16:colId xmlns:a16="http://schemas.microsoft.com/office/drawing/2014/main" val="3874672392"/>
                    </a:ext>
                  </a:extLst>
                </a:gridCol>
                <a:gridCol w="4898723">
                  <a:extLst>
                    <a:ext uri="{9D8B030D-6E8A-4147-A177-3AD203B41FA5}">
                      <a16:colId xmlns:a16="http://schemas.microsoft.com/office/drawing/2014/main" val="2293421694"/>
                    </a:ext>
                  </a:extLst>
                </a:gridCol>
              </a:tblGrid>
              <a:tr h="320190">
                <a:tc>
                  <a:txBody>
                    <a:bodyPr/>
                    <a:lstStyle/>
                    <a:p>
                      <a:pPr algn="ctr"/>
                      <a:r>
                        <a:rPr lang="es-GT" dirty="0">
                          <a:latin typeface="Arial" panose="020B0604020202020204" pitchFamily="34" charset="0"/>
                          <a:cs typeface="Arial" panose="020B0604020202020204" pitchFamily="34" charset="0"/>
                        </a:rPr>
                        <a:t>ENTIDAD</a:t>
                      </a:r>
                    </a:p>
                  </a:txBody>
                  <a:tcPr anchor="ctr"/>
                </a:tc>
                <a:tc>
                  <a:txBody>
                    <a:bodyPr/>
                    <a:lstStyle/>
                    <a:p>
                      <a:pPr algn="ctr"/>
                      <a:endParaRPr lang="es-GT"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464318533"/>
                  </a:ext>
                </a:extLst>
              </a:tr>
              <a:tr h="320190">
                <a:tc>
                  <a:txBody>
                    <a:bodyPr/>
                    <a:lstStyle/>
                    <a:p>
                      <a:pPr algn="ctr"/>
                      <a:r>
                        <a:rPr lang="es-GT" b="0" dirty="0">
                          <a:solidFill>
                            <a:srgbClr val="002060"/>
                          </a:solidFill>
                          <a:latin typeface="Arial" panose="020B0604020202020204" pitchFamily="34" charset="0"/>
                          <a:cs typeface="Arial" panose="020B0604020202020204" pitchFamily="34" charset="0"/>
                        </a:rPr>
                        <a:t>Papeles Ecológicos, S.A.</a:t>
                      </a:r>
                    </a:p>
                  </a:txBody>
                  <a:tcPr anchor="ctr"/>
                </a:tc>
                <a:tc>
                  <a:txBody>
                    <a:bodyPr/>
                    <a:lstStyle/>
                    <a:p>
                      <a:pPr algn="ctr"/>
                      <a:r>
                        <a:rPr lang="es-GT" dirty="0">
                          <a:solidFill>
                            <a:srgbClr val="002060"/>
                          </a:solidFill>
                          <a:latin typeface="Arial" panose="020B0604020202020204" pitchFamily="34" charset="0"/>
                          <a:cs typeface="Arial" panose="020B0604020202020204" pitchFamily="34" charset="0"/>
                        </a:rPr>
                        <a:t>No fue reportado al Ministerio Público por parte del TSE</a:t>
                      </a:r>
                    </a:p>
                  </a:txBody>
                  <a:tcPr anchor="ctr"/>
                </a:tc>
                <a:extLst>
                  <a:ext uri="{0D108BD9-81ED-4DB2-BD59-A6C34878D82A}">
                    <a16:rowId xmlns:a16="http://schemas.microsoft.com/office/drawing/2014/main" val="2857231984"/>
                  </a:ext>
                </a:extLst>
              </a:tr>
              <a:tr h="320190">
                <a:tc>
                  <a:txBody>
                    <a:bodyPr/>
                    <a:lstStyle/>
                    <a:p>
                      <a:pPr algn="ctr"/>
                      <a:r>
                        <a:rPr lang="es-GT" b="0" dirty="0">
                          <a:solidFill>
                            <a:srgbClr val="002060"/>
                          </a:solidFill>
                          <a:latin typeface="Arial" panose="020B0604020202020204" pitchFamily="34" charset="0"/>
                          <a:cs typeface="Arial" panose="020B0604020202020204" pitchFamily="34" charset="0"/>
                        </a:rPr>
                        <a:t>Libreria e Imprenta Vivian, S.A.</a:t>
                      </a:r>
                    </a:p>
                  </a:txBody>
                  <a:tcPr anchor="ctr"/>
                </a:tc>
                <a:tc>
                  <a:txBody>
                    <a:bodyPr/>
                    <a:lstStyle/>
                    <a:p>
                      <a:pPr marL="0" marR="0" lvl="0" indent="0" algn="ctr" defTabSz="342834" rtl="0" eaLnBrk="1" fontAlgn="auto" latinLnBrk="0" hangingPunct="1">
                        <a:lnSpc>
                          <a:spcPct val="100000"/>
                        </a:lnSpc>
                        <a:spcBef>
                          <a:spcPts val="0"/>
                        </a:spcBef>
                        <a:spcAft>
                          <a:spcPts val="0"/>
                        </a:spcAft>
                        <a:buClrTx/>
                        <a:buSzTx/>
                        <a:buFontTx/>
                        <a:buNone/>
                        <a:tabLst/>
                        <a:defRPr/>
                      </a:pPr>
                      <a:r>
                        <a:rPr lang="es-GT" dirty="0">
                          <a:solidFill>
                            <a:srgbClr val="002060"/>
                          </a:solidFill>
                          <a:latin typeface="Arial" panose="020B0604020202020204" pitchFamily="34" charset="0"/>
                          <a:cs typeface="Arial" panose="020B0604020202020204" pitchFamily="34" charset="0"/>
                        </a:rPr>
                        <a:t>No fue reportado al Ministerio Público por parte del TSE</a:t>
                      </a:r>
                    </a:p>
                  </a:txBody>
                  <a:tcPr anchor="ctr"/>
                </a:tc>
                <a:extLst>
                  <a:ext uri="{0D108BD9-81ED-4DB2-BD59-A6C34878D82A}">
                    <a16:rowId xmlns:a16="http://schemas.microsoft.com/office/drawing/2014/main" val="370434705"/>
                  </a:ext>
                </a:extLst>
              </a:tr>
              <a:tr h="320190">
                <a:tc>
                  <a:txBody>
                    <a:bodyPr/>
                    <a:lstStyle/>
                    <a:p>
                      <a:pPr algn="ctr"/>
                      <a:r>
                        <a:rPr lang="es-GT" b="0" dirty="0">
                          <a:solidFill>
                            <a:srgbClr val="002060"/>
                          </a:solidFill>
                          <a:latin typeface="Arial" panose="020B0604020202020204" pitchFamily="34" charset="0"/>
                          <a:cs typeface="Arial" panose="020B0604020202020204" pitchFamily="34" charset="0"/>
                        </a:rPr>
                        <a:t>Ohio Print And Paper, S.A.</a:t>
                      </a:r>
                    </a:p>
                  </a:txBody>
                  <a:tcPr anchor="ctr"/>
                </a:tc>
                <a:tc>
                  <a:txBody>
                    <a:bodyPr/>
                    <a:lstStyle/>
                    <a:p>
                      <a:pPr algn="ctr"/>
                      <a:r>
                        <a:rPr lang="es-GT" dirty="0">
                          <a:solidFill>
                            <a:srgbClr val="002060"/>
                          </a:solidFill>
                          <a:latin typeface="Arial" panose="020B0604020202020204" pitchFamily="34" charset="0"/>
                          <a:cs typeface="Arial" panose="020B0604020202020204" pitchFamily="34" charset="0"/>
                        </a:rPr>
                        <a:t>Reportado al Ministerio Público por parte del TSE</a:t>
                      </a:r>
                    </a:p>
                  </a:txBody>
                  <a:tcPr anchor="ctr"/>
                </a:tc>
                <a:extLst>
                  <a:ext uri="{0D108BD9-81ED-4DB2-BD59-A6C34878D82A}">
                    <a16:rowId xmlns:a16="http://schemas.microsoft.com/office/drawing/2014/main" val="2850894419"/>
                  </a:ext>
                </a:extLst>
              </a:tr>
              <a:tr h="320190">
                <a:tc>
                  <a:txBody>
                    <a:bodyPr/>
                    <a:lstStyle/>
                    <a:p>
                      <a:pPr algn="ctr"/>
                      <a:r>
                        <a:rPr lang="es-GT" b="0" dirty="0">
                          <a:solidFill>
                            <a:srgbClr val="002060"/>
                          </a:solidFill>
                          <a:latin typeface="Arial" panose="020B0604020202020204" pitchFamily="34" charset="0"/>
                          <a:cs typeface="Arial" panose="020B0604020202020204" pitchFamily="34" charset="0"/>
                        </a:rPr>
                        <a:t>Pérez Contreras Oscar Daniel</a:t>
                      </a:r>
                    </a:p>
                  </a:txBody>
                  <a:tcPr anchor="ctr"/>
                </a:tc>
                <a:tc>
                  <a:txBody>
                    <a:bodyPr/>
                    <a:lstStyle/>
                    <a:p>
                      <a:pPr marL="0" marR="0" lvl="0" indent="0" algn="ctr" defTabSz="342834" rtl="0" eaLnBrk="1" fontAlgn="auto" latinLnBrk="0" hangingPunct="1">
                        <a:lnSpc>
                          <a:spcPct val="100000"/>
                        </a:lnSpc>
                        <a:spcBef>
                          <a:spcPts val="0"/>
                        </a:spcBef>
                        <a:spcAft>
                          <a:spcPts val="0"/>
                        </a:spcAft>
                        <a:buClrTx/>
                        <a:buSzTx/>
                        <a:buFontTx/>
                        <a:buNone/>
                        <a:tabLst/>
                        <a:defRPr/>
                      </a:pPr>
                      <a:r>
                        <a:rPr lang="es-GT" dirty="0">
                          <a:solidFill>
                            <a:srgbClr val="002060"/>
                          </a:solidFill>
                          <a:latin typeface="Arial" panose="020B0604020202020204" pitchFamily="34" charset="0"/>
                          <a:cs typeface="Arial" panose="020B0604020202020204" pitchFamily="34" charset="0"/>
                        </a:rPr>
                        <a:t>No fue reportado al Ministerio Público por parte del TSE</a:t>
                      </a:r>
                    </a:p>
                  </a:txBody>
                  <a:tcPr anchor="ctr"/>
                </a:tc>
                <a:extLst>
                  <a:ext uri="{0D108BD9-81ED-4DB2-BD59-A6C34878D82A}">
                    <a16:rowId xmlns:a16="http://schemas.microsoft.com/office/drawing/2014/main" val="3060301079"/>
                  </a:ext>
                </a:extLst>
              </a:tr>
              <a:tr h="320190">
                <a:tc>
                  <a:txBody>
                    <a:bodyPr/>
                    <a:lstStyle/>
                    <a:p>
                      <a:pPr algn="ctr"/>
                      <a:r>
                        <a:rPr lang="es-GT" b="0" dirty="0">
                          <a:solidFill>
                            <a:srgbClr val="002060"/>
                          </a:solidFill>
                          <a:latin typeface="Arial" panose="020B0604020202020204" pitchFamily="34" charset="0"/>
                          <a:cs typeface="Arial" panose="020B0604020202020204" pitchFamily="34" charset="0"/>
                        </a:rPr>
                        <a:t>López Calderon Dayana Jovita</a:t>
                      </a:r>
                    </a:p>
                  </a:txBody>
                  <a:tcPr anchor="ctr"/>
                </a:tc>
                <a:tc>
                  <a:txBody>
                    <a:bodyPr/>
                    <a:lstStyle/>
                    <a:p>
                      <a:pPr algn="ctr"/>
                      <a:r>
                        <a:rPr lang="es-GT" dirty="0">
                          <a:solidFill>
                            <a:srgbClr val="002060"/>
                          </a:solidFill>
                          <a:latin typeface="Arial" panose="020B0604020202020204" pitchFamily="34" charset="0"/>
                          <a:cs typeface="Arial" panose="020B0604020202020204" pitchFamily="34" charset="0"/>
                        </a:rPr>
                        <a:t>Reportado al Ministerio Público por parte del TSE</a:t>
                      </a:r>
                    </a:p>
                  </a:txBody>
                  <a:tcPr anchor="ctr"/>
                </a:tc>
                <a:extLst>
                  <a:ext uri="{0D108BD9-81ED-4DB2-BD59-A6C34878D82A}">
                    <a16:rowId xmlns:a16="http://schemas.microsoft.com/office/drawing/2014/main" val="2781629510"/>
                  </a:ext>
                </a:extLst>
              </a:tr>
              <a:tr h="320190">
                <a:tc>
                  <a:txBody>
                    <a:bodyPr/>
                    <a:lstStyle/>
                    <a:p>
                      <a:pPr algn="ctr"/>
                      <a:r>
                        <a:rPr lang="es-GT" b="0" dirty="0">
                          <a:solidFill>
                            <a:srgbClr val="002060"/>
                          </a:solidFill>
                          <a:latin typeface="Arial" panose="020B0604020202020204" pitchFamily="34" charset="0"/>
                          <a:cs typeface="Arial" panose="020B0604020202020204" pitchFamily="34" charset="0"/>
                        </a:rPr>
                        <a:t>Sarzua Chai José Isaias</a:t>
                      </a:r>
                    </a:p>
                  </a:txBody>
                  <a:tcPr anchor="ctr"/>
                </a:tc>
                <a:tc>
                  <a:txBody>
                    <a:bodyPr/>
                    <a:lstStyle/>
                    <a:p>
                      <a:pPr marL="0" marR="0" lvl="0" indent="0" algn="ctr" defTabSz="342834" rtl="0" eaLnBrk="1" fontAlgn="auto" latinLnBrk="0" hangingPunct="1">
                        <a:lnSpc>
                          <a:spcPct val="100000"/>
                        </a:lnSpc>
                        <a:spcBef>
                          <a:spcPts val="0"/>
                        </a:spcBef>
                        <a:spcAft>
                          <a:spcPts val="0"/>
                        </a:spcAft>
                        <a:buClrTx/>
                        <a:buSzTx/>
                        <a:buFontTx/>
                        <a:buNone/>
                        <a:tabLst/>
                        <a:defRPr/>
                      </a:pPr>
                      <a:r>
                        <a:rPr lang="es-GT" dirty="0">
                          <a:solidFill>
                            <a:srgbClr val="002060"/>
                          </a:solidFill>
                          <a:latin typeface="Arial" panose="020B0604020202020204" pitchFamily="34" charset="0"/>
                          <a:cs typeface="Arial" panose="020B0604020202020204" pitchFamily="34" charset="0"/>
                        </a:rPr>
                        <a:t>No fue reportado al Ministerio Público por parte del TSE</a:t>
                      </a:r>
                    </a:p>
                  </a:txBody>
                  <a:tcPr anchor="ctr"/>
                </a:tc>
                <a:extLst>
                  <a:ext uri="{0D108BD9-81ED-4DB2-BD59-A6C34878D82A}">
                    <a16:rowId xmlns:a16="http://schemas.microsoft.com/office/drawing/2014/main" val="2050716559"/>
                  </a:ext>
                </a:extLst>
              </a:tr>
              <a:tr h="320190">
                <a:tc>
                  <a:txBody>
                    <a:bodyPr/>
                    <a:lstStyle/>
                    <a:p>
                      <a:pPr algn="ctr"/>
                      <a:r>
                        <a:rPr lang="es-GT" b="0" dirty="0">
                          <a:solidFill>
                            <a:srgbClr val="002060"/>
                          </a:solidFill>
                          <a:latin typeface="Arial" panose="020B0604020202020204" pitchFamily="34" charset="0"/>
                          <a:cs typeface="Arial" panose="020B0604020202020204" pitchFamily="34" charset="0"/>
                        </a:rPr>
                        <a:t>Dora Leticia Gómez Zapet y Orvil Noe Muñoz Pérez</a:t>
                      </a:r>
                    </a:p>
                  </a:txBody>
                  <a:tcPr anchor="ctr"/>
                </a:tc>
                <a:tc>
                  <a:txBody>
                    <a:bodyPr/>
                    <a:lstStyle/>
                    <a:p>
                      <a:pPr algn="ctr"/>
                      <a:r>
                        <a:rPr lang="es-GT" dirty="0">
                          <a:solidFill>
                            <a:srgbClr val="002060"/>
                          </a:solidFill>
                          <a:latin typeface="Arial" panose="020B0604020202020204" pitchFamily="34" charset="0"/>
                          <a:cs typeface="Arial" panose="020B0604020202020204" pitchFamily="34" charset="0"/>
                        </a:rPr>
                        <a:t>Reportado al Ministerio Público por parte del TSE</a:t>
                      </a:r>
                    </a:p>
                  </a:txBody>
                  <a:tcPr anchor="ctr"/>
                </a:tc>
                <a:extLst>
                  <a:ext uri="{0D108BD9-81ED-4DB2-BD59-A6C34878D82A}">
                    <a16:rowId xmlns:a16="http://schemas.microsoft.com/office/drawing/2014/main" val="597540071"/>
                  </a:ext>
                </a:extLst>
              </a:tr>
              <a:tr h="434450">
                <a:tc>
                  <a:txBody>
                    <a:bodyPr/>
                    <a:lstStyle/>
                    <a:p>
                      <a:pPr algn="ctr"/>
                      <a:r>
                        <a:rPr lang="es-GT" b="1" dirty="0">
                          <a:solidFill>
                            <a:srgbClr val="002060"/>
                          </a:solidFill>
                          <a:latin typeface="Arial" panose="020B0604020202020204" pitchFamily="34" charset="0"/>
                          <a:cs typeface="Arial" panose="020B0604020202020204" pitchFamily="34" charset="0"/>
                        </a:rPr>
                        <a:t>Ediciones del Sur (Prensa Libre)</a:t>
                      </a:r>
                    </a:p>
                  </a:txBody>
                  <a:tcPr anchor="ctr"/>
                </a:tc>
                <a:tc>
                  <a:txBody>
                    <a:bodyPr/>
                    <a:lstStyle/>
                    <a:p>
                      <a:pPr marL="0" marR="0" lvl="0" indent="0" algn="ctr" defTabSz="342834" rtl="0" eaLnBrk="1" fontAlgn="auto" latinLnBrk="0" hangingPunct="1">
                        <a:lnSpc>
                          <a:spcPct val="100000"/>
                        </a:lnSpc>
                        <a:spcBef>
                          <a:spcPts val="0"/>
                        </a:spcBef>
                        <a:spcAft>
                          <a:spcPts val="0"/>
                        </a:spcAft>
                        <a:buClrTx/>
                        <a:buSzTx/>
                        <a:buFontTx/>
                        <a:buNone/>
                        <a:tabLst/>
                        <a:defRPr/>
                      </a:pPr>
                      <a:r>
                        <a:rPr lang="es-GT" dirty="0">
                          <a:solidFill>
                            <a:srgbClr val="002060"/>
                          </a:solidFill>
                          <a:latin typeface="Arial" panose="020B0604020202020204" pitchFamily="34" charset="0"/>
                          <a:cs typeface="Arial" panose="020B0604020202020204" pitchFamily="34" charset="0"/>
                        </a:rPr>
                        <a:t>Reportado al Ministerio Público por parte del TSE</a:t>
                      </a:r>
                    </a:p>
                  </a:txBody>
                  <a:tcPr anchor="ctr"/>
                </a:tc>
                <a:extLst>
                  <a:ext uri="{0D108BD9-81ED-4DB2-BD59-A6C34878D82A}">
                    <a16:rowId xmlns:a16="http://schemas.microsoft.com/office/drawing/2014/main" val="2623012365"/>
                  </a:ext>
                </a:extLst>
              </a:tr>
              <a:tr h="434450">
                <a:tc>
                  <a:txBody>
                    <a:bodyPr/>
                    <a:lstStyle/>
                    <a:p>
                      <a:pPr algn="ctr"/>
                      <a:r>
                        <a:rPr lang="es-GT" b="0" dirty="0">
                          <a:solidFill>
                            <a:srgbClr val="002060"/>
                          </a:solidFill>
                          <a:latin typeface="Arial" panose="020B0604020202020204" pitchFamily="34" charset="0"/>
                          <a:cs typeface="Arial" panose="020B0604020202020204" pitchFamily="34" charset="0"/>
                        </a:rPr>
                        <a:t>CECOBA, S.A.</a:t>
                      </a:r>
                    </a:p>
                  </a:txBody>
                  <a:tcPr anchor="ctr"/>
                </a:tc>
                <a:tc>
                  <a:txBody>
                    <a:bodyPr/>
                    <a:lstStyle/>
                    <a:p>
                      <a:pPr marL="0" marR="0" lvl="0" indent="0" algn="ctr" defTabSz="342834" rtl="0" eaLnBrk="1" fontAlgn="auto" latinLnBrk="0" hangingPunct="1">
                        <a:lnSpc>
                          <a:spcPct val="100000"/>
                        </a:lnSpc>
                        <a:spcBef>
                          <a:spcPts val="0"/>
                        </a:spcBef>
                        <a:spcAft>
                          <a:spcPts val="0"/>
                        </a:spcAft>
                        <a:buClrTx/>
                        <a:buSzTx/>
                        <a:buFontTx/>
                        <a:buNone/>
                        <a:tabLst/>
                        <a:defRPr/>
                      </a:pPr>
                      <a:r>
                        <a:rPr lang="es-GT" dirty="0">
                          <a:solidFill>
                            <a:srgbClr val="002060"/>
                          </a:solidFill>
                          <a:latin typeface="Arial" panose="020B0604020202020204" pitchFamily="34" charset="0"/>
                          <a:cs typeface="Arial" panose="020B0604020202020204" pitchFamily="34" charset="0"/>
                        </a:rPr>
                        <a:t>No fue reportado al Ministerio Público por parte del TSE</a:t>
                      </a:r>
                    </a:p>
                  </a:txBody>
                  <a:tcPr anchor="ctr"/>
                </a:tc>
                <a:extLst>
                  <a:ext uri="{0D108BD9-81ED-4DB2-BD59-A6C34878D82A}">
                    <a16:rowId xmlns:a16="http://schemas.microsoft.com/office/drawing/2014/main" val="3278100937"/>
                  </a:ext>
                </a:extLst>
              </a:tr>
            </a:tbl>
          </a:graphicData>
        </a:graphic>
      </p:graphicFrame>
      <p:sp>
        <p:nvSpPr>
          <p:cNvPr id="7" name="Marcador de contenido 11">
            <a:extLst>
              <a:ext uri="{FF2B5EF4-FFF2-40B4-BE49-F238E27FC236}">
                <a16:creationId xmlns:a16="http://schemas.microsoft.com/office/drawing/2014/main" id="{182B15DE-DD7A-51A6-94B5-25BF8FB26158}"/>
              </a:ext>
            </a:extLst>
          </p:cNvPr>
          <p:cNvSpPr>
            <a:spLocks noGrp="1"/>
          </p:cNvSpPr>
          <p:nvPr>
            <p:ph idx="1"/>
          </p:nvPr>
        </p:nvSpPr>
        <p:spPr>
          <a:xfrm>
            <a:off x="674558" y="1554968"/>
            <a:ext cx="10869098" cy="599624"/>
          </a:xfrm>
        </p:spPr>
        <p:txBody>
          <a:bodyPr anchor="ctr">
            <a:normAutofit/>
          </a:bodyPr>
          <a:lstStyle/>
          <a:p>
            <a:pPr marL="0" indent="0" algn="ctr">
              <a:buNone/>
            </a:pPr>
            <a:r>
              <a:rPr lang="es-GT" sz="2000" dirty="0"/>
              <a:t>De 9 entidades comerciales solo 4 fueron reportadas al Ministerio Público por el TSE</a:t>
            </a:r>
          </a:p>
        </p:txBody>
      </p:sp>
    </p:spTree>
    <p:extLst>
      <p:ext uri="{BB962C8B-B14F-4D97-AF65-F5344CB8AC3E}">
        <p14:creationId xmlns:p14="http://schemas.microsoft.com/office/powerpoint/2010/main" val="3633313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FDFADD74-996A-AF28-0DE8-4102CEAE23CF}"/>
              </a:ext>
            </a:extLst>
          </p:cNvPr>
          <p:cNvPicPr>
            <a:picLocks noChangeAspect="1"/>
          </p:cNvPicPr>
          <p:nvPr/>
        </p:nvPicPr>
        <p:blipFill rotWithShape="1">
          <a:blip r:embed="rId3"/>
          <a:srcRect l="793" r="793"/>
          <a:stretch/>
        </p:blipFill>
        <p:spPr>
          <a:xfrm>
            <a:off x="334888" y="-13932"/>
            <a:ext cx="11522222" cy="1770370"/>
          </a:xfrm>
          <a:prstGeom prst="rect">
            <a:avLst/>
          </a:prstGeom>
        </p:spPr>
      </p:pic>
      <p:sp>
        <p:nvSpPr>
          <p:cNvPr id="9" name="Título 10">
            <a:extLst>
              <a:ext uri="{FF2B5EF4-FFF2-40B4-BE49-F238E27FC236}">
                <a16:creationId xmlns:a16="http://schemas.microsoft.com/office/drawing/2014/main" id="{7D8743B1-B8EF-3642-F300-BAD434D4B5F7}"/>
              </a:ext>
            </a:extLst>
          </p:cNvPr>
          <p:cNvSpPr txBox="1">
            <a:spLocks/>
          </p:cNvSpPr>
          <p:nvPr/>
        </p:nvSpPr>
        <p:spPr>
          <a:xfrm>
            <a:off x="516675" y="156167"/>
            <a:ext cx="11158652" cy="897680"/>
          </a:xfrm>
          <a:prstGeom prst="rect">
            <a:avLst/>
          </a:prstGeom>
        </p:spPr>
        <p:txBody>
          <a:bodyPr anchor="ctr">
            <a:normAutofit lnSpcReduction="10000"/>
          </a:bodyPr>
          <a:lstStyle>
            <a:lvl1pPr algn="ctr" defTabSz="342834" rtl="0" eaLnBrk="1" latinLnBrk="0" hangingPunct="1">
              <a:spcBef>
                <a:spcPct val="0"/>
              </a:spcBef>
              <a:buNone/>
              <a:defRPr sz="2625" b="1" kern="1200">
                <a:solidFill>
                  <a:schemeClr val="tx1"/>
                </a:solidFill>
                <a:latin typeface="Helvetica"/>
                <a:ea typeface="+mj-ea"/>
                <a:cs typeface="Helvetica"/>
              </a:defRPr>
            </a:lvl1pPr>
          </a:lstStyle>
          <a:p>
            <a:r>
              <a:rPr lang="es-GT" sz="2800" dirty="0">
                <a:solidFill>
                  <a:schemeClr val="bg1"/>
                </a:solidFill>
              </a:rPr>
              <a:t>CONTRATACIÓN DE EMPRESAS PARA IMPRESIÓN</a:t>
            </a:r>
          </a:p>
          <a:p>
            <a:r>
              <a:rPr lang="es-GT" sz="2800" dirty="0">
                <a:solidFill>
                  <a:schemeClr val="bg1"/>
                </a:solidFill>
              </a:rPr>
              <a:t>DE MATERIAL ELECTORAL</a:t>
            </a:r>
          </a:p>
        </p:txBody>
      </p:sp>
      <p:sp>
        <p:nvSpPr>
          <p:cNvPr id="10" name="Rectángulo 9">
            <a:extLst>
              <a:ext uri="{FF2B5EF4-FFF2-40B4-BE49-F238E27FC236}">
                <a16:creationId xmlns:a16="http://schemas.microsoft.com/office/drawing/2014/main" id="{B29E4D64-38AC-5BE8-3A94-D4F7867D14A6}"/>
              </a:ext>
            </a:extLst>
          </p:cNvPr>
          <p:cNvSpPr/>
          <p:nvPr/>
        </p:nvSpPr>
        <p:spPr>
          <a:xfrm>
            <a:off x="2496000" y="1053846"/>
            <a:ext cx="7200000" cy="89998"/>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GT"/>
          </a:p>
        </p:txBody>
      </p:sp>
      <p:pic>
        <p:nvPicPr>
          <p:cNvPr id="12" name="Imagen 11">
            <a:extLst>
              <a:ext uri="{FF2B5EF4-FFF2-40B4-BE49-F238E27FC236}">
                <a16:creationId xmlns:a16="http://schemas.microsoft.com/office/drawing/2014/main" id="{80CE991F-D0BF-3874-05DB-0A8BC9EBC9BA}"/>
              </a:ext>
            </a:extLst>
          </p:cNvPr>
          <p:cNvPicPr>
            <a:picLocks noChangeAspect="1"/>
          </p:cNvPicPr>
          <p:nvPr/>
        </p:nvPicPr>
        <p:blipFill rotWithShape="1">
          <a:blip r:embed="rId4"/>
          <a:srcRect l="927" t="670" r="1417" b="1741"/>
          <a:stretch/>
        </p:blipFill>
        <p:spPr>
          <a:xfrm>
            <a:off x="1045029" y="1687343"/>
            <a:ext cx="3037266" cy="3873485"/>
          </a:xfrm>
          <a:prstGeom prst="rect">
            <a:avLst/>
          </a:prstGeom>
          <a:ln>
            <a:solidFill>
              <a:schemeClr val="accent1">
                <a:lumMod val="40000"/>
                <a:lumOff val="60000"/>
              </a:schemeClr>
            </a:solidFill>
          </a:ln>
          <a:effectLst>
            <a:outerShdw blurRad="50800" dist="38100" dir="2700000" algn="tl" rotWithShape="0">
              <a:prstClr val="black">
                <a:alpha val="40000"/>
              </a:prstClr>
            </a:outerShdw>
          </a:effectLst>
        </p:spPr>
      </p:pic>
      <p:pic>
        <p:nvPicPr>
          <p:cNvPr id="13" name="Imagen 12">
            <a:extLst>
              <a:ext uri="{FF2B5EF4-FFF2-40B4-BE49-F238E27FC236}">
                <a16:creationId xmlns:a16="http://schemas.microsoft.com/office/drawing/2014/main" id="{380333CE-82AB-2C39-E35C-EADEAD1D2809}"/>
              </a:ext>
            </a:extLst>
          </p:cNvPr>
          <p:cNvPicPr>
            <a:picLocks noChangeAspect="1"/>
          </p:cNvPicPr>
          <p:nvPr/>
        </p:nvPicPr>
        <p:blipFill rotWithShape="1">
          <a:blip r:embed="rId4"/>
          <a:srcRect l="8521" t="29420" r="21218" b="61990"/>
          <a:stretch/>
        </p:blipFill>
        <p:spPr>
          <a:xfrm>
            <a:off x="1281157" y="2828442"/>
            <a:ext cx="2185261" cy="340962"/>
          </a:xfrm>
          <a:prstGeom prst="rect">
            <a:avLst/>
          </a:prstGeom>
          <a:ln>
            <a:solidFill>
              <a:srgbClr val="FF0000"/>
            </a:solidFill>
          </a:ln>
        </p:spPr>
      </p:pic>
      <p:pic>
        <p:nvPicPr>
          <p:cNvPr id="14" name="Imagen 13">
            <a:extLst>
              <a:ext uri="{FF2B5EF4-FFF2-40B4-BE49-F238E27FC236}">
                <a16:creationId xmlns:a16="http://schemas.microsoft.com/office/drawing/2014/main" id="{A93D4687-C3AB-84B3-7E69-5FDD2B248E14}"/>
              </a:ext>
            </a:extLst>
          </p:cNvPr>
          <p:cNvPicPr>
            <a:picLocks noChangeAspect="1"/>
          </p:cNvPicPr>
          <p:nvPr/>
        </p:nvPicPr>
        <p:blipFill rotWithShape="1">
          <a:blip r:embed="rId4"/>
          <a:srcRect l="8521" t="29420" r="21218" b="61990"/>
          <a:stretch/>
        </p:blipFill>
        <p:spPr>
          <a:xfrm>
            <a:off x="4825244" y="2503376"/>
            <a:ext cx="6537526" cy="1020037"/>
          </a:xfrm>
          <a:prstGeom prst="rect">
            <a:avLst/>
          </a:prstGeom>
          <a:ln w="19050">
            <a:solidFill>
              <a:srgbClr val="FF0000"/>
            </a:solidFill>
          </a:ln>
          <a:effectLst>
            <a:outerShdw blurRad="50800" dist="38100" dir="2700000" algn="tl" rotWithShape="0">
              <a:prstClr val="black">
                <a:alpha val="40000"/>
              </a:prstClr>
            </a:outerShdw>
          </a:effectLst>
        </p:spPr>
      </p:pic>
      <p:sp>
        <p:nvSpPr>
          <p:cNvPr id="15" name="Cheurón 14">
            <a:extLst>
              <a:ext uri="{FF2B5EF4-FFF2-40B4-BE49-F238E27FC236}">
                <a16:creationId xmlns:a16="http://schemas.microsoft.com/office/drawing/2014/main" id="{462B70EA-888D-203B-72F7-038994E8EBAB}"/>
              </a:ext>
            </a:extLst>
          </p:cNvPr>
          <p:cNvSpPr/>
          <p:nvPr/>
        </p:nvSpPr>
        <p:spPr>
          <a:xfrm>
            <a:off x="4209367" y="2596945"/>
            <a:ext cx="476133" cy="832897"/>
          </a:xfrm>
          <a:prstGeom prst="chevron">
            <a:avLst/>
          </a:prstGeom>
          <a:solidFill>
            <a:srgbClr val="FF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GT">
              <a:solidFill>
                <a:schemeClr val="tx1"/>
              </a:solidFill>
            </a:endParaRPr>
          </a:p>
        </p:txBody>
      </p:sp>
      <p:sp>
        <p:nvSpPr>
          <p:cNvPr id="16" name="Rectángulo 15">
            <a:extLst>
              <a:ext uri="{FF2B5EF4-FFF2-40B4-BE49-F238E27FC236}">
                <a16:creationId xmlns:a16="http://schemas.microsoft.com/office/drawing/2014/main" id="{3859BD31-B1F8-9CFB-A883-CB8736EE6B0D}"/>
              </a:ext>
            </a:extLst>
          </p:cNvPr>
          <p:cNvSpPr/>
          <p:nvPr/>
        </p:nvSpPr>
        <p:spPr>
          <a:xfrm>
            <a:off x="1281156" y="2828442"/>
            <a:ext cx="2185261" cy="340962"/>
          </a:xfrm>
          <a:prstGeom prst="rect">
            <a:avLst/>
          </a:prstGeom>
          <a:solidFill>
            <a:srgbClr val="FFFF00">
              <a:alpha val="20000"/>
            </a:srgbClr>
          </a:solidFill>
          <a:ln w="6350">
            <a:solidFill>
              <a:srgbClr val="FF0000"/>
            </a:solidFill>
          </a:ln>
          <a:effectLst>
            <a:reflection endPos="0" dist="50800" dir="5400000" sy="-100000" algn="bl" rotWithShape="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8" name="CuadroTexto 17">
            <a:extLst>
              <a:ext uri="{FF2B5EF4-FFF2-40B4-BE49-F238E27FC236}">
                <a16:creationId xmlns:a16="http://schemas.microsoft.com/office/drawing/2014/main" id="{7210A793-D48A-AE0A-56A2-BD0F039C3805}"/>
              </a:ext>
            </a:extLst>
          </p:cNvPr>
          <p:cNvSpPr txBox="1"/>
          <p:nvPr/>
        </p:nvSpPr>
        <p:spPr>
          <a:xfrm>
            <a:off x="4840944" y="3844605"/>
            <a:ext cx="6537526" cy="954107"/>
          </a:xfrm>
          <a:prstGeom prst="rect">
            <a:avLst/>
          </a:prstGeom>
          <a:noFill/>
        </p:spPr>
        <p:txBody>
          <a:bodyPr wrap="square">
            <a:spAutoFit/>
          </a:bodyPr>
          <a:lstStyle/>
          <a:p>
            <a:pPr algn="ctr"/>
            <a:r>
              <a:rPr lang="es-GT" sz="2800" b="1" dirty="0">
                <a:solidFill>
                  <a:srgbClr val="002060"/>
                </a:solidFill>
                <a:latin typeface="Arial" panose="020B0604020202020204" pitchFamily="34" charset="0"/>
                <a:cs typeface="Arial" panose="020B0604020202020204" pitchFamily="34" charset="0"/>
              </a:rPr>
              <a:t>CECOBA, S.A.</a:t>
            </a:r>
          </a:p>
          <a:p>
            <a:pPr algn="ctr"/>
            <a:r>
              <a:rPr lang="es-GT" sz="2800" b="1" dirty="0">
                <a:solidFill>
                  <a:srgbClr val="002060"/>
                </a:solidFill>
                <a:latin typeface="Arial" panose="020B0604020202020204" pitchFamily="34" charset="0"/>
                <a:cs typeface="Arial" panose="020B0604020202020204" pitchFamily="34" charset="0"/>
              </a:rPr>
              <a:t>Hotel Camino Real</a:t>
            </a:r>
          </a:p>
        </p:txBody>
      </p:sp>
      <p:sp>
        <p:nvSpPr>
          <p:cNvPr id="5" name="CuadroTexto 4">
            <a:extLst>
              <a:ext uri="{FF2B5EF4-FFF2-40B4-BE49-F238E27FC236}">
                <a16:creationId xmlns:a16="http://schemas.microsoft.com/office/drawing/2014/main" id="{D9B08AF2-A742-50E7-5CB1-605E08681DEB}"/>
              </a:ext>
            </a:extLst>
          </p:cNvPr>
          <p:cNvSpPr txBox="1"/>
          <p:nvPr/>
        </p:nvSpPr>
        <p:spPr>
          <a:xfrm>
            <a:off x="4935104" y="1541520"/>
            <a:ext cx="2321793" cy="461665"/>
          </a:xfrm>
          <a:prstGeom prst="rect">
            <a:avLst/>
          </a:prstGeom>
          <a:noFill/>
        </p:spPr>
        <p:txBody>
          <a:bodyPr wrap="square">
            <a:spAutoFit/>
          </a:bodyPr>
          <a:lstStyle/>
          <a:p>
            <a:pPr algn="ctr"/>
            <a:r>
              <a:rPr lang="es-GT" sz="2400" b="1" dirty="0">
                <a:solidFill>
                  <a:srgbClr val="FF0000"/>
                </a:solidFill>
                <a:latin typeface="Arial" panose="020B0604020202020204" pitchFamily="34" charset="0"/>
                <a:cs typeface="Arial" panose="020B0604020202020204" pitchFamily="34" charset="0"/>
              </a:rPr>
              <a:t>EVIDENCIA</a:t>
            </a:r>
          </a:p>
        </p:txBody>
      </p:sp>
    </p:spTree>
    <p:extLst>
      <p:ext uri="{BB962C8B-B14F-4D97-AF65-F5344CB8AC3E}">
        <p14:creationId xmlns:p14="http://schemas.microsoft.com/office/powerpoint/2010/main" val="167524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5094</TotalTime>
  <Words>2461</Words>
  <Application>Microsoft Macintosh PowerPoint</Application>
  <PresentationFormat>Panorámica</PresentationFormat>
  <Paragraphs>197</Paragraphs>
  <Slides>33</Slides>
  <Notes>13</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33</vt:i4>
      </vt:variant>
    </vt:vector>
  </HeadingPairs>
  <TitlesOfParts>
    <vt:vector size="38" baseType="lpstr">
      <vt:lpstr>Arial</vt:lpstr>
      <vt:lpstr>Calibri</vt:lpstr>
      <vt:lpstr>Helvetica</vt:lpstr>
      <vt:lpstr>Impact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Ministerio Publico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Mynor Say</dc:creator>
  <cp:lastModifiedBy>Microsoft Office User</cp:lastModifiedBy>
  <cp:revision>455</cp:revision>
  <cp:lastPrinted>2023-12-02T16:43:27Z</cp:lastPrinted>
  <dcterms:created xsi:type="dcterms:W3CDTF">2015-02-13T22:03:29Z</dcterms:created>
  <dcterms:modified xsi:type="dcterms:W3CDTF">2023-12-08T16:53:05Z</dcterms:modified>
</cp:coreProperties>
</file>