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26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ia Resinos" userId="a0d27198c9920b9d" providerId="LiveId" clId="{1DAD8B3C-F4F6-4E8E-A49C-A7C949792E53}"/>
    <pc:docChg chg="modSld sldOrd">
      <pc:chgData name="Dunia Resinos" userId="a0d27198c9920b9d" providerId="LiveId" clId="{1DAD8B3C-F4F6-4E8E-A49C-A7C949792E53}" dt="2022-04-18T13:07:04.105" v="1"/>
      <pc:docMkLst>
        <pc:docMk/>
      </pc:docMkLst>
      <pc:sldChg chg="ord">
        <pc:chgData name="Dunia Resinos" userId="a0d27198c9920b9d" providerId="LiveId" clId="{1DAD8B3C-F4F6-4E8E-A49C-A7C949792E53}" dt="2022-04-18T13:07:04.105" v="1"/>
        <pc:sldMkLst>
          <pc:docMk/>
          <pc:sldMk cId="3479311608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garcia\Downloads\Presentacion SINAPRESE 2021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887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egarcia\Downloads\Presentacion SINAPRESE 2021-09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8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145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garcia\Downloads\WhatsApp Image 2022-04-11 at 5.04.13 PM (7).jpe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5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7683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egarcia\Downloads\Presentacion SINAPRESE 2021-1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8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31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egarcia\Downloads\WhatsApp Image 2022-04-11 at 12.50.19 PM.jpe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497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garcia\Downloads\WhatsApp Image 2022-04-11 at 5.04.13 PM.jpe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1" cy="690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87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garcia\Downloads\WhatsApp Image 2022-04-11 at 5.04.13 PM (1).jpe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5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846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egarcia\Downloads\Presentacion SINAPRESE 2021-0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8800"/>
          </a:xfrm>
          <a:prstGeom prst="rect">
            <a:avLst/>
          </a:prstGeom>
          <a:noFill/>
        </p:spPr>
      </p:pic>
      <p:pic>
        <p:nvPicPr>
          <p:cNvPr id="3074" name="Picture 2" descr="C:\Users\regarcia\Downloads\WhatsApp Image 2022-04-11 at 5.04.13 PM (2)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905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354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garcia\Downloads\WhatsApp Image 2022-04-11 at 5.04.13 PM (6).jpe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47626"/>
            <a:ext cx="12192001" cy="6905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354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egarcia\Downloads\WhatsApp Image 2022-04-11 at 5.04.13 PM (3).jpe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1" cy="6905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363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regarcia\Downloads\WhatsApp Image 2022-04-11 at 5.20.43 PM.jpe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1" cy="690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091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egarcia\Downloads\WhatsApp Image 2022-04-11 at 5.04.13 PM (5).jpe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400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E1CB-324A-4468-9987-B9320648BAF1}" type="datetimeFigureOut">
              <a:rPr lang="es-GT" smtClean="0"/>
              <a:pPr/>
              <a:t>18/04/2022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6CD8-32DB-4E9D-AF3F-C2F4BB9A301C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31254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E380C4C-20D2-45FE-BB2E-910F7A80F6A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70207" y="3148955"/>
            <a:ext cx="6977449" cy="695984"/>
          </a:xfrm>
        </p:spPr>
        <p:txBody>
          <a:bodyPr/>
          <a:lstStyle/>
          <a:p>
            <a:pPr algn="ctr">
              <a:buNone/>
            </a:pPr>
            <a:r>
              <a:rPr lang="es-ES" b="1" dirty="0">
                <a:solidFill>
                  <a:schemeClr val="bg1"/>
                </a:solidFill>
                <a:latin typeface="Montserrat" panose="00000500000000000000" pitchFamily="50" charset="0"/>
              </a:rPr>
              <a:t>GUATEMALA, 18 DE ABRIL 2022</a:t>
            </a:r>
            <a:endParaRPr lang="es-GT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79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egarcia\Downloads\WhatsApp Image 2022-04-11 at 5.04.13 PM (8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1" cy="6905626"/>
          </a:xfrm>
          <a:prstGeom prst="rect">
            <a:avLst/>
          </a:prstGeom>
          <a:noFill/>
        </p:spPr>
      </p:pic>
      <p:sp>
        <p:nvSpPr>
          <p:cNvPr id="2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1862204" y="418921"/>
            <a:ext cx="850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ontserrat" panose="00000500000000000000" pitchFamily="50" charset="0"/>
              </a:rPr>
              <a:t>COMPARATIVO ANUAL SINAPRESE</a:t>
            </a:r>
            <a:endParaRPr lang="es-GT" sz="2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411896FE-865C-4EE5-9732-928AD685F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5497065"/>
              </p:ext>
            </p:extLst>
          </p:nvPr>
        </p:nvGraphicFramePr>
        <p:xfrm>
          <a:off x="2166153" y="2252663"/>
          <a:ext cx="7859693" cy="2400300"/>
        </p:xfrm>
        <a:graphic>
          <a:graphicData uri="http://schemas.openxmlformats.org/drawingml/2006/table">
            <a:tbl>
              <a:tblPr/>
              <a:tblGrid>
                <a:gridCol w="3739836">
                  <a:extLst>
                    <a:ext uri="{9D8B030D-6E8A-4147-A177-3AD203B41FA5}">
                      <a16:colId xmlns="" xmlns:a16="http://schemas.microsoft.com/office/drawing/2014/main" val="3250999180"/>
                    </a:ext>
                  </a:extLst>
                </a:gridCol>
                <a:gridCol w="1008655">
                  <a:extLst>
                    <a:ext uri="{9D8B030D-6E8A-4147-A177-3AD203B41FA5}">
                      <a16:colId xmlns="" xmlns:a16="http://schemas.microsoft.com/office/drawing/2014/main" val="3431891435"/>
                    </a:ext>
                  </a:extLst>
                </a:gridCol>
                <a:gridCol w="994448">
                  <a:extLst>
                    <a:ext uri="{9D8B030D-6E8A-4147-A177-3AD203B41FA5}">
                      <a16:colId xmlns="" xmlns:a16="http://schemas.microsoft.com/office/drawing/2014/main" val="1509440852"/>
                    </a:ext>
                  </a:extLst>
                </a:gridCol>
                <a:gridCol w="994448">
                  <a:extLst>
                    <a:ext uri="{9D8B030D-6E8A-4147-A177-3AD203B41FA5}">
                      <a16:colId xmlns="" xmlns:a16="http://schemas.microsoft.com/office/drawing/2014/main" val="645322994"/>
                    </a:ext>
                  </a:extLst>
                </a:gridCol>
                <a:gridCol w="1122306">
                  <a:extLst>
                    <a:ext uri="{9D8B030D-6E8A-4147-A177-3AD203B41FA5}">
                      <a16:colId xmlns="" xmlns:a16="http://schemas.microsoft.com/office/drawing/2014/main" val="4142508397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Tipo de Servicio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78797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Atención a personas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1,127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1,004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1,270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405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228515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Servicios de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17,426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20,192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27,321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58,062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085176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Servicios mecánicos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147834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Traslado en grúas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055345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Fallecidos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3511147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151FD739-8447-44EA-B22C-A7A74CA9604C}"/>
              </a:ext>
            </a:extLst>
          </p:cNvPr>
          <p:cNvSpPr txBox="1"/>
          <p:nvPr/>
        </p:nvSpPr>
        <p:spPr>
          <a:xfrm>
            <a:off x="1387641" y="4832322"/>
            <a:ext cx="9416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SINAPRESE no se realizó en el 2020, debido a las medidas preventivas por COVID-19.</a:t>
            </a:r>
          </a:p>
        </p:txBody>
      </p:sp>
    </p:spTree>
    <p:extLst>
      <p:ext uri="{BB962C8B-B14F-4D97-AF65-F5344CB8AC3E}">
        <p14:creationId xmlns="" xmlns:p14="http://schemas.microsoft.com/office/powerpoint/2010/main" val="53589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garcia\Downloads\Presentacion SINAPRESE 2021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145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4103600" y="5993492"/>
            <a:ext cx="174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Montserrat SemiBold" panose="00000700000000000000" pitchFamily="50" charset="0"/>
              </a:rPr>
              <a:t>00:00 Hrs.</a:t>
            </a:r>
            <a:endParaRPr lang="es-GT" dirty="0">
              <a:solidFill>
                <a:schemeClr val="bg1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3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8345115" y="5991779"/>
            <a:ext cx="174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  <a:latin typeface="Montserrat SemiBold" panose="00000700000000000000" pitchFamily="50" charset="0"/>
              </a:rPr>
              <a:t>10:00 </a:t>
            </a:r>
            <a:r>
              <a:rPr lang="es-ES" dirty="0">
                <a:solidFill>
                  <a:schemeClr val="bg1"/>
                </a:solidFill>
                <a:latin typeface="Montserrat SemiBold" panose="00000700000000000000" pitchFamily="50" charset="0"/>
              </a:rPr>
              <a:t>Hrs.</a:t>
            </a:r>
            <a:endParaRPr lang="es-GT" dirty="0">
              <a:solidFill>
                <a:schemeClr val="bg1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931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9447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1738182" y="436606"/>
            <a:ext cx="850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ontserrat" panose="00000500000000000000" pitchFamily="50" charset="0"/>
              </a:rPr>
              <a:t>ESTADO DE FUERZA SISTEMA CONRED </a:t>
            </a:r>
            <a:endParaRPr lang="es-GT" sz="2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="" xmlns:a16="http://schemas.microsoft.com/office/drawing/2014/main" id="{575959B7-116A-46CF-8FC9-DEFAD2704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9080945"/>
              </p:ext>
            </p:extLst>
          </p:nvPr>
        </p:nvGraphicFramePr>
        <p:xfrm>
          <a:off x="1566923" y="1462233"/>
          <a:ext cx="9058154" cy="4734580"/>
        </p:xfrm>
        <a:graphic>
          <a:graphicData uri="http://schemas.openxmlformats.org/drawingml/2006/table">
            <a:tbl>
              <a:tblPr/>
              <a:tblGrid>
                <a:gridCol w="7106546">
                  <a:extLst>
                    <a:ext uri="{9D8B030D-6E8A-4147-A177-3AD203B41FA5}">
                      <a16:colId xmlns="" xmlns:a16="http://schemas.microsoft.com/office/drawing/2014/main" val="4114120609"/>
                    </a:ext>
                  </a:extLst>
                </a:gridCol>
                <a:gridCol w="1170965">
                  <a:extLst>
                    <a:ext uri="{9D8B030D-6E8A-4147-A177-3AD203B41FA5}">
                      <a16:colId xmlns="" xmlns:a16="http://schemas.microsoft.com/office/drawing/2014/main" val="4286823491"/>
                    </a:ext>
                  </a:extLst>
                </a:gridCol>
                <a:gridCol w="780643">
                  <a:extLst>
                    <a:ext uri="{9D8B030D-6E8A-4147-A177-3AD203B41FA5}">
                      <a16:colId xmlns="" xmlns:a16="http://schemas.microsoft.com/office/drawing/2014/main" val="314484726"/>
                    </a:ext>
                  </a:extLst>
                </a:gridCol>
              </a:tblGrid>
              <a:tr h="23672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Institución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Personal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2520979"/>
                  </a:ext>
                </a:extLst>
              </a:tr>
              <a:tr h="23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Asociación de Banda Corta -ABC- Radioaficionados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ABC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100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9826364"/>
                  </a:ext>
                </a:extLst>
              </a:tr>
              <a:tr h="23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Asociación Nacional de Bomberos Municipales Departamentales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ASONBOMD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3,600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2918119"/>
                  </a:ext>
                </a:extLst>
              </a:tr>
              <a:tr h="23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Cruz Roja Guatemalteca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CRG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5,000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0947870"/>
                  </a:ext>
                </a:extLst>
              </a:tr>
              <a:tr h="23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Cuerpo de Bomberos Municipales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CMB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150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6270935"/>
                  </a:ext>
                </a:extLst>
              </a:tr>
              <a:tr h="23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Cuerpo Voluntario de Bomberos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CVB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4,600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5142397"/>
                  </a:ext>
                </a:extLst>
              </a:tr>
              <a:tr h="23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Instituto Guatemalteco de Seguridad Social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IGSS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8,372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3911460"/>
                  </a:ext>
                </a:extLst>
              </a:tr>
              <a:tr h="23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Instituto Guatemalteco de Turismo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INGUAT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30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4282357"/>
                  </a:ext>
                </a:extLst>
              </a:tr>
              <a:tr h="23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Instituto Nacional de Ciencias Forenses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INACIF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610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9550629"/>
                  </a:ext>
                </a:extLst>
              </a:tr>
              <a:tr h="23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Instituto Nacional de Sismología, Vulcanología, Meteorología e Hidrología 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INSIVUMEH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2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56689341"/>
                  </a:ext>
                </a:extLst>
              </a:tr>
              <a:tr h="23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Ministerio de Ambiente y Recursos Naturales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MARN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18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946137"/>
                  </a:ext>
                </a:extLst>
              </a:tr>
              <a:tr h="23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Ministerio de Comunicaciones, Infraestructura y Vivienda, Dirección General de Caminos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CIV/DGT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182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927243"/>
                  </a:ext>
                </a:extLst>
              </a:tr>
              <a:tr h="23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Ministerio de Comunicaciones, Infraestructura y Vivienda, Unidad de Protección Vial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CIV/PROVIAL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654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74303923"/>
                  </a:ext>
                </a:extLst>
              </a:tr>
              <a:tr h="23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Ministerio de Gobernación, Policía Nacional Civil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MINGOB/PNC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25,000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8476642"/>
                  </a:ext>
                </a:extLst>
              </a:tr>
              <a:tr h="23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Ministerio de la Defensa Nacional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smtClean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MINDEF</a:t>
                      </a:r>
                      <a:endParaRPr lang="es-GT" sz="1200" b="0" i="0" u="none" strike="noStrike" dirty="0">
                        <a:solidFill>
                          <a:srgbClr val="404040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4,576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2582030"/>
                  </a:ext>
                </a:extLst>
              </a:tr>
              <a:tr h="23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Ministerio de Salud Pública y Asistencia Social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MSPAS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39,430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5581658"/>
                  </a:ext>
                </a:extLst>
              </a:tr>
              <a:tr h="23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Procuraduría General de la Nación, Unidad Alba Keneth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PGN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45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6519348"/>
                  </a:ext>
                </a:extLst>
              </a:tr>
              <a:tr h="23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Secretaría Ejecutiva de la Comisión Contra las Adicciones y el Tráfico Ilícito de Drogas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SECCATID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12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37167387"/>
                  </a:ext>
                </a:extLst>
              </a:tr>
              <a:tr h="236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Secretaría Ejecutiva de la Coordinadora Nacional para la Reducción de Desastres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SE-CONRED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610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172968"/>
                  </a:ext>
                </a:extLst>
              </a:tr>
              <a:tr h="23672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Totales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92,991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8268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2064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3962399" y="2721114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405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C9053E0-BF76-4E95-80C4-44B31C87BBFB}"/>
              </a:ext>
            </a:extLst>
          </p:cNvPr>
          <p:cNvSpPr txBox="1"/>
          <p:nvPr/>
        </p:nvSpPr>
        <p:spPr>
          <a:xfrm>
            <a:off x="3962398" y="4172925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58,062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D8D4123B-94B0-4CBD-9995-3BEB21CEBFB2}"/>
              </a:ext>
            </a:extLst>
          </p:cNvPr>
          <p:cNvSpPr txBox="1"/>
          <p:nvPr/>
        </p:nvSpPr>
        <p:spPr>
          <a:xfrm>
            <a:off x="3930314" y="5504419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123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BC5A23A9-086B-49FB-A069-489CD602E453}"/>
              </a:ext>
            </a:extLst>
          </p:cNvPr>
          <p:cNvSpPr txBox="1"/>
          <p:nvPr/>
        </p:nvSpPr>
        <p:spPr>
          <a:xfrm>
            <a:off x="6360694" y="2785282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320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FCAA1602-ADF6-4B7C-A9D9-D164B7BB86EB}"/>
              </a:ext>
            </a:extLst>
          </p:cNvPr>
          <p:cNvSpPr txBox="1"/>
          <p:nvPr/>
        </p:nvSpPr>
        <p:spPr>
          <a:xfrm>
            <a:off x="6360693" y="4221051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51,514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0B6D167F-6543-49C2-8624-0BD20DC3E0CA}"/>
              </a:ext>
            </a:extLst>
          </p:cNvPr>
          <p:cNvSpPr txBox="1"/>
          <p:nvPr/>
        </p:nvSpPr>
        <p:spPr>
          <a:xfrm>
            <a:off x="6408818" y="5568587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-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AEB83594-5234-4DA7-98F3-B88447582FCD}"/>
              </a:ext>
            </a:extLst>
          </p:cNvPr>
          <p:cNvSpPr txBox="1"/>
          <p:nvPr/>
        </p:nvSpPr>
        <p:spPr>
          <a:xfrm>
            <a:off x="8823157" y="2789294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85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D2D41B34-EC32-4AD8-9246-C2C2DEC4DA49}"/>
              </a:ext>
            </a:extLst>
          </p:cNvPr>
          <p:cNvSpPr txBox="1"/>
          <p:nvPr/>
        </p:nvSpPr>
        <p:spPr>
          <a:xfrm>
            <a:off x="8823157" y="4221051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6,548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26F606CB-8C3A-4C54-B4A9-948095892CF6}"/>
              </a:ext>
            </a:extLst>
          </p:cNvPr>
          <p:cNvSpPr txBox="1"/>
          <p:nvPr/>
        </p:nvSpPr>
        <p:spPr>
          <a:xfrm>
            <a:off x="8855241" y="5556556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123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6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494270" y="156519"/>
            <a:ext cx="850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ontserrat" panose="00000500000000000000" pitchFamily="50" charset="0"/>
              </a:rPr>
              <a:t>ESTADÍSTICAS GENERALES</a:t>
            </a:r>
            <a:endParaRPr lang="es-GT" sz="2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2030626" y="2772034"/>
            <a:ext cx="1767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ATENCIÓN A PERSONAS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8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2034745" y="4226013"/>
            <a:ext cx="205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SERVICIOS DE INFORMACIÓN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9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2022388" y="5506997"/>
            <a:ext cx="205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ATENCIÓN</a:t>
            </a:r>
          </a:p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VIAL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0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3744005" y="1729717"/>
            <a:ext cx="2450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Montserrat" panose="00000500000000000000" pitchFamily="50" charset="0"/>
              </a:rPr>
              <a:t>TOTAL DE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Montserrat" panose="00000500000000000000" pitchFamily="50" charset="0"/>
              </a:rPr>
              <a:t>PERSONAS ATENDIDAS</a:t>
            </a:r>
            <a:endParaRPr lang="es-GT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1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6321106" y="1995133"/>
            <a:ext cx="245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Montserrat" panose="00000500000000000000" pitchFamily="50" charset="0"/>
              </a:rPr>
              <a:t>CAMPAMENTOS</a:t>
            </a:r>
            <a:endParaRPr lang="es-GT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2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8713273" y="1870130"/>
            <a:ext cx="245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Montserrat" panose="00000500000000000000" pitchFamily="50" charset="0"/>
              </a:rPr>
              <a:t>PUESTOS DE CONTROL</a:t>
            </a:r>
            <a:endParaRPr lang="es-GT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49C641B-4905-4DB3-BFB3-66DC19BCD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710"/>
            <a:ext cx="12192000" cy="7172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44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EDAE972B-059F-437F-9888-844EA272BC67}"/>
              </a:ext>
            </a:extLst>
          </p:cNvPr>
          <p:cNvSpPr txBox="1"/>
          <p:nvPr/>
        </p:nvSpPr>
        <p:spPr>
          <a:xfrm>
            <a:off x="3818021" y="2400272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67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E0C7A48-AEB0-4C91-930D-485CCFE14064}"/>
              </a:ext>
            </a:extLst>
          </p:cNvPr>
          <p:cNvSpPr txBox="1"/>
          <p:nvPr/>
        </p:nvSpPr>
        <p:spPr>
          <a:xfrm>
            <a:off x="3818020" y="3830053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33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704238B-60F5-4A47-9AE5-BBAFE7B5BEA4}"/>
              </a:ext>
            </a:extLst>
          </p:cNvPr>
          <p:cNvSpPr txBox="1"/>
          <p:nvPr/>
        </p:nvSpPr>
        <p:spPr>
          <a:xfrm>
            <a:off x="3818020" y="5167534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3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79554C0-56A9-47ED-B769-5E4721BFED92}"/>
              </a:ext>
            </a:extLst>
          </p:cNvPr>
          <p:cNvSpPr txBox="1"/>
          <p:nvPr/>
        </p:nvSpPr>
        <p:spPr>
          <a:xfrm>
            <a:off x="8895347" y="2400272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41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5FD17C1-A9E9-4C91-8CFA-128303D2B408}"/>
              </a:ext>
            </a:extLst>
          </p:cNvPr>
          <p:cNvSpPr txBox="1"/>
          <p:nvPr/>
        </p:nvSpPr>
        <p:spPr>
          <a:xfrm>
            <a:off x="8895346" y="3830053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41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313FABD-30A6-4AAC-A88B-58FD15D427E1}"/>
              </a:ext>
            </a:extLst>
          </p:cNvPr>
          <p:cNvSpPr txBox="1"/>
          <p:nvPr/>
        </p:nvSpPr>
        <p:spPr>
          <a:xfrm>
            <a:off x="8895346" y="5167534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-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9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387180" y="263612"/>
            <a:ext cx="5379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ontserrat" panose="00000500000000000000" pitchFamily="50" charset="0"/>
              </a:rPr>
              <a:t>ESTADÍSTICAS GENERALES</a:t>
            </a:r>
            <a:endParaRPr lang="es-GT" sz="2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3702909" y="1626975"/>
            <a:ext cx="245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Montserrat" panose="00000500000000000000" pitchFamily="50" charset="0"/>
              </a:rPr>
              <a:t>PERSONAS ATENDIDAS</a:t>
            </a:r>
            <a:endParaRPr lang="es-GT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8814486" y="1647570"/>
            <a:ext cx="245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Montserrat" panose="00000500000000000000" pitchFamily="50" charset="0"/>
              </a:rPr>
              <a:t>PERSONAS 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Montserrat" panose="00000500000000000000" pitchFamily="50" charset="0"/>
              </a:rPr>
              <a:t>EXTRAVIADAS</a:t>
            </a:r>
            <a:endParaRPr lang="es-GT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2014151" y="2541376"/>
            <a:ext cx="154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HERIDAS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7191633" y="2611397"/>
            <a:ext cx="1812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REPORTADAS</a:t>
            </a:r>
            <a:endParaRPr lang="es-GT" sz="1600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1956487" y="4081851"/>
            <a:ext cx="195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HOSPITALIZADAS</a:t>
            </a:r>
            <a:endParaRPr lang="es-GT" sz="1400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6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7224584" y="4061256"/>
            <a:ext cx="195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LOCALIZADAS</a:t>
            </a:r>
            <a:endParaRPr lang="es-GT" sz="1400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1997675" y="5408142"/>
            <a:ext cx="195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FALLECIDAS</a:t>
            </a:r>
            <a:endParaRPr lang="es-GT" sz="1400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8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7232822" y="5371072"/>
            <a:ext cx="195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EXTRAVIADAS</a:t>
            </a:r>
            <a:endParaRPr lang="es-GT" sz="1400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75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C01C7D6-FF35-4F02-8662-7F39DF8F0872}"/>
              </a:ext>
            </a:extLst>
          </p:cNvPr>
          <p:cNvSpPr txBox="1"/>
          <p:nvPr/>
        </p:nvSpPr>
        <p:spPr>
          <a:xfrm>
            <a:off x="3705726" y="1886925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12,115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3A39CE01-DF3B-43CC-862B-2C401F359328}"/>
              </a:ext>
            </a:extLst>
          </p:cNvPr>
          <p:cNvSpPr txBox="1"/>
          <p:nvPr/>
        </p:nvSpPr>
        <p:spPr>
          <a:xfrm>
            <a:off x="3753852" y="4790545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3,138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4F40C0DD-FD1C-41AC-A173-D5180435EE6B}"/>
              </a:ext>
            </a:extLst>
          </p:cNvPr>
          <p:cNvSpPr txBox="1"/>
          <p:nvPr/>
        </p:nvSpPr>
        <p:spPr>
          <a:xfrm>
            <a:off x="3753852" y="3844061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3,262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0886224-18D7-413B-A7FC-5DAD0D7C588A}"/>
              </a:ext>
            </a:extLst>
          </p:cNvPr>
          <p:cNvSpPr txBox="1"/>
          <p:nvPr/>
        </p:nvSpPr>
        <p:spPr>
          <a:xfrm>
            <a:off x="3753852" y="2865493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335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02198C3C-F1AC-4239-9875-B2F4AEF6A6E4}"/>
              </a:ext>
            </a:extLst>
          </p:cNvPr>
          <p:cNvSpPr txBox="1"/>
          <p:nvPr/>
        </p:nvSpPr>
        <p:spPr>
          <a:xfrm>
            <a:off x="3705726" y="5781145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39,212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46DE16C-C211-44DA-A228-5D0ADC18A920}"/>
              </a:ext>
            </a:extLst>
          </p:cNvPr>
          <p:cNvSpPr txBox="1"/>
          <p:nvPr/>
        </p:nvSpPr>
        <p:spPr>
          <a:xfrm>
            <a:off x="8879305" y="1886925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54,040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57D6A5C5-459B-4378-A0BA-A13AF9300C7B}"/>
              </a:ext>
            </a:extLst>
          </p:cNvPr>
          <p:cNvSpPr txBox="1"/>
          <p:nvPr/>
        </p:nvSpPr>
        <p:spPr>
          <a:xfrm>
            <a:off x="8927431" y="4790545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-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591BDFA8-7EC0-49D9-9B24-7E4E252B0E78}"/>
              </a:ext>
            </a:extLst>
          </p:cNvPr>
          <p:cNvSpPr txBox="1"/>
          <p:nvPr/>
        </p:nvSpPr>
        <p:spPr>
          <a:xfrm>
            <a:off x="8927431" y="3844061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54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3EAADA74-4B85-40B0-9E4A-E4921EAC2359}"/>
              </a:ext>
            </a:extLst>
          </p:cNvPr>
          <p:cNvSpPr txBox="1"/>
          <p:nvPr/>
        </p:nvSpPr>
        <p:spPr>
          <a:xfrm>
            <a:off x="8927431" y="2865493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3,968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2D67DF52-DC2F-48DD-B7B8-ED6427510751}"/>
              </a:ext>
            </a:extLst>
          </p:cNvPr>
          <p:cNvSpPr txBox="1"/>
          <p:nvPr/>
        </p:nvSpPr>
        <p:spPr>
          <a:xfrm>
            <a:off x="8879305" y="5781145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-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2051220" y="1949796"/>
            <a:ext cx="154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TEMAS DIVERSOS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2026507" y="3056241"/>
            <a:ext cx="154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VIAL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2051220" y="4011830"/>
            <a:ext cx="180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SEGURIDAD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2001793" y="4992132"/>
            <a:ext cx="154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SALUD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6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2067697" y="5997148"/>
            <a:ext cx="154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TURÍSTICA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7125729" y="2092413"/>
            <a:ext cx="172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GUATEMALA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8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7208107" y="3031527"/>
            <a:ext cx="154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ÁMERICA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9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7216344" y="3954165"/>
            <a:ext cx="154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EUROPA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0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7232821" y="5008608"/>
            <a:ext cx="154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ASIA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1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7216346" y="5997149"/>
            <a:ext cx="154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ÁFRICA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2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2928551" y="1132706"/>
            <a:ext cx="278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SERVICIOS DE INFORMACIÓN POR TIPO</a:t>
            </a:r>
            <a:endParaRPr lang="es-GT" sz="1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3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8073081" y="1029733"/>
            <a:ext cx="2780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SERVICIOS DE INFORMACIÓNPOR PROCEDENCIA</a:t>
            </a:r>
            <a:endParaRPr lang="es-GT" sz="1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4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387180" y="263612"/>
            <a:ext cx="5379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ontserrat" panose="00000500000000000000" pitchFamily="50" charset="0"/>
              </a:rPr>
              <a:t>ESTADÍSTICAS GENERALES</a:t>
            </a:r>
            <a:endParaRPr lang="es-GT" sz="2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71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683FFB80-3FF6-4EDA-B596-D4A7906FC8CD}"/>
              </a:ext>
            </a:extLst>
          </p:cNvPr>
          <p:cNvSpPr txBox="1"/>
          <p:nvPr/>
        </p:nvSpPr>
        <p:spPr>
          <a:xfrm>
            <a:off x="3769895" y="2400272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99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2E2728B-8F25-454D-A7F6-EFC060B48E53}"/>
              </a:ext>
            </a:extLst>
          </p:cNvPr>
          <p:cNvSpPr txBox="1"/>
          <p:nvPr/>
        </p:nvSpPr>
        <p:spPr>
          <a:xfrm>
            <a:off x="3818021" y="5147452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18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102B1329-E472-49E5-87AD-895FF06C30A6}"/>
              </a:ext>
            </a:extLst>
          </p:cNvPr>
          <p:cNvSpPr txBox="1"/>
          <p:nvPr/>
        </p:nvSpPr>
        <p:spPr>
          <a:xfrm>
            <a:off x="3818021" y="3852082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7DA0DCD5-1071-4420-95B3-B470A662B65A}"/>
              </a:ext>
            </a:extLst>
          </p:cNvPr>
          <p:cNvSpPr txBox="1"/>
          <p:nvPr/>
        </p:nvSpPr>
        <p:spPr>
          <a:xfrm>
            <a:off x="8887327" y="2412304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120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3F32FE4F-5673-4D00-8084-3A9BC0E0D64C}"/>
              </a:ext>
            </a:extLst>
          </p:cNvPr>
          <p:cNvSpPr txBox="1"/>
          <p:nvPr/>
        </p:nvSpPr>
        <p:spPr>
          <a:xfrm>
            <a:off x="8887326" y="5179536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2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B79988BB-98B1-4345-B377-69B5BA2CA483}"/>
              </a:ext>
            </a:extLst>
          </p:cNvPr>
          <p:cNvSpPr txBox="1"/>
          <p:nvPr/>
        </p:nvSpPr>
        <p:spPr>
          <a:xfrm>
            <a:off x="8887325" y="3844046"/>
            <a:ext cx="227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1</a:t>
            </a:r>
            <a:endParaRPr lang="es-GT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313037" y="255373"/>
            <a:ext cx="850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ontserrat" panose="00000500000000000000" pitchFamily="50" charset="0"/>
              </a:rPr>
              <a:t>ESTADÍSTICAS GENERALES</a:t>
            </a:r>
            <a:endParaRPr lang="es-GT" sz="2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1956485" y="2574326"/>
            <a:ext cx="175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MECÁNICOS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1997674" y="3851192"/>
            <a:ext cx="1857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ELECTRO</a:t>
            </a:r>
          </a:p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MECÁNICOS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2063577" y="5334002"/>
            <a:ext cx="154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GRÚA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7195750" y="2582564"/>
            <a:ext cx="227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PARTICULAR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6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7171037" y="4015949"/>
            <a:ext cx="154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PESADO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7187513" y="5350479"/>
            <a:ext cx="16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rPr>
              <a:t>COLECTIVO</a:t>
            </a:r>
            <a:endParaRPr lang="es-GT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8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3101546" y="1734068"/>
            <a:ext cx="278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SERVICIOS DE </a:t>
            </a:r>
            <a:r>
              <a:rPr lang="es-ES" sz="14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ATENCIÓN VIAL</a:t>
            </a:r>
            <a:endParaRPr lang="es-GT" sz="1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9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7051590" y="1762901"/>
            <a:ext cx="380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SERVICIOS DE </a:t>
            </a:r>
            <a:r>
              <a:rPr lang="es-ES" sz="14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ATENCIÓN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VIAL</a:t>
            </a:r>
            <a:endParaRPr lang="es-GT" sz="1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331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egarcia\Downloads\WhatsApp Image 2022-04-11 at 5.04.13 PM (8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1" cy="6905626"/>
          </a:xfrm>
          <a:prstGeom prst="rect">
            <a:avLst/>
          </a:prstGeom>
          <a:noFill/>
        </p:spPr>
      </p:pic>
      <p:sp>
        <p:nvSpPr>
          <p:cNvPr id="2" name="CuadroTexto 6">
            <a:extLst>
              <a:ext uri="{FF2B5EF4-FFF2-40B4-BE49-F238E27FC236}">
                <a16:creationId xmlns="" xmlns:a16="http://schemas.microsoft.com/office/drawing/2014/main" id="{B30B8BFA-CB19-4C73-A44A-D6A8A7A2B565}"/>
              </a:ext>
            </a:extLst>
          </p:cNvPr>
          <p:cNvSpPr txBox="1"/>
          <p:nvPr/>
        </p:nvSpPr>
        <p:spPr>
          <a:xfrm>
            <a:off x="1862204" y="418921"/>
            <a:ext cx="850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ontserrat" panose="00000500000000000000" pitchFamily="50" charset="0"/>
              </a:rPr>
              <a:t>ACCIDENTES VIALES ATENDIDOS</a:t>
            </a:r>
            <a:endParaRPr lang="es-GT" sz="2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DE19A9AE-10FE-4540-805C-B24E0C4E5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3141428"/>
              </p:ext>
            </p:extLst>
          </p:nvPr>
        </p:nvGraphicFramePr>
        <p:xfrm>
          <a:off x="1694577" y="3115469"/>
          <a:ext cx="8758106" cy="2304000"/>
        </p:xfrm>
        <a:graphic>
          <a:graphicData uri="http://schemas.openxmlformats.org/drawingml/2006/table">
            <a:tbl>
              <a:tblPr/>
              <a:tblGrid>
                <a:gridCol w="5830348">
                  <a:extLst>
                    <a:ext uri="{9D8B030D-6E8A-4147-A177-3AD203B41FA5}">
                      <a16:colId xmlns="" xmlns:a16="http://schemas.microsoft.com/office/drawing/2014/main" val="698877853"/>
                    </a:ext>
                  </a:extLst>
                </a:gridCol>
                <a:gridCol w="1417739">
                  <a:extLst>
                    <a:ext uri="{9D8B030D-6E8A-4147-A177-3AD203B41FA5}">
                      <a16:colId xmlns="" xmlns:a16="http://schemas.microsoft.com/office/drawing/2014/main" val="2773477706"/>
                    </a:ext>
                  </a:extLst>
                </a:gridCol>
                <a:gridCol w="1510019">
                  <a:extLst>
                    <a:ext uri="{9D8B030D-6E8A-4147-A177-3AD203B41FA5}">
                      <a16:colId xmlns="" xmlns:a16="http://schemas.microsoft.com/office/drawing/2014/main" val="1935968654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Institución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G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Accidentes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75176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Asociación Nacional de Bomberos Municipales Departamentales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ASONBOMD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03701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Cuerpo de Bomberos Municipales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CBM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61296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Cruz Roja Guatemalteca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CRG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986363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Cuerpo Voluntario de Bomberos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CVB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386083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Ministerio Público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23025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Policía Nacional Civil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PNC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418779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algn="ctr" fontAlgn="ctr"/>
                      <a:endParaRPr lang="es-GT" sz="1400" b="1" i="0" u="none" strike="noStrike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Totales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400" b="1" i="0" u="none" strike="noStrike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529309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F14CC27A-9D56-4B2A-8FD8-8F75F3385C52}"/>
              </a:ext>
            </a:extLst>
          </p:cNvPr>
          <p:cNvSpPr txBox="1"/>
          <p:nvPr/>
        </p:nvSpPr>
        <p:spPr>
          <a:xfrm>
            <a:off x="3037304" y="2222877"/>
            <a:ext cx="6072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Accidentes viales atendidos por las instituciones que integran el Sistema CONRED a nivel nacional</a:t>
            </a:r>
            <a:r>
              <a:rPr lang="es-G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74282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400</Words>
  <Application>Microsoft Office PowerPoint</Application>
  <PresentationFormat>Personalizado</PresentationFormat>
  <Paragraphs>190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TITI-CHARLIE</dc:creator>
  <cp:lastModifiedBy>regarcia</cp:lastModifiedBy>
  <cp:revision>35</cp:revision>
  <dcterms:created xsi:type="dcterms:W3CDTF">2021-04-01T13:44:15Z</dcterms:created>
  <dcterms:modified xsi:type="dcterms:W3CDTF">2022-04-18T14:12:30Z</dcterms:modified>
</cp:coreProperties>
</file>