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2" r:id="rId3"/>
    <p:sldId id="285" r:id="rId4"/>
    <p:sldId id="286" r:id="rId5"/>
    <p:sldId id="287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3" r:id="rId18"/>
    <p:sldId id="284" r:id="rId19"/>
  </p:sldIdLst>
  <p:sldSz cx="12192000" cy="6858000"/>
  <p:notesSz cx="7010400" cy="9296400"/>
  <p:custShowLst>
    <p:custShow name="CA-01 Occ" id="0">
      <p:sldLst>
        <p:sld r:id="rId7"/>
      </p:sldLst>
    </p:custShow>
    <p:custShow name="CA-01 Or" id="1">
      <p:sldLst>
        <p:sld r:id="rId8"/>
      </p:sldLst>
    </p:custShow>
    <p:custShow name="CA-02 Occ" id="2">
      <p:sldLst>
        <p:sld r:id="rId9"/>
      </p:sldLst>
    </p:custShow>
    <p:custShow name="CA-02 Or" id="3">
      <p:sldLst>
        <p:sld r:id="rId10"/>
      </p:sldLst>
    </p:custShow>
    <p:custShow name="CA-09 N" id="4">
      <p:sldLst>
        <p:sld r:id="rId11"/>
      </p:sldLst>
    </p:custShow>
    <p:custShow name="CA-09 S" id="5">
      <p:sldLst>
        <p:sld r:id="rId12"/>
      </p:sldLst>
    </p:custShow>
    <p:custShow name="CA-10" id="6">
      <p:sldLst>
        <p:sld r:id="rId13"/>
      </p:sldLst>
    </p:custShow>
    <p:custShow name="CA-11" id="7">
      <p:sldLst>
        <p:sld r:id="rId14"/>
      </p:sldLst>
    </p:custShow>
    <p:custShow name="CA-12" id="8">
      <p:sldLst>
        <p:sld r:id="rId15"/>
      </p:sldLst>
    </p:custShow>
    <p:custShow name="CA-13" id="9">
      <p:sldLst>
        <p:sld r:id="rId16"/>
      </p:sldLst>
    </p:custShow>
    <p:custShow name="CA-14" id="10">
      <p:sldLst>
        <p:sld r:id="rId17"/>
      </p:sldLst>
    </p:custShow>
    <p:custShow name="Nacionales" id="11">
      <p:sldLst>
        <p:sld r:id="rId18"/>
      </p:sldLst>
    </p:custShow>
    <p:custShow name="Departamentales" id="12">
      <p:sldLst>
        <p:sld r:id="rId19"/>
      </p:sldLst>
    </p:custShow>
    <p:custShow name="Resumen" id="13">
      <p:sldLst>
        <p:sld r:id="rId5"/>
      </p:sldLst>
    </p:custShow>
    <p:custShow name="Desfinanciados" id="14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3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971" autoAdjust="0"/>
  </p:normalViewPr>
  <p:slideViewPr>
    <p:cSldViewPr snapToGrid="0">
      <p:cViewPr>
        <p:scale>
          <a:sx n="66" d="100"/>
          <a:sy n="66" d="100"/>
        </p:scale>
        <p:origin x="858" y="120"/>
      </p:cViewPr>
      <p:guideLst>
        <p:guide orient="horz" pos="2160"/>
        <p:guide pos="3840"/>
        <p:guide pos="33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cat>
            <c:strRef>
              <c:f>Hoja1!$G$15:$G$20</c:f>
              <c:strCache>
                <c:ptCount val="6"/>
                <c:pt idx="0">
                  <c:v>RUTAS CENTROAMERICANAS (CA)</c:v>
                </c:pt>
                <c:pt idx="1">
                  <c:v>RUTAS NACIONALES (RN)</c:v>
                </c:pt>
                <c:pt idx="2">
                  <c:v>RUTAS DEPARTAMENTALES (RD)</c:v>
                </c:pt>
                <c:pt idx="3">
                  <c:v>ASISTENCIA TECNICA Y CONTROL DE CALIDAD</c:v>
                </c:pt>
                <c:pt idx="4">
                  <c:v>PRIORIDADES PRESIDENCIALES</c:v>
                </c:pt>
                <c:pt idx="5">
                  <c:v>COMPRA DE PUENTES TIPO BAILEY</c:v>
                </c:pt>
              </c:strCache>
            </c:strRef>
          </c:cat>
          <c:val>
            <c:numRef>
              <c:f>Hoja1!$H$15:$H$20</c:f>
            </c:numRef>
          </c:val>
          <c:extLst>
            <c:ext xmlns:c16="http://schemas.microsoft.com/office/drawing/2014/chart" uri="{C3380CC4-5D6E-409C-BE32-E72D297353CC}">
              <c16:uniqueId val="{00000000-42CD-4BC0-B744-457016C836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cat>
            <c:strRef>
              <c:f>Hoja1!$G$29:$G$34</c:f>
              <c:strCache>
                <c:ptCount val="6"/>
                <c:pt idx="0">
                  <c:v>RUTAS CENTROAMERICANAS (CA)</c:v>
                </c:pt>
                <c:pt idx="1">
                  <c:v>RUTAS NACIONALES (RN)</c:v>
                </c:pt>
                <c:pt idx="2">
                  <c:v>RUTAS DEPARTAMENTALES (RD)</c:v>
                </c:pt>
                <c:pt idx="3">
                  <c:v>ASISTENCIA TECNICA Y CONTROL DE CALIDAD</c:v>
                </c:pt>
                <c:pt idx="4">
                  <c:v>PROYECTOS ESTRATÉGICOS</c:v>
                </c:pt>
                <c:pt idx="5">
                  <c:v>COMPRA DE PUENTES TIPO BAILEY</c:v>
                </c:pt>
              </c:strCache>
            </c:strRef>
          </c:cat>
          <c:val>
            <c:numRef>
              <c:f>Hoja1!$H$29:$H$34</c:f>
            </c:numRef>
          </c:val>
          <c:extLst>
            <c:ext xmlns:c16="http://schemas.microsoft.com/office/drawing/2014/chart" uri="{C3380CC4-5D6E-409C-BE32-E72D297353CC}">
              <c16:uniqueId val="{00000000-735F-432C-A7CD-1AAA6009E20B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735F-432C-A7CD-1AAA6009E2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735F-432C-A7CD-1AAA6009E20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735F-432C-A7CD-1AAA6009E20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735F-432C-A7CD-1AAA6009E20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735F-432C-A7CD-1AAA6009E20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735F-432C-A7CD-1AAA6009E2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Hoja1!$G$29:$G$34</c:f>
              <c:strCache>
                <c:ptCount val="6"/>
                <c:pt idx="0">
                  <c:v>RUTAS CENTROAMERICANAS (CA)</c:v>
                </c:pt>
                <c:pt idx="1">
                  <c:v>RUTAS NACIONALES (RN)</c:v>
                </c:pt>
                <c:pt idx="2">
                  <c:v>RUTAS DEPARTAMENTALES (RD)</c:v>
                </c:pt>
                <c:pt idx="3">
                  <c:v>ASISTENCIA TECNICA Y CONTROL DE CALIDAD</c:v>
                </c:pt>
                <c:pt idx="4">
                  <c:v>PROYECTOS ESTRATÉGICOS</c:v>
                </c:pt>
                <c:pt idx="5">
                  <c:v>COMPRA DE PUENTES TIPO BAILEY</c:v>
                </c:pt>
              </c:strCache>
            </c:strRef>
          </c:cat>
          <c:val>
            <c:numRef>
              <c:f>Hoja1!$I$29:$I$34</c:f>
              <c:numCache>
                <c:formatCode>0.00%</c:formatCode>
                <c:ptCount val="6"/>
                <c:pt idx="0">
                  <c:v>0.57741438922300647</c:v>
                </c:pt>
                <c:pt idx="1">
                  <c:v>0.108721413587341</c:v>
                </c:pt>
                <c:pt idx="2">
                  <c:v>0.14753890909261835</c:v>
                </c:pt>
                <c:pt idx="3">
                  <c:v>3.1335757154149213E-3</c:v>
                </c:pt>
                <c:pt idx="4">
                  <c:v>0.13185595522747021</c:v>
                </c:pt>
                <c:pt idx="5">
                  <c:v>3.1335757154149213E-2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35F-432C-A7CD-1AAA6009E2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CD813-ABFD-4FC8-845E-24A7D4B24ADA}" type="datetimeFigureOut">
              <a:rPr lang="es-ES" smtClean="0"/>
              <a:t>15/03/2022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CB3A4-D1BC-4327-9B8F-C46DEA7161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8049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CB3A4-D1BC-4327-9B8F-C46DEA71617E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011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CB3A4-D1BC-4327-9B8F-C46DEA71617E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851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1B9DF8-7856-4148-8E77-A786ABB77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72D9007-30C2-4A37-A7CB-673DA2DA59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D64131-15E9-4710-9695-CB71CE94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5F48-9132-4977-BF4E-F78D2E78401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5849F0-0186-4DB8-8ED3-EB64E3947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E0BE8B-6A99-416F-ACB6-096AB9404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94D5-F8D4-48F3-9F31-D17AFD8B971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9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33468-6AB2-4E87-A2DB-18D4830D8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6987F9-3903-4339-BC9F-D437601A1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07D152-BACE-4E9B-85D3-A70AFDDC9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5F48-9132-4977-BF4E-F78D2E78401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2DDEB8-636D-4F39-890F-B568954CC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CEF72F-AA4B-47BA-91A3-EE677E8E0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94D5-F8D4-48F3-9F31-D17AFD8B971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55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0162943-9BE0-4DA0-BFAB-3F729BCF47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F40D093-A4FA-485C-ADCE-EA2853BB3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33E123-B618-4593-A13A-E40131C18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5F48-9132-4977-BF4E-F78D2E78401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476D0A-C41C-48A4-9187-0C1FE3CD1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25EF9C-926C-41EB-B76D-7A0BA45E4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94D5-F8D4-48F3-9F31-D17AFD8B971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0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C0561A-6773-4683-AE58-CFE9AB731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454623-CC8D-4824-B982-3D4D3D0EC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64649E-6F0C-4391-AB2D-EDBB280A3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5F48-9132-4977-BF4E-F78D2E78401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2EFEDD-BDAE-4861-8B36-7443A636B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308F43-91C5-4C2F-87DE-7DD44C764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94D5-F8D4-48F3-9F31-D17AFD8B971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5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F567A6-6468-4F80-B638-2FA9DEF1E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0AB8E4-3E0E-4961-9DA5-600DEB469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A41B07-E0C8-4B0E-9634-03F84EB33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5F48-9132-4977-BF4E-F78D2E78401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9AE4BC-F0DD-47A9-88E3-CDD6F227F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19D42D-E73E-4E2D-9D92-7B998705B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94D5-F8D4-48F3-9F31-D17AFD8B971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2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EED20F-2671-4930-A767-AC5B656D9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30A0E0-881A-4FD5-AB40-28655BF05C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008685-1E28-47EF-A42C-B6B6A30CA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72E8E1-B1C2-4D4C-A5CF-EB11A0761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5F48-9132-4977-BF4E-F78D2E78401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5C862B-A4D3-48AE-ADF9-D9E539D00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3D6AAA-084A-4C83-8A31-5895F4CA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94D5-F8D4-48F3-9F31-D17AFD8B971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4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6A5745-5AD9-4B1D-B7EC-98680BF14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C039BB-5E46-4782-BE5D-85D1B18D1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2A33958-C437-42F1-ADCB-F6A6A86A8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467CA9-FCD5-4E63-B597-5761BB88D6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C72D080-4B0C-4E71-AFD0-1FBEE73FA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4E7E25-A0E8-4CC8-9F66-C22833B4B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5F48-9132-4977-BF4E-F78D2E78401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658FD88-1946-4D28-A803-F40A7A0ED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54463A-184F-4860-AAE3-63E9E9748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94D5-F8D4-48F3-9F31-D17AFD8B971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91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BD2151-8077-483B-925D-424186EE5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A0C982-F314-4548-B150-67AD27BC2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5F48-9132-4977-BF4E-F78D2E78401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910E9E1-55C9-445A-B207-1EC82617C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AD9626-3560-4DEA-B69B-27F9FE024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94D5-F8D4-48F3-9F31-D17AFD8B971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4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0672A1D-BDA0-4443-825F-597C709DA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5F48-9132-4977-BF4E-F78D2E78401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C54D59-174F-4F91-8E74-DCCEF6614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843D0BF-2F8E-402F-B869-DBF191CB8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94D5-F8D4-48F3-9F31-D17AFD8B971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1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C9A6DD-A753-4BAF-B870-B424A97BA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7599AC-5529-4310-BA2D-62179A729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9231B4-9927-40D6-B28D-3B9019AE1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F48B3E-2B4F-482C-A51E-B046B6CFB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5F48-9132-4977-BF4E-F78D2E78401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EB08A36-5E84-4EBA-8CAB-7EA0DEBBA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C34C03-75EC-4BD3-99F8-3DC5C6AF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94D5-F8D4-48F3-9F31-D17AFD8B971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0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B82C8D-3F98-41AA-BFA4-CC744C2FB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494D4E-2A52-4892-84DD-707B56D242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33C9CE-ABFE-4073-B603-E37449B21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EE650A-A404-4DB2-BCFF-3B2D07428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5F48-9132-4977-BF4E-F78D2E78401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9CE0F6-2AFA-4A17-82A6-02F5BD1E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DF3A4C-D4AC-461A-8E82-7B7C26A83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94D5-F8D4-48F3-9F31-D17AFD8B971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82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9E2D960-C89E-4137-9DDB-2DEB60CAD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3E80EE-64E0-414C-ADCB-B55C5CF99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01E06C-7B4C-49FD-9679-D5A3E218E8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B5F48-9132-4977-BF4E-F78D2E78401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59BCAF-C993-4D3E-886B-47B548A512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C9712F-393A-4DA8-9AC3-BAEBA445D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B94D5-F8D4-48F3-9F31-D17AFD8B9715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Imagen 6" descr="PRESENTACIÓN COMPROMISOS PRESIDENCIALES-04.jpg">
            <a:extLst>
              <a:ext uri="{FF2B5EF4-FFF2-40B4-BE49-F238E27FC236}">
                <a16:creationId xmlns:a16="http://schemas.microsoft.com/office/drawing/2014/main" id="{4186FE9D-DE76-4407-B69E-CBBA2A95566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933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76EE610-8C7C-4FE6-9B5E-37FE6F49F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8056" y="136525"/>
            <a:ext cx="2505753" cy="67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52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emf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999AC-B56C-4D08-B33A-72D6A064A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8265" y="233282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GT" dirty="0">
                <a:latin typeface="Arial Black" panose="020B0A04020102020204" pitchFamily="34" charset="0"/>
              </a:rPr>
              <a:t>Plan de Recuperación de la Red Vial de Guatemala</a:t>
            </a:r>
          </a:p>
        </p:txBody>
      </p:sp>
    </p:spTree>
    <p:extLst>
      <p:ext uri="{BB962C8B-B14F-4D97-AF65-F5344CB8AC3E}">
        <p14:creationId xmlns:p14="http://schemas.microsoft.com/office/powerpoint/2010/main" val="1875846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34994062-B7D5-4474-A76A-A7DAAA4AFC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62" r="1460"/>
          <a:stretch/>
        </p:blipFill>
        <p:spPr>
          <a:xfrm>
            <a:off x="0" y="0"/>
            <a:ext cx="8559487" cy="52959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9C8200-7B61-48C4-90D3-7894D4B5E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450" y="36576"/>
            <a:ext cx="7671182" cy="576072"/>
          </a:xfrm>
        </p:spPr>
        <p:txBody>
          <a:bodyPr>
            <a:noAutofit/>
          </a:bodyPr>
          <a:lstStyle/>
          <a:p>
            <a:pPr algn="ctr"/>
            <a:r>
              <a:rPr lang="es-ES" sz="2500" dirty="0">
                <a:latin typeface="Arial Black" panose="020B0A04020102020204" pitchFamily="34" charset="0"/>
              </a:rPr>
              <a:t>Ruta CA-09 Norte</a:t>
            </a:r>
            <a:endParaRPr lang="es-GT" sz="2500" dirty="0">
              <a:latin typeface="Arial Black" panose="020B0A0402010202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A181143-8720-43FB-A2AB-D3DF64428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085136"/>
              </p:ext>
            </p:extLst>
          </p:nvPr>
        </p:nvGraphicFramePr>
        <p:xfrm>
          <a:off x="5372100" y="4017331"/>
          <a:ext cx="5119981" cy="2840669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44059">
                  <a:extLst>
                    <a:ext uri="{9D8B030D-6E8A-4147-A177-3AD203B41FA5}">
                      <a16:colId xmlns:a16="http://schemas.microsoft.com/office/drawing/2014/main" val="373861602"/>
                    </a:ext>
                  </a:extLst>
                </a:gridCol>
                <a:gridCol w="970905">
                  <a:extLst>
                    <a:ext uri="{9D8B030D-6E8A-4147-A177-3AD203B41FA5}">
                      <a16:colId xmlns:a16="http://schemas.microsoft.com/office/drawing/2014/main" val="3261698120"/>
                    </a:ext>
                  </a:extLst>
                </a:gridCol>
                <a:gridCol w="1074594">
                  <a:extLst>
                    <a:ext uri="{9D8B030D-6E8A-4147-A177-3AD203B41FA5}">
                      <a16:colId xmlns:a16="http://schemas.microsoft.com/office/drawing/2014/main" val="273795885"/>
                    </a:ext>
                  </a:extLst>
                </a:gridCol>
                <a:gridCol w="2730423">
                  <a:extLst>
                    <a:ext uri="{9D8B030D-6E8A-4147-A177-3AD203B41FA5}">
                      <a16:colId xmlns:a16="http://schemas.microsoft.com/office/drawing/2014/main" val="676658724"/>
                    </a:ext>
                  </a:extLst>
                </a:gridCol>
              </a:tblGrid>
              <a:tr h="33223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No.</a:t>
                      </a:r>
                      <a:endParaRPr lang="es-GT" sz="1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>
                          <a:effectLst/>
                          <a:latin typeface="+mj-lt"/>
                        </a:rPr>
                        <a:t>DEPARTAMENTO</a:t>
                      </a:r>
                      <a:endParaRPr lang="es-GT" sz="1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>
                          <a:effectLst/>
                          <a:latin typeface="+mj-lt"/>
                        </a:rPr>
                        <a:t>TIPO DE INTERVENCIÓN</a:t>
                      </a:r>
                      <a:endParaRPr lang="es-GT" sz="1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DESCRIPCIÓN </a:t>
                      </a:r>
                      <a:endParaRPr lang="es-GT" sz="10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3370968842"/>
                  </a:ext>
                </a:extLst>
              </a:tr>
              <a:tr h="21041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1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GUATEMALA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RECAPEO MENOR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+mj-lt"/>
                        </a:rPr>
                        <a:t>ENTRE PUENTE BELICE Y PUENTE </a:t>
                      </a:r>
                      <a:r>
                        <a:rPr lang="es-ES" sz="1000" u="none" strike="noStrike" dirty="0" err="1">
                          <a:effectLst/>
                          <a:latin typeface="+mj-lt"/>
                        </a:rPr>
                        <a:t>RODRIGUITOS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3018109183"/>
                  </a:ext>
                </a:extLst>
              </a:tr>
              <a:tr h="25313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2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GUATEMALA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RECAPEO MENOR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+mj-lt"/>
                        </a:rPr>
                        <a:t>ENTRE PUENTE RODRIGUITOS Y PUENTE COROSAL (AGUA CALIENTE)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1435594658"/>
                  </a:ext>
                </a:extLst>
              </a:tr>
              <a:tr h="25313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3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>
                          <a:effectLst/>
                          <a:latin typeface="+mj-lt"/>
                        </a:rPr>
                        <a:t>EL PROGRESO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RECAPEO MENOR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+mj-lt"/>
                        </a:rPr>
                        <a:t>ENTRE SALIDA  PUENTE CHETUMAL Y USUMATLAN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1557092485"/>
                  </a:ext>
                </a:extLst>
              </a:tr>
              <a:tr h="21041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4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IZABAL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REHABILITACION 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+mj-lt"/>
                        </a:rPr>
                        <a:t>ENTRE DESVIO A QUIRIGUA Y PUERTO BARRIOS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4017379027"/>
                  </a:ext>
                </a:extLst>
              </a:tr>
              <a:tr h="25313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5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ZACAPA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REHABILITACION 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+mj-lt"/>
                        </a:rPr>
                        <a:t>DESVIO EL JUTE - TECULUTAN  (PUENTE SANTA CRUZ, ESTACION 119+900)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3293002945"/>
                  </a:ext>
                </a:extLst>
              </a:tr>
              <a:tr h="25313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6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ZACAPA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REHABILITACION 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+mj-lt"/>
                        </a:rPr>
                        <a:t>RIO HONDO - BIFURCACION RD-ZAC-05, DESVIO GUALAN (PUENTE EL ARENAL, ESTACION 162+300)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3388046982"/>
                  </a:ext>
                </a:extLst>
              </a:tr>
              <a:tr h="25313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7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ZACAPA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REHABILITACION 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+mj-lt"/>
                        </a:rPr>
                        <a:t>BIFURCACION RD-ZAC-05, DESVIO GUALAN - JUAN DE PAZ  (PUENTE EL LOBO - ESTACION 173+900)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1034664363"/>
                  </a:ext>
                </a:extLst>
              </a:tr>
              <a:tr h="13085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8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ZACAPA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REHABILITACION 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BIFURCACION RD-ZAC-05, DESVIO GUALAN - JUAN DE PAZ (PUENTE DOÑA MARIA - ESTACION 180+900)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596029524"/>
                  </a:ext>
                </a:extLst>
              </a:tr>
              <a:tr h="270913">
                <a:tc>
                  <a:txBody>
                    <a:bodyPr/>
                    <a:lstStyle/>
                    <a:p>
                      <a:pPr algn="l" fontAlgn="b"/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000" u="none" strike="noStrike" dirty="0">
                          <a:effectLst/>
                          <a:latin typeface="+mj-lt"/>
                        </a:rPr>
                        <a:t> 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16004671"/>
                  </a:ext>
                </a:extLst>
              </a:tr>
            </a:tbl>
          </a:graphicData>
        </a:graphic>
      </p:graphicFrame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921B6FF9-8CEF-430A-A7A6-05385D0220EC}"/>
              </a:ext>
            </a:extLst>
          </p:cNvPr>
          <p:cNvCxnSpPr>
            <a:cxnSpLocks/>
          </p:cNvCxnSpPr>
          <p:nvPr/>
        </p:nvCxnSpPr>
        <p:spPr>
          <a:xfrm>
            <a:off x="1527048" y="6674373"/>
            <a:ext cx="67665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A4B4F5CF-4C2B-4CAE-AB07-46604109A566}"/>
              </a:ext>
            </a:extLst>
          </p:cNvPr>
          <p:cNvCxnSpPr>
            <a:cxnSpLocks/>
          </p:cNvCxnSpPr>
          <p:nvPr/>
        </p:nvCxnSpPr>
        <p:spPr>
          <a:xfrm>
            <a:off x="1527048" y="6427485"/>
            <a:ext cx="676656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2B42716F-5B52-46F6-9BDA-17CA709C7D81}"/>
              </a:ext>
            </a:extLst>
          </p:cNvPr>
          <p:cNvSpPr txBox="1"/>
          <p:nvPr/>
        </p:nvSpPr>
        <p:spPr>
          <a:xfrm>
            <a:off x="2203704" y="6242819"/>
            <a:ext cx="151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Rehabilitación</a:t>
            </a:r>
            <a:endParaRPr lang="es-GT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195F687-0881-483A-9722-84DB1FC5BBFD}"/>
              </a:ext>
            </a:extLst>
          </p:cNvPr>
          <p:cNvSpPr txBox="1"/>
          <p:nvPr/>
        </p:nvSpPr>
        <p:spPr>
          <a:xfrm>
            <a:off x="2203704" y="6493279"/>
            <a:ext cx="166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Recapeo</a:t>
            </a:r>
            <a:r>
              <a:rPr lang="es-ES" dirty="0"/>
              <a:t> menor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084371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59C4734-EC3E-4662-A2C0-6BB082D96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190" y="324612"/>
            <a:ext cx="5824821" cy="52342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9C8200-7B61-48C4-90D3-7894D4B5E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450" y="36576"/>
            <a:ext cx="7671182" cy="576072"/>
          </a:xfrm>
        </p:spPr>
        <p:txBody>
          <a:bodyPr>
            <a:noAutofit/>
          </a:bodyPr>
          <a:lstStyle/>
          <a:p>
            <a:pPr algn="ctr"/>
            <a:r>
              <a:rPr lang="es-ES" sz="2500" dirty="0">
                <a:latin typeface="Arial Black" panose="020B0A04020102020204" pitchFamily="34" charset="0"/>
              </a:rPr>
              <a:t>Ruta CA-09 Sur</a:t>
            </a:r>
            <a:endParaRPr lang="es-GT" sz="2500" dirty="0">
              <a:latin typeface="Arial Black" panose="020B0A0402010202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10C0A6B-21E5-4E80-B843-B95350AEB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693983"/>
              </p:ext>
            </p:extLst>
          </p:nvPr>
        </p:nvGraphicFramePr>
        <p:xfrm>
          <a:off x="5372100" y="4356084"/>
          <a:ext cx="5097780" cy="2501916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33756">
                  <a:extLst>
                    <a:ext uri="{9D8B030D-6E8A-4147-A177-3AD203B41FA5}">
                      <a16:colId xmlns:a16="http://schemas.microsoft.com/office/drawing/2014/main" val="2643266804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540391275"/>
                    </a:ext>
                  </a:extLst>
                </a:gridCol>
                <a:gridCol w="1069848">
                  <a:extLst>
                    <a:ext uri="{9D8B030D-6E8A-4147-A177-3AD203B41FA5}">
                      <a16:colId xmlns:a16="http://schemas.microsoft.com/office/drawing/2014/main" val="2285022004"/>
                    </a:ext>
                  </a:extLst>
                </a:gridCol>
                <a:gridCol w="2734056">
                  <a:extLst>
                    <a:ext uri="{9D8B030D-6E8A-4147-A177-3AD203B41FA5}">
                      <a16:colId xmlns:a16="http://schemas.microsoft.com/office/drawing/2014/main" val="2390843425"/>
                    </a:ext>
                  </a:extLst>
                </a:gridCol>
              </a:tblGrid>
              <a:tr h="33223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No.</a:t>
                      </a:r>
                      <a:endParaRPr lang="es-GT" sz="1000" b="1" i="0" u="none" strike="noStrike" dirty="0">
                        <a:solidFill>
                          <a:srgbClr val="FFFFFF"/>
                        </a:solidFill>
                        <a:effectLst/>
                        <a:latin typeface="Microsoft JhengHei Light" panose="020B0304030504040204" pitchFamily="34" charset="-120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</a:rPr>
                        <a:t>DEPARTAMENTO</a:t>
                      </a:r>
                      <a:endParaRPr lang="es-GT" sz="1000" b="1" i="0" u="none" strike="noStrike">
                        <a:solidFill>
                          <a:srgbClr val="FFFFFF"/>
                        </a:solidFill>
                        <a:effectLst/>
                        <a:latin typeface="Microsoft JhengHei Light" panose="020B0304030504040204" pitchFamily="34" charset="-120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</a:rPr>
                        <a:t>TIPO DE INTERVENCION</a:t>
                      </a:r>
                      <a:endParaRPr lang="es-GT" sz="1000" b="1" i="0" u="none" strike="noStrike">
                        <a:solidFill>
                          <a:srgbClr val="FFFFFF"/>
                        </a:solidFill>
                        <a:effectLst/>
                        <a:latin typeface="Microsoft JhengHei Light" panose="020B0304030504040204" pitchFamily="34" charset="-120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</a:rPr>
                        <a:t>DESCRIPCIÓN </a:t>
                      </a:r>
                      <a:endParaRPr lang="es-GT" sz="1000" b="1" i="0" u="none" strike="noStrike" dirty="0">
                        <a:solidFill>
                          <a:srgbClr val="FFFFFF"/>
                        </a:solidFill>
                        <a:effectLst/>
                        <a:latin typeface="Microsoft JhengHei Light" panose="020B0304030504040204" pitchFamily="34" charset="-120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986060267"/>
                  </a:ext>
                </a:extLst>
              </a:tr>
              <a:tr h="37970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1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JhengHei Light" panose="020B0304030504040204" pitchFamily="34" charset="-120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</a:rPr>
                        <a:t>GUATEMALA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Microsoft JhengHei Light" panose="020B0304030504040204" pitchFamily="34" charset="-120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</a:rPr>
                        <a:t>RECAPEO MENOR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JhengHei Light" panose="020B0304030504040204" pitchFamily="34" charset="-120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ENTRE GUATEMALA Y NACIONES UNIDAS 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JhengHei Light" panose="020B0304030504040204" pitchFamily="34" charset="-120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1551950226"/>
                  </a:ext>
                </a:extLst>
              </a:tr>
              <a:tr h="25313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2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JhengHei Light" panose="020B0304030504040204" pitchFamily="34" charset="-120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</a:rPr>
                        <a:t>GUATEMALA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JhengHei Light" panose="020B0304030504040204" pitchFamily="34" charset="-120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</a:rPr>
                        <a:t>RECAPEO MENOR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JhengHei Light" panose="020B0304030504040204" pitchFamily="34" charset="-120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ENTRE NACIONES UNIDAS Y AMATITLAN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Microsoft JhengHei Light" panose="020B0304030504040204" pitchFamily="34" charset="-120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3822848073"/>
                  </a:ext>
                </a:extLst>
              </a:tr>
              <a:tr h="37970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3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JhengHei Light" panose="020B0304030504040204" pitchFamily="34" charset="-120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</a:rPr>
                        <a:t>ESCUINTLA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Microsoft JhengHei Light" panose="020B0304030504040204" pitchFamily="34" charset="-120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</a:rPr>
                        <a:t>RECAPEO MENOR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JhengHei Light" panose="020B0304030504040204" pitchFamily="34" charset="-120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ENTRE AMATITLAN, PALIN Y AVENIDA CENTRO AMERICA (REPARACION DE PLANCHAS DE CONCRETO Y REPOSICIÓN EST. 59+500 - EST 60+500)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Microsoft JhengHei Light" panose="020B0304030504040204" pitchFamily="34" charset="-120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2532991370"/>
                  </a:ext>
                </a:extLst>
              </a:tr>
              <a:tr h="25313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4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JhengHei Light" panose="020B0304030504040204" pitchFamily="34" charset="-120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</a:rPr>
                        <a:t>ESCUINTLA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Microsoft JhengHei Light" panose="020B0304030504040204" pitchFamily="34" charset="-120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</a:rPr>
                        <a:t>REHABILITACION 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Microsoft JhengHei Light" panose="020B0304030504040204" pitchFamily="34" charset="-120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MASAGUA - PUERTO DE SAN JOSE (PUENTE SIN CABEZA - ESTACION 107+000, CONSTRUCCION)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Microsoft JhengHei Light" panose="020B0304030504040204" pitchFamily="34" charset="-120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3327932325"/>
                  </a:ext>
                </a:extLst>
              </a:tr>
              <a:tr h="28477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5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JhengHei Light" panose="020B0304030504040204" pitchFamily="34" charset="-120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</a:rPr>
                        <a:t>ESCUINTLA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Microsoft JhengHei Light" panose="020B0304030504040204" pitchFamily="34" charset="-120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</a:rPr>
                        <a:t>RECAPEO MENOR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Microsoft JhengHei Light" panose="020B0304030504040204" pitchFamily="34" charset="-120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ENTRE BIFURCACION CA-02-ORIENTE, MASAGUA Y  PUERTO DE SAN JOSE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Microsoft JhengHei Light" panose="020B0304030504040204" pitchFamily="34" charset="-120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3112275011"/>
                  </a:ext>
                </a:extLst>
              </a:tr>
              <a:tr h="293913">
                <a:tc>
                  <a:txBody>
                    <a:bodyPr/>
                    <a:lstStyle/>
                    <a:p>
                      <a:pPr algn="l" fontAlgn="b"/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3582841229"/>
                  </a:ext>
                </a:extLst>
              </a:tr>
            </a:tbl>
          </a:graphicData>
        </a:graphic>
      </p:graphicFrame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69336F4-6113-4D1A-B0AB-D40CEABE7E4D}"/>
              </a:ext>
            </a:extLst>
          </p:cNvPr>
          <p:cNvCxnSpPr>
            <a:cxnSpLocks/>
          </p:cNvCxnSpPr>
          <p:nvPr/>
        </p:nvCxnSpPr>
        <p:spPr>
          <a:xfrm>
            <a:off x="1527048" y="6674373"/>
            <a:ext cx="67665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AAED149-FBF1-455F-9669-C5D9E1120FCB}"/>
              </a:ext>
            </a:extLst>
          </p:cNvPr>
          <p:cNvCxnSpPr>
            <a:cxnSpLocks/>
          </p:cNvCxnSpPr>
          <p:nvPr/>
        </p:nvCxnSpPr>
        <p:spPr>
          <a:xfrm>
            <a:off x="1527048" y="6427485"/>
            <a:ext cx="676656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14FACD39-5CCB-418A-88C8-AD21A1849478}"/>
              </a:ext>
            </a:extLst>
          </p:cNvPr>
          <p:cNvSpPr txBox="1"/>
          <p:nvPr/>
        </p:nvSpPr>
        <p:spPr>
          <a:xfrm>
            <a:off x="2203704" y="6242819"/>
            <a:ext cx="151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Rehabilitación</a:t>
            </a:r>
            <a:endParaRPr lang="es-GT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7C60FAF-5BCC-4DEC-B021-EE9414471815}"/>
              </a:ext>
            </a:extLst>
          </p:cNvPr>
          <p:cNvSpPr txBox="1"/>
          <p:nvPr/>
        </p:nvSpPr>
        <p:spPr>
          <a:xfrm>
            <a:off x="2203704" y="6493279"/>
            <a:ext cx="166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Recapeo</a:t>
            </a:r>
            <a:r>
              <a:rPr lang="es-ES" dirty="0"/>
              <a:t> menor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841336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ABAB665-B770-4281-867C-E03599997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449" y="216081"/>
            <a:ext cx="6061135" cy="563134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9C8200-7B61-48C4-90D3-7894D4B5E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450" y="36576"/>
            <a:ext cx="7671182" cy="576072"/>
          </a:xfrm>
        </p:spPr>
        <p:txBody>
          <a:bodyPr>
            <a:noAutofit/>
          </a:bodyPr>
          <a:lstStyle/>
          <a:p>
            <a:pPr algn="ctr"/>
            <a:r>
              <a:rPr lang="es-ES" sz="2500" dirty="0">
                <a:latin typeface="Arial Black" panose="020B0A04020102020204" pitchFamily="34" charset="0"/>
              </a:rPr>
              <a:t>Ruta CA-10</a:t>
            </a:r>
            <a:endParaRPr lang="es-GT" sz="2500" dirty="0">
              <a:latin typeface="Arial Black" panose="020B0A0402010202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2475FF4-6F61-41BB-B86E-F195CC4A16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183745"/>
              </p:ext>
            </p:extLst>
          </p:nvPr>
        </p:nvGraphicFramePr>
        <p:xfrm>
          <a:off x="5372099" y="4806365"/>
          <a:ext cx="4966667" cy="2051635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434340">
                  <a:extLst>
                    <a:ext uri="{9D8B030D-6E8A-4147-A177-3AD203B41FA5}">
                      <a16:colId xmlns:a16="http://schemas.microsoft.com/office/drawing/2014/main" val="4106467092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120793774"/>
                    </a:ext>
                  </a:extLst>
                </a:gridCol>
                <a:gridCol w="978408">
                  <a:extLst>
                    <a:ext uri="{9D8B030D-6E8A-4147-A177-3AD203B41FA5}">
                      <a16:colId xmlns:a16="http://schemas.microsoft.com/office/drawing/2014/main" val="2622750979"/>
                    </a:ext>
                  </a:extLst>
                </a:gridCol>
                <a:gridCol w="2593799">
                  <a:extLst>
                    <a:ext uri="{9D8B030D-6E8A-4147-A177-3AD203B41FA5}">
                      <a16:colId xmlns:a16="http://schemas.microsoft.com/office/drawing/2014/main" val="1334557915"/>
                    </a:ext>
                  </a:extLst>
                </a:gridCol>
              </a:tblGrid>
              <a:tr h="33223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No.</a:t>
                      </a:r>
                      <a:endParaRPr lang="es-GT" sz="1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>
                          <a:effectLst/>
                          <a:latin typeface="+mj-lt"/>
                        </a:rPr>
                        <a:t>DEPARTAMENTO</a:t>
                      </a:r>
                      <a:endParaRPr lang="es-GT" sz="1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TIPO DE INTERVENCION</a:t>
                      </a:r>
                      <a:endParaRPr lang="es-GT" sz="10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>
                          <a:effectLst/>
                          <a:latin typeface="+mj-lt"/>
                        </a:rPr>
                        <a:t>DESCRIPCIÓN </a:t>
                      </a:r>
                      <a:endParaRPr lang="es-GT" sz="1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1696635825"/>
                  </a:ext>
                </a:extLst>
              </a:tr>
              <a:tr h="25313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1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>
                          <a:effectLst/>
                          <a:latin typeface="+mj-lt"/>
                        </a:rPr>
                        <a:t>ZACAPA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RECAPEO MENOR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ENTRE RIO HONDO Y ENTRADA A ZACAPA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4259944725"/>
                  </a:ext>
                </a:extLst>
              </a:tr>
              <a:tr h="25313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2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ZACAPA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RECAPEO MENOR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+mj-lt"/>
                        </a:rPr>
                        <a:t>ENTRE BIFURCACION ZACAPA Y ALDEA EL INGENIERO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3510074718"/>
                  </a:ext>
                </a:extLst>
              </a:tr>
              <a:tr h="48253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3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CHIQUIMULA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REHABILITACION 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+mj-lt"/>
                        </a:rPr>
                        <a:t>BIFURCACION CA-12, DESVIO A PADRE MIGUEL - ESQUIPULAS (ATENCION HUNDIMIENTO ESTACION 216+600)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165779610"/>
                  </a:ext>
                </a:extLst>
              </a:tr>
              <a:tr h="37970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4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CHIQUIMULA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REHABILITACION 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  <a:latin typeface="+mj-lt"/>
                        </a:rPr>
                        <a:t>RIO HONDO - ZACAPA  (PUENTE MOTAGUA ESTACION 136+750)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4042248305"/>
                  </a:ext>
                </a:extLst>
              </a:tr>
              <a:tr h="291316">
                <a:tc>
                  <a:txBody>
                    <a:bodyPr/>
                    <a:lstStyle/>
                    <a:p>
                      <a:pPr algn="l" fontAlgn="b"/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000" u="none" strike="noStrike" dirty="0">
                          <a:effectLst/>
                          <a:latin typeface="+mj-lt"/>
                        </a:rPr>
                        <a:t> 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460509488"/>
                  </a:ext>
                </a:extLst>
              </a:tr>
            </a:tbl>
          </a:graphicData>
        </a:graphic>
      </p:graphicFrame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562C7BC6-7D83-4BE1-A2E4-EA5A4A424489}"/>
              </a:ext>
            </a:extLst>
          </p:cNvPr>
          <p:cNvCxnSpPr>
            <a:cxnSpLocks/>
          </p:cNvCxnSpPr>
          <p:nvPr/>
        </p:nvCxnSpPr>
        <p:spPr>
          <a:xfrm>
            <a:off x="1527048" y="6674373"/>
            <a:ext cx="67665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151D867-CF2E-4A7C-8C16-348D91B77AAD}"/>
              </a:ext>
            </a:extLst>
          </p:cNvPr>
          <p:cNvCxnSpPr>
            <a:cxnSpLocks/>
          </p:cNvCxnSpPr>
          <p:nvPr/>
        </p:nvCxnSpPr>
        <p:spPr>
          <a:xfrm>
            <a:off x="1527048" y="6427485"/>
            <a:ext cx="676656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22BC39E9-1C9F-42F8-A9FD-E18017CF2376}"/>
              </a:ext>
            </a:extLst>
          </p:cNvPr>
          <p:cNvSpPr txBox="1"/>
          <p:nvPr/>
        </p:nvSpPr>
        <p:spPr>
          <a:xfrm>
            <a:off x="2203704" y="6242819"/>
            <a:ext cx="151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Rehabilitación</a:t>
            </a:r>
            <a:endParaRPr lang="es-GT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4FF7F19-EB3F-4FA4-8AD7-CB8DEED488A6}"/>
              </a:ext>
            </a:extLst>
          </p:cNvPr>
          <p:cNvSpPr txBox="1"/>
          <p:nvPr/>
        </p:nvSpPr>
        <p:spPr>
          <a:xfrm>
            <a:off x="2203704" y="6493279"/>
            <a:ext cx="166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Recapeo</a:t>
            </a:r>
            <a:r>
              <a:rPr lang="es-ES" dirty="0"/>
              <a:t> menor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930298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B92CF89-3D5B-4B0B-B81D-0A858FB98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53" t="10083" r="3080" b="22806"/>
          <a:stretch/>
        </p:blipFill>
        <p:spPr>
          <a:xfrm>
            <a:off x="1799142" y="430514"/>
            <a:ext cx="7471468" cy="509670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9C8200-7B61-48C4-90D3-7894D4B5E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450" y="36576"/>
            <a:ext cx="7671182" cy="576072"/>
          </a:xfrm>
        </p:spPr>
        <p:txBody>
          <a:bodyPr>
            <a:noAutofit/>
          </a:bodyPr>
          <a:lstStyle/>
          <a:p>
            <a:pPr algn="ctr"/>
            <a:r>
              <a:rPr lang="es-ES" sz="2500" dirty="0">
                <a:latin typeface="Arial Black" panose="020B0A04020102020204" pitchFamily="34" charset="0"/>
              </a:rPr>
              <a:t>Ruta CA-11</a:t>
            </a:r>
            <a:endParaRPr lang="es-GT" sz="2500" dirty="0">
              <a:latin typeface="Arial Black" panose="020B0A0402010202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10BBB4A-84A7-4041-8375-A98C1ECC8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679749"/>
              </p:ext>
            </p:extLst>
          </p:nvPr>
        </p:nvGraphicFramePr>
        <p:xfrm>
          <a:off x="5372100" y="5627536"/>
          <a:ext cx="5170932" cy="1230464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33756">
                  <a:extLst>
                    <a:ext uri="{9D8B030D-6E8A-4147-A177-3AD203B41FA5}">
                      <a16:colId xmlns:a16="http://schemas.microsoft.com/office/drawing/2014/main" val="2994482252"/>
                    </a:ext>
                  </a:extLst>
                </a:gridCol>
                <a:gridCol w="978408">
                  <a:extLst>
                    <a:ext uri="{9D8B030D-6E8A-4147-A177-3AD203B41FA5}">
                      <a16:colId xmlns:a16="http://schemas.microsoft.com/office/drawing/2014/main" val="3702425292"/>
                    </a:ext>
                  </a:extLst>
                </a:gridCol>
                <a:gridCol w="1106424">
                  <a:extLst>
                    <a:ext uri="{9D8B030D-6E8A-4147-A177-3AD203B41FA5}">
                      <a16:colId xmlns:a16="http://schemas.microsoft.com/office/drawing/2014/main" val="3358390856"/>
                    </a:ext>
                  </a:extLst>
                </a:gridCol>
                <a:gridCol w="2752344">
                  <a:extLst>
                    <a:ext uri="{9D8B030D-6E8A-4147-A177-3AD203B41FA5}">
                      <a16:colId xmlns:a16="http://schemas.microsoft.com/office/drawing/2014/main" val="4272792452"/>
                    </a:ext>
                  </a:extLst>
                </a:gridCol>
              </a:tblGrid>
              <a:tr h="33223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No.</a:t>
                      </a:r>
                      <a:endParaRPr lang="es-GT" sz="1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DEPARTAMENTO</a:t>
                      </a:r>
                      <a:endParaRPr lang="es-GT" sz="10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>
                          <a:effectLst/>
                          <a:latin typeface="+mj-lt"/>
                        </a:rPr>
                        <a:t>TIPO DE INTERVENCIÓN</a:t>
                      </a:r>
                      <a:endParaRPr lang="es-GT" sz="1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DESCRIPCIÓN </a:t>
                      </a:r>
                      <a:endParaRPr lang="es-GT" sz="10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738210168"/>
                  </a:ext>
                </a:extLst>
              </a:tr>
              <a:tr h="25313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1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CHIQUIMULA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REHABILITACION 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+mj-lt"/>
                        </a:rPr>
                        <a:t>JOCOTAN - EL FLORIDO (REHABILITACION DE TRAMO Y ATENCION A HUNDIMIENTOS)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2967001369"/>
                  </a:ext>
                </a:extLst>
              </a:tr>
              <a:tr h="25313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2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CHIQUIMULA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REHABILITACION 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+mj-lt"/>
                        </a:rPr>
                        <a:t>JOCOTAN - EL FLORIDO (FRONTERA) - (PUENTE JUPILINGO ESTACION 204+025, CONSTRUCCION)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1767640999"/>
                  </a:ext>
                </a:extLst>
              </a:tr>
              <a:tr h="272806">
                <a:tc>
                  <a:txBody>
                    <a:bodyPr/>
                    <a:lstStyle/>
                    <a:p>
                      <a:pPr algn="l" fontAlgn="b"/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000" u="none" strike="noStrike" dirty="0">
                          <a:effectLst/>
                          <a:latin typeface="+mj-lt"/>
                        </a:rPr>
                        <a:t> 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953460050"/>
                  </a:ext>
                </a:extLst>
              </a:tr>
            </a:tbl>
          </a:graphicData>
        </a:graphic>
      </p:graphicFrame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49B8751-B79F-45AB-9DF6-CFF547219E8B}"/>
              </a:ext>
            </a:extLst>
          </p:cNvPr>
          <p:cNvCxnSpPr>
            <a:cxnSpLocks/>
          </p:cNvCxnSpPr>
          <p:nvPr/>
        </p:nvCxnSpPr>
        <p:spPr>
          <a:xfrm>
            <a:off x="1527048" y="6674373"/>
            <a:ext cx="67665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167B777-963A-449D-A90D-3895BCD86AED}"/>
              </a:ext>
            </a:extLst>
          </p:cNvPr>
          <p:cNvCxnSpPr>
            <a:cxnSpLocks/>
          </p:cNvCxnSpPr>
          <p:nvPr/>
        </p:nvCxnSpPr>
        <p:spPr>
          <a:xfrm>
            <a:off x="1527048" y="6427485"/>
            <a:ext cx="676656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08A5C403-68D3-4820-A3B8-96160AD41825}"/>
              </a:ext>
            </a:extLst>
          </p:cNvPr>
          <p:cNvSpPr txBox="1"/>
          <p:nvPr/>
        </p:nvSpPr>
        <p:spPr>
          <a:xfrm>
            <a:off x="2203704" y="6242819"/>
            <a:ext cx="151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Rehabilitación</a:t>
            </a:r>
            <a:endParaRPr lang="es-GT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65EC950-0249-4EBD-B516-56C00A22A771}"/>
              </a:ext>
            </a:extLst>
          </p:cNvPr>
          <p:cNvSpPr txBox="1"/>
          <p:nvPr/>
        </p:nvSpPr>
        <p:spPr>
          <a:xfrm>
            <a:off x="2203704" y="6493279"/>
            <a:ext cx="166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Recapeo</a:t>
            </a:r>
            <a:r>
              <a:rPr lang="es-ES" dirty="0"/>
              <a:t> menor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09801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37EF18D-B434-400E-BEDA-820D6D188B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03" b="11275"/>
          <a:stretch/>
        </p:blipFill>
        <p:spPr>
          <a:xfrm>
            <a:off x="2156459" y="815926"/>
            <a:ext cx="7630579" cy="450166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9C8200-7B61-48C4-90D3-7894D4B5E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450" y="36576"/>
            <a:ext cx="7671182" cy="576072"/>
          </a:xfrm>
        </p:spPr>
        <p:txBody>
          <a:bodyPr>
            <a:noAutofit/>
          </a:bodyPr>
          <a:lstStyle/>
          <a:p>
            <a:pPr algn="ctr"/>
            <a:r>
              <a:rPr lang="es-ES" sz="2500" dirty="0">
                <a:latin typeface="Arial Black" panose="020B0A04020102020204" pitchFamily="34" charset="0"/>
              </a:rPr>
              <a:t>Ruta CA-12</a:t>
            </a:r>
            <a:endParaRPr lang="es-GT" sz="2500" dirty="0">
              <a:latin typeface="Arial Black" panose="020B0A0402010202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0330355-39E9-4E75-A36B-62D836C6EC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592623"/>
              </p:ext>
            </p:extLst>
          </p:nvPr>
        </p:nvGraphicFramePr>
        <p:xfrm>
          <a:off x="5372099" y="5715000"/>
          <a:ext cx="5170932" cy="114300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33756">
                  <a:extLst>
                    <a:ext uri="{9D8B030D-6E8A-4147-A177-3AD203B41FA5}">
                      <a16:colId xmlns:a16="http://schemas.microsoft.com/office/drawing/2014/main" val="2994482252"/>
                    </a:ext>
                  </a:extLst>
                </a:gridCol>
                <a:gridCol w="978408">
                  <a:extLst>
                    <a:ext uri="{9D8B030D-6E8A-4147-A177-3AD203B41FA5}">
                      <a16:colId xmlns:a16="http://schemas.microsoft.com/office/drawing/2014/main" val="3702425292"/>
                    </a:ext>
                  </a:extLst>
                </a:gridCol>
                <a:gridCol w="1106424">
                  <a:extLst>
                    <a:ext uri="{9D8B030D-6E8A-4147-A177-3AD203B41FA5}">
                      <a16:colId xmlns:a16="http://schemas.microsoft.com/office/drawing/2014/main" val="3358390856"/>
                    </a:ext>
                  </a:extLst>
                </a:gridCol>
                <a:gridCol w="2752344">
                  <a:extLst>
                    <a:ext uri="{9D8B030D-6E8A-4147-A177-3AD203B41FA5}">
                      <a16:colId xmlns:a16="http://schemas.microsoft.com/office/drawing/2014/main" val="4272792452"/>
                    </a:ext>
                  </a:extLst>
                </a:gridCol>
              </a:tblGrid>
              <a:tr h="34535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No.</a:t>
                      </a:r>
                      <a:endParaRPr lang="es-GT" sz="1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>
                          <a:effectLst/>
                          <a:latin typeface="+mj-lt"/>
                        </a:rPr>
                        <a:t>DEPARTAMENTO</a:t>
                      </a:r>
                      <a:endParaRPr lang="es-GT" sz="1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>
                          <a:effectLst/>
                          <a:latin typeface="+mj-lt"/>
                        </a:rPr>
                        <a:t>TIPO DE INTERVENCIÓN</a:t>
                      </a:r>
                      <a:endParaRPr lang="es-GT" sz="1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DESCRIPCIÓN </a:t>
                      </a:r>
                      <a:endParaRPr lang="es-GT" sz="10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738210168"/>
                  </a:ext>
                </a:extLst>
              </a:tr>
              <a:tr h="4728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1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>
                          <a:effectLst/>
                          <a:latin typeface="+mj-lt"/>
                        </a:rPr>
                        <a:t>CHIQUIMULA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R</a:t>
                      </a:r>
                      <a:r>
                        <a:rPr lang="es-G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ECAPEO</a:t>
                      </a:r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 MENOR</a:t>
                      </a: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+mj-lt"/>
                        </a:rPr>
                        <a:t>ENTRE LLANO LAS PITAS  Y </a:t>
                      </a:r>
                      <a:r>
                        <a:rPr lang="es-ES" sz="1000" u="none" strike="noStrike" dirty="0" err="1">
                          <a:effectLst/>
                          <a:latin typeface="+mj-lt"/>
                        </a:rPr>
                        <a:t>ANGUIATU</a:t>
                      </a:r>
                      <a:r>
                        <a:rPr lang="es-ES" sz="1000" u="none" strike="noStrike" dirty="0">
                          <a:effectLst/>
                          <a:latin typeface="+mj-lt"/>
                        </a:rPr>
                        <a:t> (FRONTERA)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2967001369"/>
                  </a:ext>
                </a:extLst>
              </a:tr>
              <a:tr h="324752">
                <a:tc>
                  <a:txBody>
                    <a:bodyPr/>
                    <a:lstStyle/>
                    <a:p>
                      <a:pPr algn="l" fontAlgn="b"/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000" u="none" strike="noStrike" dirty="0">
                          <a:effectLst/>
                          <a:latin typeface="+mj-lt"/>
                        </a:rPr>
                        <a:t> 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953460050"/>
                  </a:ext>
                </a:extLst>
              </a:tr>
            </a:tbl>
          </a:graphicData>
        </a:graphic>
      </p:graphicFrame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FF850D1-EC99-4E70-BBAC-FE9AD1BF84B1}"/>
              </a:ext>
            </a:extLst>
          </p:cNvPr>
          <p:cNvCxnSpPr>
            <a:cxnSpLocks/>
          </p:cNvCxnSpPr>
          <p:nvPr/>
        </p:nvCxnSpPr>
        <p:spPr>
          <a:xfrm>
            <a:off x="1527048" y="6674373"/>
            <a:ext cx="67665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093C222B-3703-44B7-BAF3-BE4A2E027B98}"/>
              </a:ext>
            </a:extLst>
          </p:cNvPr>
          <p:cNvCxnSpPr>
            <a:cxnSpLocks/>
          </p:cNvCxnSpPr>
          <p:nvPr/>
        </p:nvCxnSpPr>
        <p:spPr>
          <a:xfrm>
            <a:off x="1527048" y="6427485"/>
            <a:ext cx="676656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F237CEFB-7C72-429F-9B90-BDC0F95EFD38}"/>
              </a:ext>
            </a:extLst>
          </p:cNvPr>
          <p:cNvSpPr txBox="1"/>
          <p:nvPr/>
        </p:nvSpPr>
        <p:spPr>
          <a:xfrm>
            <a:off x="2203704" y="6242819"/>
            <a:ext cx="151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Rehabilitación</a:t>
            </a:r>
            <a:endParaRPr lang="es-GT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B04A975-72FC-4F4A-A17A-6732DEC20681}"/>
              </a:ext>
            </a:extLst>
          </p:cNvPr>
          <p:cNvSpPr txBox="1"/>
          <p:nvPr/>
        </p:nvSpPr>
        <p:spPr>
          <a:xfrm>
            <a:off x="2203704" y="6493279"/>
            <a:ext cx="166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Recapeo</a:t>
            </a:r>
            <a:r>
              <a:rPr lang="es-ES" dirty="0"/>
              <a:t> menor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656912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8B839DE-FFF4-44D0-9D06-245096E7CD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55"/>
          <a:stretch/>
        </p:blipFill>
        <p:spPr>
          <a:xfrm>
            <a:off x="-10844" y="0"/>
            <a:ext cx="6106844" cy="55245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9C8200-7B61-48C4-90D3-7894D4B5E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450" y="36576"/>
            <a:ext cx="7671182" cy="576072"/>
          </a:xfrm>
        </p:spPr>
        <p:txBody>
          <a:bodyPr>
            <a:noAutofit/>
          </a:bodyPr>
          <a:lstStyle/>
          <a:p>
            <a:pPr algn="ctr"/>
            <a:r>
              <a:rPr lang="es-ES" sz="2500" dirty="0">
                <a:latin typeface="Arial Black" panose="020B0A04020102020204" pitchFamily="34" charset="0"/>
              </a:rPr>
              <a:t>Ruta CA-13</a:t>
            </a:r>
            <a:endParaRPr lang="es-GT" sz="2500" dirty="0">
              <a:latin typeface="Arial Black" panose="020B0A0402010202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9ADA24A-53AC-453F-BEDE-1FE779669F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440766"/>
              </p:ext>
            </p:extLst>
          </p:nvPr>
        </p:nvGraphicFramePr>
        <p:xfrm>
          <a:off x="5372100" y="4888068"/>
          <a:ext cx="5258177" cy="1933356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53916">
                  <a:extLst>
                    <a:ext uri="{9D8B030D-6E8A-4147-A177-3AD203B41FA5}">
                      <a16:colId xmlns:a16="http://schemas.microsoft.com/office/drawing/2014/main" val="39222275"/>
                    </a:ext>
                  </a:extLst>
                </a:gridCol>
                <a:gridCol w="910069">
                  <a:extLst>
                    <a:ext uri="{9D8B030D-6E8A-4147-A177-3AD203B41FA5}">
                      <a16:colId xmlns:a16="http://schemas.microsoft.com/office/drawing/2014/main" val="2527630153"/>
                    </a:ext>
                  </a:extLst>
                </a:gridCol>
                <a:gridCol w="943775">
                  <a:extLst>
                    <a:ext uri="{9D8B030D-6E8A-4147-A177-3AD203B41FA5}">
                      <a16:colId xmlns:a16="http://schemas.microsoft.com/office/drawing/2014/main" val="955723177"/>
                    </a:ext>
                  </a:extLst>
                </a:gridCol>
                <a:gridCol w="3050417">
                  <a:extLst>
                    <a:ext uri="{9D8B030D-6E8A-4147-A177-3AD203B41FA5}">
                      <a16:colId xmlns:a16="http://schemas.microsoft.com/office/drawing/2014/main" val="4260449684"/>
                    </a:ext>
                  </a:extLst>
                </a:gridCol>
              </a:tblGrid>
              <a:tr h="354279">
                <a:tc>
                  <a:txBody>
                    <a:bodyPr/>
                    <a:lstStyle/>
                    <a:p>
                      <a:pPr algn="ctr" fontAlgn="ctr"/>
                      <a:endParaRPr lang="es-GT" sz="1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>
                          <a:effectLst/>
                          <a:latin typeface="+mj-lt"/>
                        </a:rPr>
                        <a:t>DEPARTAMENTO</a:t>
                      </a:r>
                      <a:endParaRPr lang="es-GT" sz="1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TIPO DE INTERVENCION</a:t>
                      </a:r>
                      <a:endParaRPr lang="es-GT" sz="10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DESCRIPCIÓN</a:t>
                      </a:r>
                      <a:endParaRPr lang="es-GT" sz="10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1707752347"/>
                  </a:ext>
                </a:extLst>
              </a:tr>
              <a:tr h="33345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1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IZABAL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RECAPEO MENOR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+mj-lt"/>
                        </a:rPr>
                        <a:t>ENTRE BIFURCACION CA-09 NORTE LA RUIDOSA Y PUENTE RIO DULCE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2874571628"/>
                  </a:ext>
                </a:extLst>
              </a:tr>
              <a:tr h="22437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2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IZABAL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RECAPEO MENOR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+mj-lt"/>
                        </a:rPr>
                        <a:t>ENTRE PUENTE RIO DULCE Y ALDEA LA LIBERTAD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3955540824"/>
                  </a:ext>
                </a:extLst>
              </a:tr>
              <a:tr h="17094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3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IZABAL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RECAPEO MENOR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+mj-lt"/>
                        </a:rPr>
                        <a:t>ENTRE ALDEA LA LIBERTAD Y MODESTO MENDEZ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2269919102"/>
                  </a:ext>
                </a:extLst>
              </a:tr>
              <a:tr h="22437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4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PETEN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RECAPEO MENOR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+mj-lt"/>
                        </a:rPr>
                        <a:t>ENTRE MODESTO </a:t>
                      </a:r>
                      <a:r>
                        <a:rPr lang="es-ES" sz="1000" u="none" strike="noStrike" dirty="0" err="1">
                          <a:effectLst/>
                          <a:latin typeface="+mj-lt"/>
                        </a:rPr>
                        <a:t>MENDEZ</a:t>
                      </a:r>
                      <a:r>
                        <a:rPr lang="es-ES" sz="1000" u="none" strike="noStrike" dirty="0">
                          <a:effectLst/>
                          <a:latin typeface="+mj-lt"/>
                        </a:rPr>
                        <a:t> Y SAN LUIS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1342793429"/>
                  </a:ext>
                </a:extLst>
              </a:tr>
              <a:tr h="17094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5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PETEN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RECAPEO MENOR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+mj-lt"/>
                        </a:rPr>
                        <a:t>ENTRE SAN LUIS, POPTUN Y DOLORES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3645951755"/>
                  </a:ext>
                </a:extLst>
              </a:tr>
              <a:tr h="17094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6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PETEN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RECAPEO MENOR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+mj-lt"/>
                        </a:rPr>
                        <a:t>ENTRE DOLORES Y SANTA ANA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2287318010"/>
                  </a:ext>
                </a:extLst>
              </a:tr>
              <a:tr h="284034">
                <a:tc>
                  <a:txBody>
                    <a:bodyPr/>
                    <a:lstStyle/>
                    <a:p>
                      <a:pPr algn="l" fontAlgn="b"/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000" u="none" strike="noStrike" dirty="0">
                          <a:effectLst/>
                          <a:latin typeface="+mj-lt"/>
                        </a:rPr>
                        <a:t> 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1184148331"/>
                  </a:ext>
                </a:extLst>
              </a:tr>
            </a:tbl>
          </a:graphicData>
        </a:graphic>
      </p:graphicFrame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8D40AD6-C6B9-47FA-AC23-27A30B7C447A}"/>
              </a:ext>
            </a:extLst>
          </p:cNvPr>
          <p:cNvCxnSpPr>
            <a:cxnSpLocks/>
          </p:cNvCxnSpPr>
          <p:nvPr/>
        </p:nvCxnSpPr>
        <p:spPr>
          <a:xfrm>
            <a:off x="1527048" y="6674373"/>
            <a:ext cx="67665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F80F40E-35E6-49ED-89D6-F04EE852027A}"/>
              </a:ext>
            </a:extLst>
          </p:cNvPr>
          <p:cNvCxnSpPr>
            <a:cxnSpLocks/>
          </p:cNvCxnSpPr>
          <p:nvPr/>
        </p:nvCxnSpPr>
        <p:spPr>
          <a:xfrm>
            <a:off x="1527048" y="6427485"/>
            <a:ext cx="676656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031CF112-0487-40FB-9381-1213461C01D0}"/>
              </a:ext>
            </a:extLst>
          </p:cNvPr>
          <p:cNvSpPr txBox="1"/>
          <p:nvPr/>
        </p:nvSpPr>
        <p:spPr>
          <a:xfrm>
            <a:off x="2203704" y="6242819"/>
            <a:ext cx="151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Rehabilitación</a:t>
            </a:r>
            <a:endParaRPr lang="es-GT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036D0C5-D40E-4120-801A-36EC8FEE1EEB}"/>
              </a:ext>
            </a:extLst>
          </p:cNvPr>
          <p:cNvSpPr txBox="1"/>
          <p:nvPr/>
        </p:nvSpPr>
        <p:spPr>
          <a:xfrm>
            <a:off x="2203704" y="6493279"/>
            <a:ext cx="166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Recapeo</a:t>
            </a:r>
            <a:r>
              <a:rPr lang="es-ES" dirty="0"/>
              <a:t> menor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15635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2D08A87-508C-47D4-AD36-1B54CFA83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507" y="818857"/>
            <a:ext cx="8239125" cy="49911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9C8200-7B61-48C4-90D3-7894D4B5E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450" y="36576"/>
            <a:ext cx="7671182" cy="576072"/>
          </a:xfrm>
        </p:spPr>
        <p:txBody>
          <a:bodyPr>
            <a:noAutofit/>
          </a:bodyPr>
          <a:lstStyle/>
          <a:p>
            <a:pPr algn="ctr"/>
            <a:r>
              <a:rPr lang="es-ES" sz="2500" dirty="0">
                <a:latin typeface="Arial Black" panose="020B0A04020102020204" pitchFamily="34" charset="0"/>
              </a:rPr>
              <a:t>Ruta CA-14</a:t>
            </a:r>
            <a:endParaRPr lang="es-GT" sz="2500" dirty="0">
              <a:latin typeface="Arial Black" panose="020B0A0402010202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F1E83F5-376D-4247-823B-D02AA3442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897950"/>
              </p:ext>
            </p:extLst>
          </p:nvPr>
        </p:nvGraphicFramePr>
        <p:xfrm>
          <a:off x="5372099" y="5715000"/>
          <a:ext cx="5170932" cy="114300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33756">
                  <a:extLst>
                    <a:ext uri="{9D8B030D-6E8A-4147-A177-3AD203B41FA5}">
                      <a16:colId xmlns:a16="http://schemas.microsoft.com/office/drawing/2014/main" val="2994482252"/>
                    </a:ext>
                  </a:extLst>
                </a:gridCol>
                <a:gridCol w="978408">
                  <a:extLst>
                    <a:ext uri="{9D8B030D-6E8A-4147-A177-3AD203B41FA5}">
                      <a16:colId xmlns:a16="http://schemas.microsoft.com/office/drawing/2014/main" val="3702425292"/>
                    </a:ext>
                  </a:extLst>
                </a:gridCol>
                <a:gridCol w="1106424">
                  <a:extLst>
                    <a:ext uri="{9D8B030D-6E8A-4147-A177-3AD203B41FA5}">
                      <a16:colId xmlns:a16="http://schemas.microsoft.com/office/drawing/2014/main" val="3358390856"/>
                    </a:ext>
                  </a:extLst>
                </a:gridCol>
                <a:gridCol w="2752344">
                  <a:extLst>
                    <a:ext uri="{9D8B030D-6E8A-4147-A177-3AD203B41FA5}">
                      <a16:colId xmlns:a16="http://schemas.microsoft.com/office/drawing/2014/main" val="4272792452"/>
                    </a:ext>
                  </a:extLst>
                </a:gridCol>
              </a:tblGrid>
              <a:tr h="34535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No.</a:t>
                      </a:r>
                      <a:endParaRPr lang="es-GT" sz="1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DEPARTAMENTO</a:t>
                      </a:r>
                      <a:endParaRPr lang="es-GT" sz="10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>
                          <a:effectLst/>
                          <a:latin typeface="+mj-lt"/>
                        </a:rPr>
                        <a:t>TIPO DE INTERVENCIÓN</a:t>
                      </a:r>
                      <a:endParaRPr lang="es-GT" sz="1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DESCRIPCIÓN </a:t>
                      </a:r>
                      <a:endParaRPr lang="es-GT" sz="10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738210168"/>
                  </a:ext>
                </a:extLst>
              </a:tr>
              <a:tr h="4728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1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>
                          <a:effectLst/>
                          <a:latin typeface="+mj-lt"/>
                        </a:rPr>
                        <a:t>BAJA VERAPAZ - ALTA VERAPAZ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R</a:t>
                      </a:r>
                      <a:r>
                        <a:rPr lang="es-G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ECAPEO</a:t>
                      </a:r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 MENOR</a:t>
                      </a: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+mj-lt"/>
                        </a:rPr>
                        <a:t>ENTRE EL RANCHO, LA CUMBRE Y </a:t>
                      </a:r>
                      <a:r>
                        <a:rPr lang="es-ES" sz="1000" u="none" strike="noStrike" dirty="0" err="1">
                          <a:effectLst/>
                          <a:latin typeface="+mj-lt"/>
                        </a:rPr>
                        <a:t>PASMOLON</a:t>
                      </a:r>
                      <a:r>
                        <a:rPr lang="es-ES" sz="1000" u="none" strike="noStrike" dirty="0">
                          <a:effectLst/>
                          <a:latin typeface="+mj-lt"/>
                        </a:rPr>
                        <a:t> HACIA </a:t>
                      </a:r>
                      <a:r>
                        <a:rPr lang="es-ES" sz="1000" u="none" strike="noStrike" dirty="0" err="1">
                          <a:effectLst/>
                          <a:latin typeface="+mj-lt"/>
                        </a:rPr>
                        <a:t>TACTIC</a:t>
                      </a:r>
                      <a:r>
                        <a:rPr lang="es-ES" sz="1000" u="none" strike="noStrike" dirty="0">
                          <a:effectLst/>
                          <a:latin typeface="+mj-lt"/>
                        </a:rPr>
                        <a:t> 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2967001369"/>
                  </a:ext>
                </a:extLst>
              </a:tr>
              <a:tr h="324752">
                <a:tc>
                  <a:txBody>
                    <a:bodyPr/>
                    <a:lstStyle/>
                    <a:p>
                      <a:pPr algn="l" fontAlgn="b"/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000" u="none" strike="noStrike" dirty="0">
                          <a:effectLst/>
                          <a:latin typeface="+mj-lt"/>
                        </a:rPr>
                        <a:t> 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953460050"/>
                  </a:ext>
                </a:extLst>
              </a:tr>
            </a:tbl>
          </a:graphicData>
        </a:graphic>
      </p:graphicFrame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FA873F3-B710-479A-8CE2-3040869BF956}"/>
              </a:ext>
            </a:extLst>
          </p:cNvPr>
          <p:cNvCxnSpPr>
            <a:cxnSpLocks/>
          </p:cNvCxnSpPr>
          <p:nvPr/>
        </p:nvCxnSpPr>
        <p:spPr>
          <a:xfrm>
            <a:off x="1527048" y="6674373"/>
            <a:ext cx="67665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7B62C6F-C0CE-4CF6-AB09-533E86C17E13}"/>
              </a:ext>
            </a:extLst>
          </p:cNvPr>
          <p:cNvCxnSpPr>
            <a:cxnSpLocks/>
          </p:cNvCxnSpPr>
          <p:nvPr/>
        </p:nvCxnSpPr>
        <p:spPr>
          <a:xfrm>
            <a:off x="1527048" y="6427485"/>
            <a:ext cx="676656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ED303A2E-0B70-47C5-BCC2-54DC23C78C00}"/>
              </a:ext>
            </a:extLst>
          </p:cNvPr>
          <p:cNvSpPr txBox="1"/>
          <p:nvPr/>
        </p:nvSpPr>
        <p:spPr>
          <a:xfrm>
            <a:off x="2203704" y="6242819"/>
            <a:ext cx="151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Rehabilitación</a:t>
            </a:r>
            <a:endParaRPr lang="es-GT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ED534AC-02C6-404A-AE3B-E1F757029ACD}"/>
              </a:ext>
            </a:extLst>
          </p:cNvPr>
          <p:cNvSpPr txBox="1"/>
          <p:nvPr/>
        </p:nvSpPr>
        <p:spPr>
          <a:xfrm>
            <a:off x="2203704" y="6493279"/>
            <a:ext cx="166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Recapeo</a:t>
            </a:r>
            <a:r>
              <a:rPr lang="es-ES" dirty="0"/>
              <a:t> menor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064089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CFF340B-7421-4FCB-B33B-C4C812EEB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40976" cy="458841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9C8200-7B61-48C4-90D3-7894D4B5E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450" y="36576"/>
            <a:ext cx="7671182" cy="576072"/>
          </a:xfrm>
        </p:spPr>
        <p:txBody>
          <a:bodyPr>
            <a:noAutofit/>
          </a:bodyPr>
          <a:lstStyle/>
          <a:p>
            <a:pPr algn="ctr"/>
            <a:r>
              <a:rPr lang="es-ES" sz="2500" dirty="0">
                <a:latin typeface="Arial Black" panose="020B0A04020102020204" pitchFamily="34" charset="0"/>
              </a:rPr>
              <a:t>Rutas Nacionales</a:t>
            </a:r>
            <a:endParaRPr lang="es-GT" sz="2500" dirty="0">
              <a:latin typeface="Arial Black" panose="020B0A0402010202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B00C3CF-41BB-477C-A627-A5AC0464E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199820"/>
              </p:ext>
            </p:extLst>
          </p:nvPr>
        </p:nvGraphicFramePr>
        <p:xfrm>
          <a:off x="3251024" y="3618479"/>
          <a:ext cx="7320560" cy="3239521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57672">
                  <a:extLst>
                    <a:ext uri="{9D8B030D-6E8A-4147-A177-3AD203B41FA5}">
                      <a16:colId xmlns:a16="http://schemas.microsoft.com/office/drawing/2014/main" val="1386312439"/>
                    </a:ext>
                  </a:extLst>
                </a:gridCol>
                <a:gridCol w="1093933">
                  <a:extLst>
                    <a:ext uri="{9D8B030D-6E8A-4147-A177-3AD203B41FA5}">
                      <a16:colId xmlns:a16="http://schemas.microsoft.com/office/drawing/2014/main" val="3269328194"/>
                    </a:ext>
                  </a:extLst>
                </a:gridCol>
                <a:gridCol w="979714">
                  <a:extLst>
                    <a:ext uri="{9D8B030D-6E8A-4147-A177-3AD203B41FA5}">
                      <a16:colId xmlns:a16="http://schemas.microsoft.com/office/drawing/2014/main" val="1712622631"/>
                    </a:ext>
                  </a:extLst>
                </a:gridCol>
                <a:gridCol w="737118">
                  <a:extLst>
                    <a:ext uri="{9D8B030D-6E8A-4147-A177-3AD203B41FA5}">
                      <a16:colId xmlns:a16="http://schemas.microsoft.com/office/drawing/2014/main" val="3326018850"/>
                    </a:ext>
                  </a:extLst>
                </a:gridCol>
                <a:gridCol w="4152123">
                  <a:extLst>
                    <a:ext uri="{9D8B030D-6E8A-4147-A177-3AD203B41FA5}">
                      <a16:colId xmlns:a16="http://schemas.microsoft.com/office/drawing/2014/main" val="2538955397"/>
                    </a:ext>
                  </a:extLst>
                </a:gridCol>
              </a:tblGrid>
              <a:tr h="42717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No.</a:t>
                      </a:r>
                      <a:endParaRPr lang="es-GT" sz="1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>
                          <a:effectLst/>
                          <a:latin typeface="+mj-lt"/>
                        </a:rPr>
                        <a:t>DEPARTAMENTO</a:t>
                      </a:r>
                      <a:endParaRPr lang="es-GT" sz="1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TIPO DE INTERVENCION</a:t>
                      </a:r>
                      <a:endParaRPr lang="es-GT" sz="10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>
                          <a:effectLst/>
                          <a:latin typeface="+mj-lt"/>
                        </a:rPr>
                        <a:t>RUTA</a:t>
                      </a:r>
                      <a:endParaRPr lang="es-GT" sz="1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DESCRIPCIÓN</a:t>
                      </a:r>
                      <a:endParaRPr lang="es-GT" sz="10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extLst>
                  <a:ext uri="{0D108BD9-81ED-4DB2-BD59-A6C34878D82A}">
                    <a16:rowId xmlns:a16="http://schemas.microsoft.com/office/drawing/2014/main" val="3964468470"/>
                  </a:ext>
                </a:extLst>
              </a:tr>
              <a:tr h="32578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1</a:t>
                      </a:r>
                      <a:endParaRPr lang="es-GT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u="none" strike="noStrike">
                          <a:effectLst/>
                          <a:latin typeface="+mj-lt"/>
                        </a:rPr>
                        <a:t>QUETZALTENANGO</a:t>
                      </a:r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u="none" strike="noStrike">
                          <a:effectLst/>
                          <a:latin typeface="+mj-lt"/>
                        </a:rPr>
                        <a:t>RECAPEO MENOR</a:t>
                      </a:r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u="none" strike="noStrike" dirty="0">
                          <a:effectLst/>
                          <a:latin typeface="+mj-lt"/>
                        </a:rPr>
                        <a:t>RN-01-11- 02C</a:t>
                      </a:r>
                      <a:endParaRPr lang="es-GT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u="none" strike="noStrike" dirty="0">
                          <a:effectLst/>
                          <a:latin typeface="+mj-lt"/>
                        </a:rPr>
                        <a:t>ENTRE AVENIDA LAS </a:t>
                      </a:r>
                      <a:r>
                        <a:rPr lang="es-GT" sz="900" u="none" strike="noStrike" dirty="0" err="1">
                          <a:effectLst/>
                          <a:latin typeface="+mj-lt"/>
                        </a:rPr>
                        <a:t>AMERICAS</a:t>
                      </a:r>
                      <a:r>
                        <a:rPr lang="es-GT" sz="900" u="none" strike="noStrike" dirty="0">
                          <a:effectLst/>
                          <a:latin typeface="+mj-lt"/>
                        </a:rPr>
                        <a:t>, HOSPITAL REGIONAL Y ROTONDA LICORERA (4 CARRILES)</a:t>
                      </a:r>
                      <a:endParaRPr lang="es-GT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extLst>
                  <a:ext uri="{0D108BD9-81ED-4DB2-BD59-A6C34878D82A}">
                    <a16:rowId xmlns:a16="http://schemas.microsoft.com/office/drawing/2014/main" val="2226454621"/>
                  </a:ext>
                </a:extLst>
              </a:tr>
              <a:tr h="2171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2</a:t>
                      </a:r>
                      <a:endParaRPr lang="es-GT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u="none" strike="noStrike">
                          <a:effectLst/>
                          <a:latin typeface="+mj-lt"/>
                        </a:rPr>
                        <a:t>QUETZALTENANGO</a:t>
                      </a:r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u="none" strike="noStrike">
                          <a:effectLst/>
                          <a:latin typeface="+mj-lt"/>
                        </a:rPr>
                        <a:t>REHABILITACION </a:t>
                      </a:r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u="none" strike="noStrike">
                          <a:effectLst/>
                          <a:latin typeface="+mj-lt"/>
                        </a:rPr>
                        <a:t>RN-01-12-B</a:t>
                      </a:r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u="none" strike="noStrike" dirty="0">
                          <a:effectLst/>
                          <a:latin typeface="+mj-lt"/>
                        </a:rPr>
                        <a:t>ENTRE ROTONDA ORGANISMO JUDICIAL, </a:t>
                      </a:r>
                      <a:r>
                        <a:rPr lang="es-GT" sz="900" u="none" strike="noStrike" dirty="0" err="1">
                          <a:effectLst/>
                          <a:latin typeface="+mj-lt"/>
                        </a:rPr>
                        <a:t>PERIFERICO</a:t>
                      </a:r>
                      <a:r>
                        <a:rPr lang="es-GT" sz="900" u="none" strike="noStrike" dirty="0">
                          <a:effectLst/>
                          <a:latin typeface="+mj-lt"/>
                        </a:rPr>
                        <a:t> QUETZALTENANGO Y SAN JUAN OSTUNCALCO (4 CARRILES)</a:t>
                      </a:r>
                      <a:endParaRPr lang="es-GT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extLst>
                  <a:ext uri="{0D108BD9-81ED-4DB2-BD59-A6C34878D82A}">
                    <a16:rowId xmlns:a16="http://schemas.microsoft.com/office/drawing/2014/main" val="1528576194"/>
                  </a:ext>
                </a:extLst>
              </a:tr>
              <a:tr h="18053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3</a:t>
                      </a:r>
                      <a:endParaRPr lang="es-GT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u="none" strike="noStrike">
                          <a:effectLst/>
                          <a:latin typeface="+mj-lt"/>
                        </a:rPr>
                        <a:t>GUATEMALA</a:t>
                      </a:r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u="none" strike="noStrike">
                          <a:effectLst/>
                          <a:latin typeface="+mj-lt"/>
                        </a:rPr>
                        <a:t>REHABILITACION </a:t>
                      </a:r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u="none" strike="noStrike" dirty="0">
                          <a:effectLst/>
                          <a:latin typeface="+mj-lt"/>
                        </a:rPr>
                        <a:t>RN-02-01</a:t>
                      </a:r>
                      <a:endParaRPr lang="es-GT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  <a:latin typeface="+mj-lt"/>
                        </a:rPr>
                        <a:t>ENTRE </a:t>
                      </a:r>
                      <a:r>
                        <a:rPr lang="es-ES" sz="900" u="none" strike="noStrike" dirty="0" err="1">
                          <a:effectLst/>
                          <a:latin typeface="+mj-lt"/>
                        </a:rPr>
                        <a:t>BIFURCACION</a:t>
                      </a:r>
                      <a:r>
                        <a:rPr lang="es-ES" sz="900" u="none" strike="noStrike" dirty="0">
                          <a:effectLst/>
                          <a:latin typeface="+mj-lt"/>
                        </a:rPr>
                        <a:t> CA-01-ORIENTE Y FRAIJANES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extLst>
                  <a:ext uri="{0D108BD9-81ED-4DB2-BD59-A6C34878D82A}">
                    <a16:rowId xmlns:a16="http://schemas.microsoft.com/office/drawing/2014/main" val="3440408711"/>
                  </a:ext>
                </a:extLst>
              </a:tr>
              <a:tr h="18053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4</a:t>
                      </a:r>
                      <a:endParaRPr lang="es-GT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u="none" strike="noStrike">
                          <a:effectLst/>
                          <a:latin typeface="+mj-lt"/>
                        </a:rPr>
                        <a:t>GUATEMALA</a:t>
                      </a:r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u="none" strike="noStrike">
                          <a:effectLst/>
                          <a:latin typeface="+mj-lt"/>
                        </a:rPr>
                        <a:t>RECAPEO MENOR</a:t>
                      </a:r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u="none" strike="noStrike">
                          <a:effectLst/>
                          <a:latin typeface="+mj-lt"/>
                        </a:rPr>
                        <a:t>RN-05-01</a:t>
                      </a:r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  <a:latin typeface="+mj-lt"/>
                        </a:rPr>
                        <a:t>ENTRE GUATEMALA Y SAN PEDRO </a:t>
                      </a:r>
                      <a:r>
                        <a:rPr lang="es-ES" sz="900" u="none" strike="noStrike" dirty="0" err="1">
                          <a:effectLst/>
                          <a:latin typeface="+mj-lt"/>
                        </a:rPr>
                        <a:t>SACATEPEQUEZ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extLst>
                  <a:ext uri="{0D108BD9-81ED-4DB2-BD59-A6C34878D82A}">
                    <a16:rowId xmlns:a16="http://schemas.microsoft.com/office/drawing/2014/main" val="2814782733"/>
                  </a:ext>
                </a:extLst>
              </a:tr>
              <a:tr h="18053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5</a:t>
                      </a:r>
                      <a:endParaRPr lang="es-GT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u="none" strike="noStrike" dirty="0">
                          <a:effectLst/>
                          <a:latin typeface="+mj-lt"/>
                        </a:rPr>
                        <a:t>IZABAL</a:t>
                      </a:r>
                      <a:endParaRPr lang="es-GT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u="none" strike="noStrike">
                          <a:effectLst/>
                          <a:latin typeface="+mj-lt"/>
                        </a:rPr>
                        <a:t>REHABILITACION </a:t>
                      </a:r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u="none" strike="noStrike">
                          <a:effectLst/>
                          <a:latin typeface="+mj-lt"/>
                        </a:rPr>
                        <a:t>RN-07-E-08</a:t>
                      </a:r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  <a:latin typeface="+mj-lt"/>
                        </a:rPr>
                        <a:t>ENTRE ALDEA FRONTERAS CA-13 Y PUENTE PEDERNALES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extLst>
                  <a:ext uri="{0D108BD9-81ED-4DB2-BD59-A6C34878D82A}">
                    <a16:rowId xmlns:a16="http://schemas.microsoft.com/office/drawing/2014/main" val="3193890228"/>
                  </a:ext>
                </a:extLst>
              </a:tr>
              <a:tr h="18325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8</a:t>
                      </a:r>
                      <a:endParaRPr lang="es-GT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u="none" strike="noStrike">
                          <a:effectLst/>
                          <a:latin typeface="+mj-lt"/>
                        </a:rPr>
                        <a:t>SACATEPEQUEZ</a:t>
                      </a:r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u="none" strike="noStrike">
                          <a:effectLst/>
                          <a:latin typeface="+mj-lt"/>
                        </a:rPr>
                        <a:t>REHABILITACION </a:t>
                      </a:r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u="none" strike="noStrike">
                          <a:effectLst/>
                          <a:latin typeface="+mj-lt"/>
                        </a:rPr>
                        <a:t>RN-10</a:t>
                      </a:r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+mj-lt"/>
                        </a:rPr>
                        <a:t>SAN LUCAS SACATEPEQUEZ - ANTIGUA GUATEMALA (CHIPILAPA)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extLst>
                  <a:ext uri="{0D108BD9-81ED-4DB2-BD59-A6C34878D82A}">
                    <a16:rowId xmlns:a16="http://schemas.microsoft.com/office/drawing/2014/main" val="1388329387"/>
                  </a:ext>
                </a:extLst>
              </a:tr>
              <a:tr h="2171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9</a:t>
                      </a:r>
                      <a:endParaRPr lang="es-GT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u="none" strike="noStrike">
                          <a:effectLst/>
                          <a:latin typeface="+mj-lt"/>
                        </a:rPr>
                        <a:t>SOLOLA</a:t>
                      </a:r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u="none" strike="noStrike">
                          <a:effectLst/>
                          <a:latin typeface="+mj-lt"/>
                        </a:rPr>
                        <a:t>REHABILITACION </a:t>
                      </a:r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u="none" strike="noStrike">
                          <a:effectLst/>
                          <a:latin typeface="+mj-lt"/>
                        </a:rPr>
                        <a:t>RN-11-02</a:t>
                      </a:r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  <a:latin typeface="+mj-lt"/>
                        </a:rPr>
                        <a:t>ENTRE </a:t>
                      </a:r>
                      <a:r>
                        <a:rPr lang="es-ES" sz="900" u="none" strike="noStrike" dirty="0" err="1">
                          <a:effectLst/>
                          <a:latin typeface="+mj-lt"/>
                        </a:rPr>
                        <a:t>GODINEZ</a:t>
                      </a:r>
                      <a:r>
                        <a:rPr lang="es-ES" sz="900" u="none" strike="noStrike" dirty="0">
                          <a:effectLst/>
                          <a:latin typeface="+mj-lt"/>
                        </a:rPr>
                        <a:t> (KM. 136+470) AGUA ESCONDIDA Y </a:t>
                      </a:r>
                      <a:r>
                        <a:rPr lang="es-ES" sz="900" u="none" strike="noStrike" dirty="0" err="1">
                          <a:effectLst/>
                          <a:latin typeface="+mj-lt"/>
                        </a:rPr>
                        <a:t>DESVIO</a:t>
                      </a:r>
                      <a:r>
                        <a:rPr lang="es-ES" sz="900" u="none" strike="noStrike" dirty="0">
                          <a:effectLst/>
                          <a:latin typeface="+mj-lt"/>
                        </a:rPr>
                        <a:t> SAN LUCAS </a:t>
                      </a:r>
                      <a:r>
                        <a:rPr lang="es-ES" sz="900" u="none" strike="noStrike" dirty="0" err="1">
                          <a:effectLst/>
                          <a:latin typeface="+mj-lt"/>
                        </a:rPr>
                        <a:t>TOLIMAN</a:t>
                      </a:r>
                      <a:r>
                        <a:rPr lang="es-ES" sz="900" u="none" strike="noStrike" dirty="0">
                          <a:effectLst/>
                          <a:latin typeface="+mj-lt"/>
                        </a:rPr>
                        <a:t> (KM. 151+400)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extLst>
                  <a:ext uri="{0D108BD9-81ED-4DB2-BD59-A6C34878D82A}">
                    <a16:rowId xmlns:a16="http://schemas.microsoft.com/office/drawing/2014/main" val="3006263304"/>
                  </a:ext>
                </a:extLst>
              </a:tr>
              <a:tr h="32578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10</a:t>
                      </a:r>
                      <a:endParaRPr lang="es-GT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u="none" strike="noStrike">
                          <a:effectLst/>
                          <a:latin typeface="+mj-lt"/>
                        </a:rPr>
                        <a:t>JALAPA</a:t>
                      </a:r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u="none" strike="noStrike">
                          <a:effectLst/>
                          <a:latin typeface="+mj-lt"/>
                        </a:rPr>
                        <a:t>RECAPEO MENOR</a:t>
                      </a:r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u="none" strike="noStrike">
                          <a:effectLst/>
                          <a:latin typeface="+mj-lt"/>
                        </a:rPr>
                        <a:t>RN-18</a:t>
                      </a:r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+mj-lt"/>
                        </a:rPr>
                        <a:t>ENTRE SAN PEDRO PINULA, LA CUMBRE Y SAN LUIS JILOTEPEQUE  (126+000 - 127+150) (127+300 - 128+000) (127+150 - 127+300), (128+675 - 129+030) Y (129+800 - 135+330)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extLst>
                  <a:ext uri="{0D108BD9-81ED-4DB2-BD59-A6C34878D82A}">
                    <a16:rowId xmlns:a16="http://schemas.microsoft.com/office/drawing/2014/main" val="1503731921"/>
                  </a:ext>
                </a:extLst>
              </a:tr>
              <a:tr h="18053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11</a:t>
                      </a:r>
                      <a:endParaRPr lang="es-GT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u="none" strike="noStrike">
                          <a:effectLst/>
                          <a:latin typeface="+mj-lt"/>
                        </a:rPr>
                        <a:t>JALAPA</a:t>
                      </a:r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u="none" strike="noStrike">
                          <a:effectLst/>
                          <a:latin typeface="+mj-lt"/>
                        </a:rPr>
                        <a:t>REHABILITACION </a:t>
                      </a:r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u="none" strike="noStrike">
                          <a:effectLst/>
                          <a:latin typeface="+mj-lt"/>
                        </a:rPr>
                        <a:t>RN-19-05-06</a:t>
                      </a:r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u="none" strike="noStrike">
                          <a:effectLst/>
                          <a:latin typeface="+mj-lt"/>
                        </a:rPr>
                        <a:t>ENTRE JALAPA Y RN-19 (RIO AGUACATE)</a:t>
                      </a:r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extLst>
                  <a:ext uri="{0D108BD9-81ED-4DB2-BD59-A6C34878D82A}">
                    <a16:rowId xmlns:a16="http://schemas.microsoft.com/office/drawing/2014/main" val="2848487739"/>
                  </a:ext>
                </a:extLst>
              </a:tr>
              <a:tr h="18053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12</a:t>
                      </a:r>
                      <a:endParaRPr lang="es-GT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u="none" strike="noStrike">
                          <a:effectLst/>
                          <a:latin typeface="+mj-lt"/>
                        </a:rPr>
                        <a:t>EL PROGRESO</a:t>
                      </a:r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u="none" strike="noStrike">
                          <a:effectLst/>
                          <a:latin typeface="+mj-lt"/>
                        </a:rPr>
                        <a:t>RECAPEO MENOR</a:t>
                      </a:r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u="none" strike="noStrike">
                          <a:effectLst/>
                          <a:latin typeface="+mj-lt"/>
                        </a:rPr>
                        <a:t>RN-19-05-06</a:t>
                      </a:r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+mj-lt"/>
                        </a:rPr>
                        <a:t>ENTRE RN-19 (RIO AGUACATE) Y SANSARE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extLst>
                  <a:ext uri="{0D108BD9-81ED-4DB2-BD59-A6C34878D82A}">
                    <a16:rowId xmlns:a16="http://schemas.microsoft.com/office/drawing/2014/main" val="2686164954"/>
                  </a:ext>
                </a:extLst>
              </a:tr>
              <a:tr h="18325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13</a:t>
                      </a:r>
                      <a:endParaRPr lang="es-GT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u="none" strike="noStrike" dirty="0">
                          <a:effectLst/>
                          <a:latin typeface="+mj-lt"/>
                        </a:rPr>
                        <a:t>QUETZALTENANGO</a:t>
                      </a:r>
                      <a:endParaRPr lang="es-GT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u="none" strike="noStrike">
                          <a:effectLst/>
                          <a:latin typeface="+mj-lt"/>
                        </a:rPr>
                        <a:t>REHABILITACION </a:t>
                      </a:r>
                      <a:endParaRPr lang="es-GT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900" u="none" strike="noStrike" dirty="0">
                          <a:effectLst/>
                          <a:latin typeface="+mj-lt"/>
                        </a:rPr>
                        <a:t>CITO-180-02</a:t>
                      </a:r>
                      <a:endParaRPr lang="es-GT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+mj-lt"/>
                        </a:rPr>
                        <a:t>ENTRE DESVIO ZUNIL Y DESVIO EL PALMAR (AMPLIACION)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787" marR="6787" marT="6787" marB="0" anchor="ctr"/>
                </a:tc>
                <a:extLst>
                  <a:ext uri="{0D108BD9-81ED-4DB2-BD59-A6C34878D82A}">
                    <a16:rowId xmlns:a16="http://schemas.microsoft.com/office/drawing/2014/main" val="3135485265"/>
                  </a:ext>
                </a:extLst>
              </a:tr>
              <a:tr h="32935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GT" sz="1000" b="1" i="0" u="none" strike="noStrike" kern="1200" dirty="0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  <a:cs typeface="+mn-cs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GT" sz="1000" b="1" i="0" u="none" strike="noStrike" kern="1200" dirty="0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  <a:cs typeface="+mn-cs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GT" sz="1000" b="1" i="0" u="none" strike="noStrike" kern="1200" dirty="0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  <a:cs typeface="+mn-cs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GT" sz="1000" b="1" i="0" u="none" strike="noStrike" kern="1200" dirty="0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  <a:cs typeface="+mn-cs"/>
                      </a:endParaRPr>
                    </a:p>
                  </a:txBody>
                  <a:tcPr marL="6787" marR="6787" marT="678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ES" sz="1000" b="1" i="0" u="none" strike="noStrike" kern="1200" dirty="0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  <a:cs typeface="+mn-cs"/>
                      </a:endParaRPr>
                    </a:p>
                  </a:txBody>
                  <a:tcPr marL="6787" marR="6787" marT="6787" marB="0" anchor="ctr"/>
                </a:tc>
                <a:extLst>
                  <a:ext uri="{0D108BD9-81ED-4DB2-BD59-A6C34878D82A}">
                    <a16:rowId xmlns:a16="http://schemas.microsoft.com/office/drawing/2014/main" val="1328524529"/>
                  </a:ext>
                </a:extLst>
              </a:tr>
            </a:tbl>
          </a:graphicData>
        </a:graphic>
      </p:graphicFrame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73411021-7846-48B6-943C-A68B83A011AD}"/>
              </a:ext>
            </a:extLst>
          </p:cNvPr>
          <p:cNvCxnSpPr>
            <a:cxnSpLocks/>
          </p:cNvCxnSpPr>
          <p:nvPr/>
        </p:nvCxnSpPr>
        <p:spPr>
          <a:xfrm>
            <a:off x="9630038" y="3240762"/>
            <a:ext cx="67665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021355E-20C6-4C20-B819-5D5008C6951D}"/>
              </a:ext>
            </a:extLst>
          </p:cNvPr>
          <p:cNvCxnSpPr>
            <a:cxnSpLocks/>
          </p:cNvCxnSpPr>
          <p:nvPr/>
        </p:nvCxnSpPr>
        <p:spPr>
          <a:xfrm>
            <a:off x="9630038" y="2993874"/>
            <a:ext cx="676656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0366AAD2-D147-40C8-AC64-26E6EB85D31D}"/>
              </a:ext>
            </a:extLst>
          </p:cNvPr>
          <p:cNvSpPr txBox="1"/>
          <p:nvPr/>
        </p:nvSpPr>
        <p:spPr>
          <a:xfrm>
            <a:off x="10306694" y="2809208"/>
            <a:ext cx="151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Rehabilitación</a:t>
            </a:r>
            <a:endParaRPr lang="es-GT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0861CE9-A497-4932-9454-C6602B9827ED}"/>
              </a:ext>
            </a:extLst>
          </p:cNvPr>
          <p:cNvSpPr txBox="1"/>
          <p:nvPr/>
        </p:nvSpPr>
        <p:spPr>
          <a:xfrm>
            <a:off x="10306694" y="3059668"/>
            <a:ext cx="166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Recapeo</a:t>
            </a:r>
            <a:r>
              <a:rPr lang="es-ES" dirty="0"/>
              <a:t> menor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320812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9C8200-7B61-48C4-90D3-7894D4B5E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450" y="36576"/>
            <a:ext cx="7671182" cy="576072"/>
          </a:xfrm>
        </p:spPr>
        <p:txBody>
          <a:bodyPr>
            <a:noAutofit/>
          </a:bodyPr>
          <a:lstStyle/>
          <a:p>
            <a:pPr algn="ctr"/>
            <a:r>
              <a:rPr lang="es-ES" sz="2500" dirty="0">
                <a:latin typeface="Arial Black" panose="020B0A04020102020204" pitchFamily="34" charset="0"/>
              </a:rPr>
              <a:t>Rutas Departamentales</a:t>
            </a:r>
            <a:endParaRPr lang="es-GT" sz="2500" dirty="0">
              <a:latin typeface="Arial Black" panose="020B0A0402010202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9EA7CCB-35FB-4581-94D3-228DF6D6C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454943"/>
              </p:ext>
            </p:extLst>
          </p:nvPr>
        </p:nvGraphicFramePr>
        <p:xfrm>
          <a:off x="1676402" y="2882516"/>
          <a:ext cx="8440254" cy="3975484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65449">
                  <a:extLst>
                    <a:ext uri="{9D8B030D-6E8A-4147-A177-3AD203B41FA5}">
                      <a16:colId xmlns:a16="http://schemas.microsoft.com/office/drawing/2014/main" val="1590504629"/>
                    </a:ext>
                  </a:extLst>
                </a:gridCol>
                <a:gridCol w="970384">
                  <a:extLst>
                    <a:ext uri="{9D8B030D-6E8A-4147-A177-3AD203B41FA5}">
                      <a16:colId xmlns:a16="http://schemas.microsoft.com/office/drawing/2014/main" val="1246939725"/>
                    </a:ext>
                  </a:extLst>
                </a:gridCol>
                <a:gridCol w="1007706">
                  <a:extLst>
                    <a:ext uri="{9D8B030D-6E8A-4147-A177-3AD203B41FA5}">
                      <a16:colId xmlns:a16="http://schemas.microsoft.com/office/drawing/2014/main" val="827524241"/>
                    </a:ext>
                  </a:extLst>
                </a:gridCol>
                <a:gridCol w="1017037">
                  <a:extLst>
                    <a:ext uri="{9D8B030D-6E8A-4147-A177-3AD203B41FA5}">
                      <a16:colId xmlns:a16="http://schemas.microsoft.com/office/drawing/2014/main" val="989024427"/>
                    </a:ext>
                  </a:extLst>
                </a:gridCol>
                <a:gridCol w="961053">
                  <a:extLst>
                    <a:ext uri="{9D8B030D-6E8A-4147-A177-3AD203B41FA5}">
                      <a16:colId xmlns:a16="http://schemas.microsoft.com/office/drawing/2014/main" val="1791761981"/>
                    </a:ext>
                  </a:extLst>
                </a:gridCol>
                <a:gridCol w="4118625">
                  <a:extLst>
                    <a:ext uri="{9D8B030D-6E8A-4147-A177-3AD203B41FA5}">
                      <a16:colId xmlns:a16="http://schemas.microsoft.com/office/drawing/2014/main" val="662139858"/>
                    </a:ext>
                  </a:extLst>
                </a:gridCol>
              </a:tblGrid>
              <a:tr h="33372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No.</a:t>
                      </a:r>
                      <a:endParaRPr lang="es-GT" sz="1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>
                          <a:effectLst/>
                          <a:latin typeface="+mj-lt"/>
                        </a:rPr>
                        <a:t>DEPARTAMENTO</a:t>
                      </a:r>
                      <a:endParaRPr lang="es-GT" sz="1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TIPO DE INTERVENCION</a:t>
                      </a:r>
                      <a:endParaRPr lang="es-GT" sz="10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>
                          <a:effectLst/>
                          <a:latin typeface="+mj-lt"/>
                        </a:rPr>
                        <a:t>PROYECTO</a:t>
                      </a:r>
                      <a:endParaRPr lang="es-GT" sz="1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RUTA</a:t>
                      </a:r>
                      <a:endParaRPr lang="es-GT" sz="10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DESCRIPCIÓN</a:t>
                      </a:r>
                      <a:endParaRPr lang="es-GT" sz="10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extLst>
                  <a:ext uri="{0D108BD9-81ED-4DB2-BD59-A6C34878D82A}">
                    <a16:rowId xmlns:a16="http://schemas.microsoft.com/office/drawing/2014/main" val="323685955"/>
                  </a:ext>
                </a:extLst>
              </a:tr>
              <a:tr h="1177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1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>
                          <a:effectLst/>
                          <a:latin typeface="+mj-lt"/>
                        </a:rPr>
                        <a:t>CHIQUIMULA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REHABILITACION 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 err="1">
                          <a:effectLst/>
                          <a:latin typeface="+mj-lt"/>
                        </a:rPr>
                        <a:t>RECAPEO</a:t>
                      </a:r>
                      <a:r>
                        <a:rPr lang="es-GT" sz="1000" u="none" strike="noStrike" dirty="0">
                          <a:effectLst/>
                          <a:latin typeface="+mj-lt"/>
                        </a:rPr>
                        <a:t> MAYOR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RD-CHI-06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+mj-lt"/>
                        </a:rPr>
                        <a:t>ENTRE BIFURCACION CA-10 (SAN ESTEBAN) Y SAN JOSE LA ARADA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extLst>
                  <a:ext uri="{0D108BD9-81ED-4DB2-BD59-A6C34878D82A}">
                    <a16:rowId xmlns:a16="http://schemas.microsoft.com/office/drawing/2014/main" val="596524879"/>
                  </a:ext>
                </a:extLst>
              </a:tr>
              <a:tr h="23542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2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>
                          <a:effectLst/>
                          <a:latin typeface="+mj-lt"/>
                        </a:rPr>
                        <a:t>CHIQUIMULA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REHABILITACION 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RECAPEO MAYOR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u="none" strike="noStrike" dirty="0">
                          <a:effectLst/>
                          <a:latin typeface="+mj-lt"/>
                        </a:rPr>
                        <a:t>RD-CHI-01-02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+mj-lt"/>
                        </a:rPr>
                        <a:t>ENTRE SAN JOSE LA ARADA Y IPALA (ESTACION 182+500 - 187+000 Y ESTACION 191+000 - 198+900)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extLst>
                  <a:ext uri="{0D108BD9-81ED-4DB2-BD59-A6C34878D82A}">
                    <a16:rowId xmlns:a16="http://schemas.microsoft.com/office/drawing/2014/main" val="139466478"/>
                  </a:ext>
                </a:extLst>
              </a:tr>
              <a:tr h="23542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3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CHIQUIMULA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RECAPEO MENOR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MEJORAMIENTO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RD-CHI-18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+mj-lt"/>
                        </a:rPr>
                        <a:t>ENTRE QUEZALTEPEQUE Y OLOPA - (REHABILITACION ESTACIONAMIENTOS 203+520, 203+050, 203+800, 209+800)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extLst>
                  <a:ext uri="{0D108BD9-81ED-4DB2-BD59-A6C34878D82A}">
                    <a16:rowId xmlns:a16="http://schemas.microsoft.com/office/drawing/2014/main" val="2425854057"/>
                  </a:ext>
                </a:extLst>
              </a:tr>
              <a:tr h="1177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4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GUATEMALA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RECAPEO MENOR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RECAPEO MAYOR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RD-GUA-01-01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+mj-lt"/>
                        </a:rPr>
                        <a:t>ENTRE GUATEMALA Y VILLA CANALES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extLst>
                  <a:ext uri="{0D108BD9-81ED-4DB2-BD59-A6C34878D82A}">
                    <a16:rowId xmlns:a16="http://schemas.microsoft.com/office/drawing/2014/main" val="611672863"/>
                  </a:ext>
                </a:extLst>
              </a:tr>
              <a:tr h="1177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5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GUATEMALA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REHABILITACION 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RECAPEO MAYOR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RD-GUA-10-03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+mj-lt"/>
                        </a:rPr>
                        <a:t>ENTRE SANTA ELENA BARILLAS Y RD-GUA-23, LOS DOLORES - LOS POCITOS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extLst>
                  <a:ext uri="{0D108BD9-81ED-4DB2-BD59-A6C34878D82A}">
                    <a16:rowId xmlns:a16="http://schemas.microsoft.com/office/drawing/2014/main" val="2424770265"/>
                  </a:ext>
                </a:extLst>
              </a:tr>
              <a:tr h="1177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6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GUATEMALA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REHABILITACION 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RECAPEO MAYOR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RD-GUA-06-04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+mj-lt"/>
                        </a:rPr>
                        <a:t>ENTRE SANTA RITA Y SAN JOSE PINULA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extLst>
                  <a:ext uri="{0D108BD9-81ED-4DB2-BD59-A6C34878D82A}">
                    <a16:rowId xmlns:a16="http://schemas.microsoft.com/office/drawing/2014/main" val="3746014192"/>
                  </a:ext>
                </a:extLst>
              </a:tr>
              <a:tr h="1177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7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GUATEMALA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 err="1">
                          <a:effectLst/>
                          <a:latin typeface="+mj-lt"/>
                        </a:rPr>
                        <a:t>REHABILITACION</a:t>
                      </a:r>
                      <a:r>
                        <a:rPr lang="es-GT" sz="1000" u="none" strike="noStrike" dirty="0">
                          <a:effectLst/>
                          <a:latin typeface="+mj-lt"/>
                        </a:rPr>
                        <a:t> 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MEJORAMIENTO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RD-GUA-14-01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+mj-lt"/>
                        </a:rPr>
                        <a:t>CIUDAD REAL - SAN MIGUEL PETAPA (PUENTE TUBAC - ESTACION 16+200)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extLst>
                  <a:ext uri="{0D108BD9-81ED-4DB2-BD59-A6C34878D82A}">
                    <a16:rowId xmlns:a16="http://schemas.microsoft.com/office/drawing/2014/main" val="3578881054"/>
                  </a:ext>
                </a:extLst>
              </a:tr>
              <a:tr h="1177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8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SACATEPEQUEZ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REHABILITACION 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RECAPEO MAYOR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RD-SAC-14-02-03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+mj-lt"/>
                        </a:rPr>
                        <a:t>BIFURCACION RD-SAC-11 - SANTIAGO SACATEPEQUEZ - CA-01-OCCIDENTE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extLst>
                  <a:ext uri="{0D108BD9-81ED-4DB2-BD59-A6C34878D82A}">
                    <a16:rowId xmlns:a16="http://schemas.microsoft.com/office/drawing/2014/main" val="473740051"/>
                  </a:ext>
                </a:extLst>
              </a:tr>
              <a:tr h="23542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9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 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REHABILITACION 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 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u="none" strike="noStrike" dirty="0">
                          <a:effectLst/>
                          <a:latin typeface="+mj-lt"/>
                        </a:rPr>
                        <a:t>RE-SAC-12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+mj-lt"/>
                        </a:rPr>
                        <a:t>BIFURCACION CA-01-OCCIDENTE, SAN LUCAS SACATEPEQUEZ A SANTIAGO SACATEPEQUEZ, BIFURCACION RD-SAC-14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extLst>
                  <a:ext uri="{0D108BD9-81ED-4DB2-BD59-A6C34878D82A}">
                    <a16:rowId xmlns:a16="http://schemas.microsoft.com/office/drawing/2014/main" val="1173285317"/>
                  </a:ext>
                </a:extLst>
              </a:tr>
              <a:tr h="1177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10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IZABAL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REHABILITACION 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RECAPEO MAYOR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RD-IZB-01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ENTRE BIF. CA-09-N Y RUINAS DE QUIRIGUA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extLst>
                  <a:ext uri="{0D108BD9-81ED-4DB2-BD59-A6C34878D82A}">
                    <a16:rowId xmlns:a16="http://schemas.microsoft.com/office/drawing/2014/main" val="2956203751"/>
                  </a:ext>
                </a:extLst>
              </a:tr>
              <a:tr h="1177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11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PETEN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REHABILITACION 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RECAPEO MAYOR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RD-PET-03A-B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+mj-lt"/>
                        </a:rPr>
                        <a:t>ENTRE BIFURCACION CA-13, IXLU Y TIKAL (490+000 - 521+800)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extLst>
                  <a:ext uri="{0D108BD9-81ED-4DB2-BD59-A6C34878D82A}">
                    <a16:rowId xmlns:a16="http://schemas.microsoft.com/office/drawing/2014/main" val="1091167984"/>
                  </a:ext>
                </a:extLst>
              </a:tr>
              <a:tr h="1177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12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SAN MARCOS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REHABILITACION 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RECAPEO MAYOR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RD-SM-07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+mj-lt"/>
                        </a:rPr>
                        <a:t>ENTRE BIFURCACION RN-12-NORTE Y TAJUMULCO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extLst>
                  <a:ext uri="{0D108BD9-81ED-4DB2-BD59-A6C34878D82A}">
                    <a16:rowId xmlns:a16="http://schemas.microsoft.com/office/drawing/2014/main" val="1290680661"/>
                  </a:ext>
                </a:extLst>
              </a:tr>
              <a:tr h="1177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13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SAN MARCOS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REHABILITACION 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RECAPEO MAYOR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RD-SM-09-02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+mj-lt"/>
                        </a:rPr>
                        <a:t>ENTRE TOCACHE Y LA IGUALDAD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extLst>
                  <a:ext uri="{0D108BD9-81ED-4DB2-BD59-A6C34878D82A}">
                    <a16:rowId xmlns:a16="http://schemas.microsoft.com/office/drawing/2014/main" val="2635700901"/>
                  </a:ext>
                </a:extLst>
              </a:tr>
              <a:tr h="23542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14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SAN MARCOS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REHABILITACION 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MEJORAMIENTO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RD-SM-03-01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+mj-lt"/>
                        </a:rPr>
                        <a:t>BIFURCACION CA-02-OCCIDENTE, PAJAPITA - BIFURCACION RN-13 (EL TUMBADOR) (PUENTE NAHUATAN - ESTACION 245+485)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extLst>
                  <a:ext uri="{0D108BD9-81ED-4DB2-BD59-A6C34878D82A}">
                    <a16:rowId xmlns:a16="http://schemas.microsoft.com/office/drawing/2014/main" val="1555453034"/>
                  </a:ext>
                </a:extLst>
              </a:tr>
              <a:tr h="1177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15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ZACAPA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REHABILITACION 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MEJORAMIENTO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RD-ZAC-05-02A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+mj-lt"/>
                        </a:rPr>
                        <a:t>GUALAN - EL CHAGÜITON (PUENTE ZAMORA - ESTACION: 170+740)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extLst>
                  <a:ext uri="{0D108BD9-81ED-4DB2-BD59-A6C34878D82A}">
                    <a16:rowId xmlns:a16="http://schemas.microsoft.com/office/drawing/2014/main" val="2916973144"/>
                  </a:ext>
                </a:extLst>
              </a:tr>
              <a:tr h="23542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16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>
                          <a:effectLst/>
                          <a:latin typeface="+mj-lt"/>
                        </a:rPr>
                        <a:t>ESCUINTLA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REHABILITACION 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MEJORAMIENTO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RD-ESC-11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+mj-lt"/>
                        </a:rPr>
                        <a:t>SALIDA DE SANTA LUCIA COTZUMALGUAPA - FINCA EL BAUL - FINAL ASFALTO (REHABILITACION DE PUENTE)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extLst>
                  <a:ext uri="{0D108BD9-81ED-4DB2-BD59-A6C34878D82A}">
                    <a16:rowId xmlns:a16="http://schemas.microsoft.com/office/drawing/2014/main" val="2403642628"/>
                  </a:ext>
                </a:extLst>
              </a:tr>
              <a:tr h="336721">
                <a:tc>
                  <a:txBody>
                    <a:bodyPr/>
                    <a:lstStyle/>
                    <a:p>
                      <a:pPr algn="ctr" fontAlgn="ctr"/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6540" marR="6540" marT="6540" marB="0" anchor="ctr"/>
                </a:tc>
                <a:extLst>
                  <a:ext uri="{0D108BD9-81ED-4DB2-BD59-A6C34878D82A}">
                    <a16:rowId xmlns:a16="http://schemas.microsoft.com/office/drawing/2014/main" val="1771184277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C0569120-AA5D-470F-A036-BD851BB24B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974"/>
          <a:stretch/>
        </p:blipFill>
        <p:spPr>
          <a:xfrm>
            <a:off x="5029778" y="611469"/>
            <a:ext cx="6867525" cy="227222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5BD9013-F419-4932-9ECA-60AB731CDF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46" r="-1" b="65562"/>
          <a:stretch/>
        </p:blipFill>
        <p:spPr>
          <a:xfrm>
            <a:off x="1842868" y="611469"/>
            <a:ext cx="3026563" cy="22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81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9892D67F-302C-4318-9D27-E5210CF1B2DC}"/>
              </a:ext>
            </a:extLst>
          </p:cNvPr>
          <p:cNvSpPr txBox="1"/>
          <p:nvPr/>
        </p:nvSpPr>
        <p:spPr>
          <a:xfrm>
            <a:off x="6205728" y="876699"/>
            <a:ext cx="2034724" cy="25839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ES" dirty="0">
                <a:hlinkClick r:id="" action="ppaction://customshow?id=0&amp;return=true"/>
              </a:rPr>
              <a:t>CA-01 Occidente</a:t>
            </a:r>
            <a:endParaRPr lang="es-ES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ES" dirty="0">
                <a:hlinkClick r:id="" action="ppaction://customshow?id=1&amp;return=true"/>
              </a:rPr>
              <a:t>CA-01 Oriente</a:t>
            </a:r>
            <a:endParaRPr lang="es-ES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ES" dirty="0">
                <a:hlinkClick r:id="" action="ppaction://customshow?id=2&amp;return=true"/>
              </a:rPr>
              <a:t>CA-02 Occidente</a:t>
            </a:r>
            <a:endParaRPr lang="es-ES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ES" dirty="0">
                <a:hlinkClick r:id="" action="ppaction://customshow?id=3&amp;return=true"/>
              </a:rPr>
              <a:t>CA-02 Oriente</a:t>
            </a:r>
            <a:endParaRPr lang="es-ES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ES" dirty="0">
                <a:hlinkClick r:id="" action="ppaction://customshow?id=4&amp;return=true"/>
              </a:rPr>
              <a:t>CA-09 Norte</a:t>
            </a:r>
            <a:endParaRPr lang="es-ES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ES" dirty="0">
                <a:hlinkClick r:id="" action="ppaction://customshow?id=5&amp;return=true"/>
              </a:rPr>
              <a:t>CA-09 Sur</a:t>
            </a:r>
            <a:endParaRPr lang="es-ES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ES" dirty="0">
                <a:hlinkClick r:id="" action="ppaction://customshow?id=6&amp;return=true"/>
              </a:rPr>
              <a:t>CA-10</a:t>
            </a: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65DB20D-297C-49B2-92A2-337373D48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28033" cy="6858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65444BE-81FE-49EC-AB0F-2FD62405AD53}"/>
              </a:ext>
            </a:extLst>
          </p:cNvPr>
          <p:cNvSpPr txBox="1"/>
          <p:nvPr/>
        </p:nvSpPr>
        <p:spPr>
          <a:xfrm>
            <a:off x="9375425" y="1205186"/>
            <a:ext cx="2680588" cy="2583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ES" dirty="0">
                <a:hlinkClick r:id="" action="ppaction://customshow?id=7&amp;return=true"/>
              </a:rPr>
              <a:t>CA-11</a:t>
            </a:r>
            <a:endParaRPr lang="es-ES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ES" dirty="0">
                <a:hlinkClick r:id="" action="ppaction://customshow?id=8&amp;return=true"/>
              </a:rPr>
              <a:t>CA-12</a:t>
            </a:r>
            <a:endParaRPr lang="es-ES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ES" dirty="0">
                <a:hlinkClick r:id="" action="ppaction://customshow?id=9&amp;return=true"/>
              </a:rPr>
              <a:t>CA-13</a:t>
            </a:r>
            <a:endParaRPr lang="es-ES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ES" dirty="0">
                <a:hlinkClick r:id="" action="ppaction://customshow?id=10&amp;return=true"/>
              </a:rPr>
              <a:t>CA-14</a:t>
            </a:r>
            <a:endParaRPr lang="es-ES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ES" dirty="0">
                <a:hlinkClick r:id="" action="ppaction://customshow?id=11&amp;return=true"/>
              </a:rPr>
              <a:t>Rutas Nacionales</a:t>
            </a:r>
            <a:endParaRPr lang="es-ES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ES" dirty="0">
                <a:hlinkClick r:id="" action="ppaction://customshow?id=12&amp;return=true"/>
              </a:rPr>
              <a:t>Rutas Departamentales</a:t>
            </a:r>
            <a:endParaRPr lang="es-ES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ES" dirty="0">
                <a:hlinkClick r:id="" action="ppaction://customshow?id=13&amp;return=true"/>
              </a:rPr>
              <a:t>Gráfico y Distribución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4426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999AC-B56C-4D08-B33A-72D6A064A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2565" y="1608925"/>
            <a:ext cx="9144000" cy="2387600"/>
          </a:xfrm>
        </p:spPr>
        <p:txBody>
          <a:bodyPr>
            <a:normAutofit/>
          </a:bodyPr>
          <a:lstStyle/>
          <a:p>
            <a:r>
              <a:rPr lang="es-GT" dirty="0">
                <a:latin typeface="Arial Black" panose="020B0A040201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91521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BE1A8C73-0176-4498-9E67-7962AF101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294" y="294866"/>
            <a:ext cx="7671182" cy="576072"/>
          </a:xfrm>
        </p:spPr>
        <p:txBody>
          <a:bodyPr>
            <a:noAutofit/>
          </a:bodyPr>
          <a:lstStyle/>
          <a:p>
            <a:pPr algn="ctr"/>
            <a:r>
              <a:rPr lang="es-ES" sz="2500" dirty="0">
                <a:latin typeface="Arial Black" panose="020B0A04020102020204" pitchFamily="34" charset="0"/>
              </a:rPr>
              <a:t>Distribución Grafica Recuperación Vial</a:t>
            </a:r>
            <a:endParaRPr lang="es-GT" sz="2500" dirty="0">
              <a:latin typeface="Arial Black" panose="020B0A040201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CBCC938-9C50-452E-AB62-F5D5741448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803468"/>
              </p:ext>
            </p:extLst>
          </p:nvPr>
        </p:nvGraphicFramePr>
        <p:xfrm>
          <a:off x="887065" y="1582113"/>
          <a:ext cx="5589150" cy="4240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D0FE0A6-3146-4A21-A080-FFFD0B323C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066589"/>
              </p:ext>
            </p:extLst>
          </p:nvPr>
        </p:nvGraphicFramePr>
        <p:xfrm>
          <a:off x="-769774" y="1560509"/>
          <a:ext cx="7034974" cy="4210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F9F29A12-AACA-46D1-A359-894C8A2C18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9453" y="1033339"/>
            <a:ext cx="6849628" cy="536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20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BE1A8C73-0176-4498-9E67-7962AF101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294" y="294866"/>
            <a:ext cx="7671182" cy="576072"/>
          </a:xfrm>
        </p:spPr>
        <p:txBody>
          <a:bodyPr>
            <a:noAutofit/>
          </a:bodyPr>
          <a:lstStyle/>
          <a:p>
            <a:pPr algn="ctr"/>
            <a:r>
              <a:rPr lang="es-ES" sz="2500" dirty="0">
                <a:latin typeface="Arial Black" panose="020B0A04020102020204" pitchFamily="34" charset="0"/>
              </a:rPr>
              <a:t>Intervenciones en Puentes</a:t>
            </a:r>
            <a:endParaRPr lang="es-GT" sz="2500" dirty="0">
              <a:latin typeface="Arial Black" panose="020B0A040201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B3A7700-A0DA-498D-8F7C-B13A3FF60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400" y="1377753"/>
            <a:ext cx="10489762" cy="423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74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8905E15-B370-43C3-9BD7-8E08D94A3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469" y="331703"/>
            <a:ext cx="6319838" cy="41829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9C8200-7B61-48C4-90D3-7894D4B5E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455" y="12062"/>
            <a:ext cx="7671182" cy="576072"/>
          </a:xfrm>
        </p:spPr>
        <p:txBody>
          <a:bodyPr>
            <a:noAutofit/>
          </a:bodyPr>
          <a:lstStyle/>
          <a:p>
            <a:pPr algn="ctr"/>
            <a:r>
              <a:rPr lang="es-ES" sz="2500" dirty="0">
                <a:latin typeface="Arial Black" panose="020B0A04020102020204" pitchFamily="34" charset="0"/>
              </a:rPr>
              <a:t>Ruta CA-01 Occidente</a:t>
            </a:r>
            <a:endParaRPr lang="es-GT" sz="2500" dirty="0">
              <a:latin typeface="Arial Black" panose="020B0A040201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076E510-E341-412F-8745-38FF84232117}"/>
              </a:ext>
            </a:extLst>
          </p:cNvPr>
          <p:cNvCxnSpPr>
            <a:cxnSpLocks/>
          </p:cNvCxnSpPr>
          <p:nvPr/>
        </p:nvCxnSpPr>
        <p:spPr>
          <a:xfrm>
            <a:off x="1527048" y="6674373"/>
            <a:ext cx="67665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85C4DC4C-E69A-4E48-B5D8-06ACE52AF980}"/>
              </a:ext>
            </a:extLst>
          </p:cNvPr>
          <p:cNvCxnSpPr>
            <a:cxnSpLocks/>
          </p:cNvCxnSpPr>
          <p:nvPr/>
        </p:nvCxnSpPr>
        <p:spPr>
          <a:xfrm>
            <a:off x="1527048" y="6427485"/>
            <a:ext cx="676656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F85FFEBD-DE97-4822-94DC-5E35AD660AB0}"/>
              </a:ext>
            </a:extLst>
          </p:cNvPr>
          <p:cNvSpPr txBox="1"/>
          <p:nvPr/>
        </p:nvSpPr>
        <p:spPr>
          <a:xfrm>
            <a:off x="2203704" y="6242819"/>
            <a:ext cx="151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Rehabilitación</a:t>
            </a:r>
            <a:endParaRPr lang="es-GT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FFA82CB-A52B-43DA-8B5C-A8C2585B9E7E}"/>
              </a:ext>
            </a:extLst>
          </p:cNvPr>
          <p:cNvSpPr txBox="1"/>
          <p:nvPr/>
        </p:nvSpPr>
        <p:spPr>
          <a:xfrm>
            <a:off x="2203704" y="6493279"/>
            <a:ext cx="166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Recapeo</a:t>
            </a:r>
            <a:r>
              <a:rPr lang="es-ES" dirty="0"/>
              <a:t> menor</a:t>
            </a:r>
            <a:endParaRPr lang="es-GT" dirty="0"/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442C7270-23C6-49E6-85F6-1F10769445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644762"/>
              </p:ext>
            </p:extLst>
          </p:nvPr>
        </p:nvGraphicFramePr>
        <p:xfrm>
          <a:off x="6840639" y="4320969"/>
          <a:ext cx="4966667" cy="242316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88620">
                  <a:extLst>
                    <a:ext uri="{9D8B030D-6E8A-4147-A177-3AD203B41FA5}">
                      <a16:colId xmlns:a16="http://schemas.microsoft.com/office/drawing/2014/main" val="3422706642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551801618"/>
                    </a:ext>
                  </a:extLst>
                </a:gridCol>
                <a:gridCol w="1124712">
                  <a:extLst>
                    <a:ext uri="{9D8B030D-6E8A-4147-A177-3AD203B41FA5}">
                      <a16:colId xmlns:a16="http://schemas.microsoft.com/office/drawing/2014/main" val="3467076020"/>
                    </a:ext>
                  </a:extLst>
                </a:gridCol>
                <a:gridCol w="2301191">
                  <a:extLst>
                    <a:ext uri="{9D8B030D-6E8A-4147-A177-3AD203B41FA5}">
                      <a16:colId xmlns:a16="http://schemas.microsoft.com/office/drawing/2014/main" val="1485317308"/>
                    </a:ext>
                  </a:extLst>
                </a:gridCol>
              </a:tblGrid>
              <a:tr h="40612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effectLst/>
                        </a:rPr>
                        <a:t>No.</a:t>
                      </a:r>
                      <a:endParaRPr lang="es-GT" sz="1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>
                          <a:effectLst/>
                        </a:rPr>
                        <a:t>DEPARTAMENTO</a:t>
                      </a:r>
                      <a:endParaRPr lang="es-GT" sz="1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>
                          <a:effectLst/>
                        </a:rPr>
                        <a:t>TIPO DE INTERVENCIÓN</a:t>
                      </a:r>
                      <a:endParaRPr lang="es-GT" sz="1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>
                          <a:effectLst/>
                        </a:rPr>
                        <a:t>DESCRIPCIÓN </a:t>
                      </a:r>
                      <a:endParaRPr lang="es-GT" sz="1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923084701"/>
                  </a:ext>
                </a:extLst>
              </a:tr>
              <a:tr h="25313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effectLst/>
                        </a:rPr>
                        <a:t>1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>
                          <a:effectLst/>
                        </a:rPr>
                        <a:t>GUATEMALA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</a:rPr>
                        <a:t>RECAPEO MENOR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ENTRE GASOLINERA TINCO  Y BIFURCACION BOULEVARD SAN CRISTOBAL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1333981764"/>
                  </a:ext>
                </a:extLst>
              </a:tr>
              <a:tr h="1265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effectLst/>
                        </a:rPr>
                        <a:t>2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>
                          <a:effectLst/>
                        </a:rPr>
                        <a:t>CHIMALTENANGO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</a:rPr>
                        <a:t>RECAPEO MENOR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u="none" strike="noStrike">
                          <a:effectLst/>
                        </a:rPr>
                        <a:t>ENTRE SUMPANGO Y CHIMALTENANGO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4017163349"/>
                  </a:ext>
                </a:extLst>
              </a:tr>
              <a:tr h="21041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effectLst/>
                        </a:rPr>
                        <a:t>3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>
                          <a:effectLst/>
                        </a:rPr>
                        <a:t>CHIMALTENANGO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</a:rPr>
                        <a:t>REHABILITACION 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u="none" strike="noStrike">
                          <a:effectLst/>
                        </a:rPr>
                        <a:t>ENTRE CHIMALTENANGO Y ZARAGOZA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4098427534"/>
                  </a:ext>
                </a:extLst>
              </a:tr>
              <a:tr h="1265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effectLst/>
                        </a:rPr>
                        <a:t>4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>
                          <a:effectLst/>
                        </a:rPr>
                        <a:t>CHIMALTENANGO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 err="1">
                          <a:effectLst/>
                        </a:rPr>
                        <a:t>RECAPEO</a:t>
                      </a:r>
                      <a:r>
                        <a:rPr lang="es-GT" sz="1000" u="none" strike="noStrike" dirty="0">
                          <a:effectLst/>
                        </a:rPr>
                        <a:t> MENOR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u="none" strike="noStrike">
                          <a:effectLst/>
                        </a:rPr>
                        <a:t>ENTRE ZARAGOZA Y PATZICIA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2189207183"/>
                  </a:ext>
                </a:extLst>
              </a:tr>
              <a:tr h="21041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effectLst/>
                        </a:rPr>
                        <a:t>5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>
                          <a:effectLst/>
                        </a:rPr>
                        <a:t>CHIMALTENANGO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</a:rPr>
                        <a:t>REHABILITACION 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ENTRE PATZICIA Y LOS ENCUENTROS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3605624672"/>
                  </a:ext>
                </a:extLst>
              </a:tr>
              <a:tr h="25313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effectLst/>
                        </a:rPr>
                        <a:t>6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>
                          <a:effectLst/>
                        </a:rPr>
                        <a:t>SOLOLÁ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</a:rPr>
                        <a:t>RECAPEO MENOR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ENTRE LOS ENCUENTROS Y CUATRO CAMINOS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2262867419"/>
                  </a:ext>
                </a:extLst>
              </a:tr>
              <a:tr h="25313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effectLst/>
                        </a:rPr>
                        <a:t>7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>
                          <a:effectLst/>
                        </a:rPr>
                        <a:t>HUEHUETENANGO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</a:rPr>
                        <a:t>REHABILITACION 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ENTRE HUEHUETENANGO Y LA MESILLA FRONTERA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2530108081"/>
                  </a:ext>
                </a:extLst>
              </a:tr>
              <a:tr h="337454">
                <a:tc>
                  <a:txBody>
                    <a:bodyPr/>
                    <a:lstStyle/>
                    <a:p>
                      <a:pPr algn="l" fontAlgn="b"/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000" u="none" strike="noStrike" dirty="0">
                          <a:effectLst/>
                        </a:rPr>
                        <a:t> 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3439872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410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D6D0145-2162-49D7-947F-40C64CCAC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405" b="15947"/>
          <a:stretch/>
        </p:blipFill>
        <p:spPr>
          <a:xfrm>
            <a:off x="1596868" y="651471"/>
            <a:ext cx="6396345" cy="543570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9C8200-7B61-48C4-90D3-7894D4B5E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450" y="36576"/>
            <a:ext cx="7671182" cy="576072"/>
          </a:xfrm>
        </p:spPr>
        <p:txBody>
          <a:bodyPr>
            <a:noAutofit/>
          </a:bodyPr>
          <a:lstStyle/>
          <a:p>
            <a:pPr algn="ctr"/>
            <a:r>
              <a:rPr lang="es-ES" sz="2500" dirty="0">
                <a:latin typeface="Arial Black" panose="020B0A04020102020204" pitchFamily="34" charset="0"/>
              </a:rPr>
              <a:t>Ruta CA-01 Oriente</a:t>
            </a:r>
            <a:endParaRPr lang="es-GT" sz="2500" dirty="0">
              <a:latin typeface="Arial Black" panose="020B0A0402010202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171608B-F26F-4F68-ADB9-A94943670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459320"/>
              </p:ext>
            </p:extLst>
          </p:nvPr>
        </p:nvGraphicFramePr>
        <p:xfrm>
          <a:off x="5372100" y="4918433"/>
          <a:ext cx="5078605" cy="1939567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97764">
                  <a:extLst>
                    <a:ext uri="{9D8B030D-6E8A-4147-A177-3AD203B41FA5}">
                      <a16:colId xmlns:a16="http://schemas.microsoft.com/office/drawing/2014/main" val="1438800288"/>
                    </a:ext>
                  </a:extLst>
                </a:gridCol>
                <a:gridCol w="996696">
                  <a:extLst>
                    <a:ext uri="{9D8B030D-6E8A-4147-A177-3AD203B41FA5}">
                      <a16:colId xmlns:a16="http://schemas.microsoft.com/office/drawing/2014/main" val="1846112880"/>
                    </a:ext>
                  </a:extLst>
                </a:gridCol>
                <a:gridCol w="996696">
                  <a:extLst>
                    <a:ext uri="{9D8B030D-6E8A-4147-A177-3AD203B41FA5}">
                      <a16:colId xmlns:a16="http://schemas.microsoft.com/office/drawing/2014/main" val="3040429887"/>
                    </a:ext>
                  </a:extLst>
                </a:gridCol>
                <a:gridCol w="2687449">
                  <a:extLst>
                    <a:ext uri="{9D8B030D-6E8A-4147-A177-3AD203B41FA5}">
                      <a16:colId xmlns:a16="http://schemas.microsoft.com/office/drawing/2014/main" val="4119688935"/>
                    </a:ext>
                  </a:extLst>
                </a:gridCol>
              </a:tblGrid>
              <a:tr h="43486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No.</a:t>
                      </a:r>
                      <a:endParaRPr lang="es-GT" sz="1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>
                          <a:effectLst/>
                          <a:latin typeface="+mj-lt"/>
                        </a:rPr>
                        <a:t>DEPARTAMENTO</a:t>
                      </a:r>
                      <a:endParaRPr lang="es-GT" sz="1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>
                          <a:effectLst/>
                          <a:latin typeface="+mj-lt"/>
                        </a:rPr>
                        <a:t>TIPO DE INTERVENCIÓN</a:t>
                      </a:r>
                      <a:endParaRPr lang="es-GT" sz="1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>
                          <a:effectLst/>
                          <a:latin typeface="+mj-lt"/>
                        </a:rPr>
                        <a:t>DESCRIPCIÓN </a:t>
                      </a:r>
                      <a:endParaRPr lang="es-GT" sz="1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1866230095"/>
                  </a:ext>
                </a:extLst>
              </a:tr>
              <a:tr h="22990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1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>
                          <a:effectLst/>
                          <a:latin typeface="+mj-lt"/>
                        </a:rPr>
                        <a:t>GUATEMALA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 err="1">
                          <a:effectLst/>
                          <a:latin typeface="+mj-lt"/>
                        </a:rPr>
                        <a:t>RECAPEO</a:t>
                      </a:r>
                      <a:r>
                        <a:rPr lang="es-GT" sz="1000" u="none" strike="noStrike" dirty="0">
                          <a:effectLst/>
                          <a:latin typeface="+mj-lt"/>
                        </a:rPr>
                        <a:t> MENOR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+mj-lt"/>
                        </a:rPr>
                        <a:t>ENTRE LA PRADERA ZONA 10  Y SANTA ROSALIA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717662414"/>
                  </a:ext>
                </a:extLst>
              </a:tr>
              <a:tr h="27658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2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>
                          <a:effectLst/>
                          <a:latin typeface="+mj-lt"/>
                        </a:rPr>
                        <a:t>GUATEMALA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 err="1">
                          <a:effectLst/>
                          <a:latin typeface="+mj-lt"/>
                        </a:rPr>
                        <a:t>RECAPEO</a:t>
                      </a:r>
                      <a:r>
                        <a:rPr lang="es-GT" sz="1000" u="none" strike="noStrike" dirty="0">
                          <a:effectLst/>
                          <a:latin typeface="+mj-lt"/>
                        </a:rPr>
                        <a:t> MENOR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+mj-lt"/>
                        </a:rPr>
                        <a:t>ENTRE SANTA </a:t>
                      </a:r>
                      <a:r>
                        <a:rPr lang="es-ES" sz="1000" u="none" strike="noStrike" dirty="0" err="1">
                          <a:effectLst/>
                          <a:latin typeface="+mj-lt"/>
                        </a:rPr>
                        <a:t>ROSALIA</a:t>
                      </a:r>
                      <a:r>
                        <a:rPr lang="es-ES" sz="1000" u="none" strike="noStrike" dirty="0">
                          <a:effectLst/>
                          <a:latin typeface="+mj-lt"/>
                        </a:rPr>
                        <a:t> Y </a:t>
                      </a:r>
                      <a:r>
                        <a:rPr lang="es-ES" sz="1000" u="none" strike="noStrike" dirty="0" err="1">
                          <a:effectLst/>
                          <a:latin typeface="+mj-lt"/>
                        </a:rPr>
                        <a:t>BIFURCACION</a:t>
                      </a:r>
                      <a:r>
                        <a:rPr lang="es-ES" sz="1000" u="none" strike="noStrike" dirty="0">
                          <a:effectLst/>
                          <a:latin typeface="+mj-lt"/>
                        </a:rPr>
                        <a:t> RD-GUA-10, </a:t>
                      </a:r>
                      <a:r>
                        <a:rPr lang="es-ES" sz="1000" u="none" strike="noStrike" dirty="0" err="1">
                          <a:effectLst/>
                          <a:latin typeface="+mj-lt"/>
                        </a:rPr>
                        <a:t>DESVIO</a:t>
                      </a:r>
                      <a:r>
                        <a:rPr lang="es-ES" sz="1000" u="none" strike="noStrike" dirty="0">
                          <a:effectLst/>
                          <a:latin typeface="+mj-lt"/>
                        </a:rPr>
                        <a:t> SANTA ELENA BARILLAS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2969175414"/>
                  </a:ext>
                </a:extLst>
              </a:tr>
              <a:tr h="27658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3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>
                          <a:effectLst/>
                          <a:latin typeface="+mj-lt"/>
                        </a:rPr>
                        <a:t>GUATEMALA-SANTA ROSA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 err="1">
                          <a:effectLst/>
                          <a:latin typeface="+mj-lt"/>
                        </a:rPr>
                        <a:t>RECAPEO</a:t>
                      </a:r>
                      <a:r>
                        <a:rPr lang="es-GT" sz="1000" u="none" strike="noStrike" dirty="0">
                          <a:effectLst/>
                          <a:latin typeface="+mj-lt"/>
                        </a:rPr>
                        <a:t> MENOR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+mj-lt"/>
                        </a:rPr>
                        <a:t>ENTRE </a:t>
                      </a:r>
                      <a:r>
                        <a:rPr lang="es-ES" sz="1000" u="none" strike="noStrike" dirty="0" err="1">
                          <a:effectLst/>
                          <a:latin typeface="+mj-lt"/>
                        </a:rPr>
                        <a:t>DESVIO</a:t>
                      </a:r>
                      <a:r>
                        <a:rPr lang="es-ES" sz="1000" u="none" strike="noStrike" dirty="0">
                          <a:effectLst/>
                          <a:latin typeface="+mj-lt"/>
                        </a:rPr>
                        <a:t> A SANTA ELENA BARILLAS Y </a:t>
                      </a:r>
                      <a:r>
                        <a:rPr lang="es-ES" sz="1000" u="none" strike="noStrike" dirty="0" err="1">
                          <a:effectLst/>
                          <a:latin typeface="+mj-lt"/>
                        </a:rPr>
                        <a:t>DESVIO</a:t>
                      </a:r>
                      <a:r>
                        <a:rPr lang="es-ES" sz="1000" u="none" strike="noStrike" dirty="0">
                          <a:effectLst/>
                          <a:latin typeface="+mj-lt"/>
                        </a:rPr>
                        <a:t> PUEBLO NUEVO VIÑAS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946138413"/>
                  </a:ext>
                </a:extLst>
              </a:tr>
              <a:tr h="35353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4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>
                          <a:effectLst/>
                          <a:latin typeface="+mj-lt"/>
                        </a:rPr>
                        <a:t>SANTA ROSA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 err="1">
                          <a:effectLst/>
                          <a:latin typeface="+mj-lt"/>
                        </a:rPr>
                        <a:t>REHABILITACION</a:t>
                      </a:r>
                      <a:r>
                        <a:rPr lang="es-GT" sz="1000" u="none" strike="noStrike" dirty="0">
                          <a:effectLst/>
                          <a:latin typeface="+mj-lt"/>
                        </a:rPr>
                        <a:t> 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+mj-lt"/>
                        </a:rPr>
                        <a:t>ENTRE </a:t>
                      </a:r>
                      <a:r>
                        <a:rPr lang="es-ES" sz="1000" u="none" strike="noStrike" dirty="0" err="1">
                          <a:effectLst/>
                          <a:latin typeface="+mj-lt"/>
                        </a:rPr>
                        <a:t>DESVIO</a:t>
                      </a:r>
                      <a:r>
                        <a:rPr lang="es-ES" sz="1000" u="none" strike="noStrike" dirty="0">
                          <a:effectLst/>
                          <a:latin typeface="+mj-lt"/>
                        </a:rPr>
                        <a:t> PUEBLO NUEVO VIÑAS Y BARBERENA  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1487278793"/>
                  </a:ext>
                </a:extLst>
              </a:tr>
              <a:tr h="295834">
                <a:tc>
                  <a:txBody>
                    <a:bodyPr/>
                    <a:lstStyle/>
                    <a:p>
                      <a:pPr algn="l" fontAlgn="b"/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000" u="none" strike="noStrike" dirty="0">
                          <a:effectLst/>
                        </a:rPr>
                        <a:t> 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285656934"/>
                  </a:ext>
                </a:extLst>
              </a:tr>
            </a:tbl>
          </a:graphicData>
        </a:graphic>
      </p:graphicFrame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163BADAC-F1B6-4CCF-81C2-AEA5B76F344C}"/>
              </a:ext>
            </a:extLst>
          </p:cNvPr>
          <p:cNvCxnSpPr>
            <a:cxnSpLocks/>
          </p:cNvCxnSpPr>
          <p:nvPr/>
        </p:nvCxnSpPr>
        <p:spPr>
          <a:xfrm>
            <a:off x="1527048" y="6674373"/>
            <a:ext cx="67665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72DAF52B-E330-47F4-88C7-E96AEE3228B7}"/>
              </a:ext>
            </a:extLst>
          </p:cNvPr>
          <p:cNvCxnSpPr>
            <a:cxnSpLocks/>
          </p:cNvCxnSpPr>
          <p:nvPr/>
        </p:nvCxnSpPr>
        <p:spPr>
          <a:xfrm>
            <a:off x="1527048" y="6427485"/>
            <a:ext cx="676656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149D4F9-7BC3-4A9A-8465-E8442140BD70}"/>
              </a:ext>
            </a:extLst>
          </p:cNvPr>
          <p:cNvSpPr txBox="1"/>
          <p:nvPr/>
        </p:nvSpPr>
        <p:spPr>
          <a:xfrm>
            <a:off x="2203704" y="6242819"/>
            <a:ext cx="151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Rehabilitación</a:t>
            </a:r>
            <a:endParaRPr lang="es-GT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0C15793-4766-4226-B6A4-977422E6CFC4}"/>
              </a:ext>
            </a:extLst>
          </p:cNvPr>
          <p:cNvSpPr txBox="1"/>
          <p:nvPr/>
        </p:nvSpPr>
        <p:spPr>
          <a:xfrm>
            <a:off x="2203704" y="6493279"/>
            <a:ext cx="166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Recapeo</a:t>
            </a:r>
            <a:r>
              <a:rPr lang="es-ES" dirty="0"/>
              <a:t> menor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441172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A069974-1408-4A68-AE2C-E992B38ED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376" y="36576"/>
            <a:ext cx="5826521" cy="352106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9C8200-7B61-48C4-90D3-7894D4B5E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450" y="36576"/>
            <a:ext cx="7671182" cy="576072"/>
          </a:xfrm>
        </p:spPr>
        <p:txBody>
          <a:bodyPr>
            <a:noAutofit/>
          </a:bodyPr>
          <a:lstStyle/>
          <a:p>
            <a:pPr algn="ctr"/>
            <a:r>
              <a:rPr lang="es-ES" sz="2500" dirty="0">
                <a:latin typeface="Arial Black" panose="020B0A04020102020204" pitchFamily="34" charset="0"/>
              </a:rPr>
              <a:t>Ruta CA-02 Occidente</a:t>
            </a:r>
            <a:endParaRPr lang="es-GT" sz="25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34739B7-9CF7-4679-99E7-799BA38AA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338619"/>
              </p:ext>
            </p:extLst>
          </p:nvPr>
        </p:nvGraphicFramePr>
        <p:xfrm>
          <a:off x="5372100" y="3336937"/>
          <a:ext cx="5070917" cy="3521063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09380">
                  <a:extLst>
                    <a:ext uri="{9D8B030D-6E8A-4147-A177-3AD203B41FA5}">
                      <a16:colId xmlns:a16="http://schemas.microsoft.com/office/drawing/2014/main" val="1846666310"/>
                    </a:ext>
                  </a:extLst>
                </a:gridCol>
                <a:gridCol w="1105014">
                  <a:extLst>
                    <a:ext uri="{9D8B030D-6E8A-4147-A177-3AD203B41FA5}">
                      <a16:colId xmlns:a16="http://schemas.microsoft.com/office/drawing/2014/main" val="618399208"/>
                    </a:ext>
                  </a:extLst>
                </a:gridCol>
                <a:gridCol w="1017617">
                  <a:extLst>
                    <a:ext uri="{9D8B030D-6E8A-4147-A177-3AD203B41FA5}">
                      <a16:colId xmlns:a16="http://schemas.microsoft.com/office/drawing/2014/main" val="2248424743"/>
                    </a:ext>
                  </a:extLst>
                </a:gridCol>
                <a:gridCol w="2638906">
                  <a:extLst>
                    <a:ext uri="{9D8B030D-6E8A-4147-A177-3AD203B41FA5}">
                      <a16:colId xmlns:a16="http://schemas.microsoft.com/office/drawing/2014/main" val="2140717378"/>
                    </a:ext>
                  </a:extLst>
                </a:gridCol>
              </a:tblGrid>
              <a:tr h="33223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No.</a:t>
                      </a:r>
                      <a:endParaRPr lang="es-GT" sz="9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u="none" strike="noStrike" dirty="0">
                          <a:effectLst/>
                          <a:latin typeface="+mj-lt"/>
                        </a:rPr>
                        <a:t>DEPARTAMENTO</a:t>
                      </a:r>
                      <a:endParaRPr lang="es-GT" sz="9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u="none" strike="noStrike" dirty="0">
                          <a:effectLst/>
                          <a:latin typeface="+mj-lt"/>
                        </a:rPr>
                        <a:t>TIPO DE INTERVENCIÓN</a:t>
                      </a:r>
                      <a:endParaRPr lang="es-GT" sz="9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900" u="none" strike="noStrike">
                          <a:effectLst/>
                          <a:latin typeface="+mj-lt"/>
                        </a:rPr>
                        <a:t>DESCRIPCIÓN </a:t>
                      </a:r>
                      <a:endParaRPr lang="es-GT" sz="9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914867299"/>
                  </a:ext>
                </a:extLst>
              </a:tr>
              <a:tr h="1265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1</a:t>
                      </a:r>
                      <a:endParaRPr lang="es-GT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u="none" strike="noStrike" dirty="0">
                          <a:effectLst/>
                          <a:latin typeface="+mj-lt"/>
                        </a:rPr>
                        <a:t>ESCUINTLA</a:t>
                      </a:r>
                      <a:endParaRPr lang="es-GT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u="none" strike="noStrike" dirty="0" err="1">
                          <a:effectLst/>
                          <a:latin typeface="+mj-lt"/>
                        </a:rPr>
                        <a:t>RECAPEO</a:t>
                      </a:r>
                      <a:r>
                        <a:rPr lang="es-GT" sz="800" u="none" strike="noStrike" dirty="0">
                          <a:effectLst/>
                          <a:latin typeface="+mj-lt"/>
                        </a:rPr>
                        <a:t> MENOR</a:t>
                      </a:r>
                      <a:endParaRPr lang="es-GT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  <a:latin typeface="+mj-lt"/>
                        </a:rPr>
                        <a:t>ENTRE ESCUINTLA, SIQUINALA Y SANTA LUCIA COTZUMALGUAPA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957197339"/>
                  </a:ext>
                </a:extLst>
              </a:tr>
              <a:tr h="1265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2</a:t>
                      </a:r>
                      <a:endParaRPr lang="es-GT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u="none" strike="noStrike" dirty="0">
                          <a:effectLst/>
                          <a:latin typeface="+mj-lt"/>
                        </a:rPr>
                        <a:t>ESCUINTLA</a:t>
                      </a:r>
                      <a:endParaRPr lang="es-GT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u="none" strike="noStrike" dirty="0" err="1">
                          <a:effectLst/>
                          <a:latin typeface="+mj-lt"/>
                        </a:rPr>
                        <a:t>RECAPEO</a:t>
                      </a:r>
                      <a:r>
                        <a:rPr lang="es-GT" sz="800" u="none" strike="noStrike" dirty="0">
                          <a:effectLst/>
                          <a:latin typeface="+mj-lt"/>
                        </a:rPr>
                        <a:t> MENOR</a:t>
                      </a:r>
                      <a:endParaRPr lang="es-GT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 dirty="0">
                          <a:effectLst/>
                          <a:latin typeface="+mj-lt"/>
                        </a:rPr>
                        <a:t>ENTRE SANTA LUCIA COTZUMALGUAPA Y COCALES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3371746144"/>
                  </a:ext>
                </a:extLst>
              </a:tr>
              <a:tr h="25313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3</a:t>
                      </a:r>
                      <a:endParaRPr lang="es-GT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u="none" strike="noStrike">
                          <a:effectLst/>
                          <a:latin typeface="+mj-lt"/>
                        </a:rPr>
                        <a:t>SUCHITEPEQUEZ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u="none" strike="noStrike">
                          <a:effectLst/>
                          <a:latin typeface="+mj-lt"/>
                        </a:rPr>
                        <a:t>RECAPEO MENOR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 dirty="0">
                          <a:effectLst/>
                          <a:latin typeface="+mj-lt"/>
                        </a:rPr>
                        <a:t>ENTRE COCALES Y </a:t>
                      </a:r>
                      <a:r>
                        <a:rPr lang="es-ES" sz="800" u="none" strike="noStrike" dirty="0" err="1">
                          <a:effectLst/>
                          <a:latin typeface="+mj-lt"/>
                        </a:rPr>
                        <a:t>DESVIO</a:t>
                      </a:r>
                      <a:r>
                        <a:rPr lang="es-ES" sz="800" u="none" strike="noStrike" dirty="0">
                          <a:effectLst/>
                          <a:latin typeface="+mj-lt"/>
                        </a:rPr>
                        <a:t> TIQUISATE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3690814542"/>
                  </a:ext>
                </a:extLst>
              </a:tr>
              <a:tr h="1265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4</a:t>
                      </a:r>
                      <a:endParaRPr lang="es-GT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u="none" strike="noStrike">
                          <a:effectLst/>
                          <a:latin typeface="+mj-lt"/>
                        </a:rPr>
                        <a:t>SUCHITEPEQUEZ-RETALHULEU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u="none" strike="noStrike">
                          <a:effectLst/>
                          <a:latin typeface="+mj-lt"/>
                        </a:rPr>
                        <a:t>RECAPEO MENOR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 dirty="0">
                          <a:effectLst/>
                          <a:latin typeface="+mj-lt"/>
                        </a:rPr>
                        <a:t>ENTRE </a:t>
                      </a:r>
                      <a:r>
                        <a:rPr lang="es-ES" sz="800" u="none" strike="noStrike" dirty="0" err="1">
                          <a:effectLst/>
                          <a:latin typeface="+mj-lt"/>
                        </a:rPr>
                        <a:t>DESVIO</a:t>
                      </a:r>
                      <a:r>
                        <a:rPr lang="es-ES" sz="800" u="none" strike="noStrike" dirty="0">
                          <a:effectLst/>
                          <a:latin typeface="+mj-lt"/>
                        </a:rPr>
                        <a:t> SAN </a:t>
                      </a:r>
                      <a:r>
                        <a:rPr lang="es-ES" sz="800" u="none" strike="noStrike" dirty="0" err="1">
                          <a:effectLst/>
                          <a:latin typeface="+mj-lt"/>
                        </a:rPr>
                        <a:t>JOSE</a:t>
                      </a:r>
                      <a:r>
                        <a:rPr lang="es-ES" sz="800" u="none" strike="noStrike" dirty="0">
                          <a:effectLst/>
                          <a:latin typeface="+mj-lt"/>
                        </a:rPr>
                        <a:t> EL </a:t>
                      </a:r>
                      <a:r>
                        <a:rPr lang="es-ES" sz="800" u="none" strike="noStrike" dirty="0" err="1">
                          <a:effectLst/>
                          <a:latin typeface="+mj-lt"/>
                        </a:rPr>
                        <a:t>IDOLO</a:t>
                      </a:r>
                      <a:r>
                        <a:rPr lang="es-ES" sz="800" u="none" strike="noStrike" dirty="0">
                          <a:effectLst/>
                          <a:latin typeface="+mj-lt"/>
                        </a:rPr>
                        <a:t> Y RETALHULEU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1230985229"/>
                  </a:ext>
                </a:extLst>
              </a:tr>
              <a:tr h="1265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5</a:t>
                      </a:r>
                      <a:endParaRPr lang="es-GT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u="none" strike="noStrike">
                          <a:effectLst/>
                          <a:latin typeface="+mj-lt"/>
                        </a:rPr>
                        <a:t>RETALHULEU - QUETZALTENANGO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u="none" strike="noStrike">
                          <a:effectLst/>
                          <a:latin typeface="+mj-lt"/>
                        </a:rPr>
                        <a:t>RECAPEO MENOR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800" u="none" strike="noStrike" dirty="0">
                          <a:effectLst/>
                          <a:latin typeface="+mj-lt"/>
                        </a:rPr>
                        <a:t>ENTRE RETALHULEU Y </a:t>
                      </a:r>
                      <a:r>
                        <a:rPr lang="es-GT" sz="800" u="none" strike="noStrike" dirty="0" err="1">
                          <a:effectLst/>
                          <a:latin typeface="+mj-lt"/>
                        </a:rPr>
                        <a:t>DESVIO</a:t>
                      </a:r>
                      <a:r>
                        <a:rPr lang="es-GT" sz="800" u="none" strike="noStrike" dirty="0">
                          <a:effectLst/>
                          <a:latin typeface="+mj-lt"/>
                        </a:rPr>
                        <a:t> A FLORES COSTA CUCA</a:t>
                      </a:r>
                      <a:endParaRPr lang="es-GT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1381307328"/>
                  </a:ext>
                </a:extLst>
              </a:tr>
              <a:tr h="16264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6</a:t>
                      </a:r>
                      <a:endParaRPr lang="es-GT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u="none" strike="noStrike">
                          <a:effectLst/>
                          <a:latin typeface="+mj-lt"/>
                        </a:rPr>
                        <a:t>QUETZALTENANGO-SAN MARCOS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u="none" strike="noStrike">
                          <a:effectLst/>
                          <a:latin typeface="+mj-lt"/>
                        </a:rPr>
                        <a:t>RECAPEO MENOR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 dirty="0">
                          <a:effectLst/>
                          <a:latin typeface="+mj-lt"/>
                        </a:rPr>
                        <a:t>ENTRE </a:t>
                      </a:r>
                      <a:r>
                        <a:rPr lang="es-ES" sz="800" u="none" strike="noStrike" dirty="0" err="1">
                          <a:effectLst/>
                          <a:latin typeface="+mj-lt"/>
                        </a:rPr>
                        <a:t>DESVIO</a:t>
                      </a:r>
                      <a:r>
                        <a:rPr lang="es-ES" sz="800" u="none" strike="noStrike" dirty="0">
                          <a:effectLst/>
                          <a:latin typeface="+mj-lt"/>
                        </a:rPr>
                        <a:t> A FLORES COSTA CUCA Y CIUDAD TECUN </a:t>
                      </a:r>
                      <a:r>
                        <a:rPr lang="es-ES" sz="800" u="none" strike="noStrike" dirty="0" err="1">
                          <a:effectLst/>
                          <a:latin typeface="+mj-lt"/>
                        </a:rPr>
                        <a:t>UMAN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3291520915"/>
                  </a:ext>
                </a:extLst>
              </a:tr>
              <a:tr h="37970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7</a:t>
                      </a:r>
                      <a:endParaRPr lang="es-GT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u="none" strike="noStrike">
                          <a:effectLst/>
                          <a:latin typeface="+mj-lt"/>
                        </a:rPr>
                        <a:t>SAN MARCOS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u="none" strike="noStrike">
                          <a:effectLst/>
                          <a:latin typeface="+mj-lt"/>
                        </a:rPr>
                        <a:t>REHABILITACION 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800" u="none" strike="noStrike" dirty="0">
                          <a:effectLst/>
                          <a:latin typeface="+mj-lt"/>
                        </a:rPr>
                        <a:t>ENTRE </a:t>
                      </a:r>
                      <a:r>
                        <a:rPr lang="es-GT" sz="800" u="none" strike="noStrike" dirty="0" err="1">
                          <a:effectLst/>
                          <a:latin typeface="+mj-lt"/>
                        </a:rPr>
                        <a:t>DESVIO</a:t>
                      </a:r>
                      <a:r>
                        <a:rPr lang="es-GT" sz="800" u="none" strike="noStrike" dirty="0">
                          <a:effectLst/>
                          <a:latin typeface="+mj-lt"/>
                        </a:rPr>
                        <a:t> TECUN </a:t>
                      </a:r>
                      <a:r>
                        <a:rPr lang="es-GT" sz="800" u="none" strike="noStrike" dirty="0" err="1">
                          <a:effectLst/>
                          <a:latin typeface="+mj-lt"/>
                        </a:rPr>
                        <a:t>UMAN</a:t>
                      </a:r>
                      <a:r>
                        <a:rPr lang="es-GT" sz="800" u="none" strike="noStrike" dirty="0">
                          <a:effectLst/>
                          <a:latin typeface="+mj-lt"/>
                        </a:rPr>
                        <a:t> Y </a:t>
                      </a:r>
                      <a:r>
                        <a:rPr lang="es-GT" sz="800" u="none" strike="noStrike" dirty="0" err="1">
                          <a:effectLst/>
                          <a:latin typeface="+mj-lt"/>
                        </a:rPr>
                        <a:t>DESVIO</a:t>
                      </a:r>
                      <a:r>
                        <a:rPr lang="es-GT" sz="800" u="none" strike="noStrike" dirty="0">
                          <a:effectLst/>
                          <a:latin typeface="+mj-lt"/>
                        </a:rPr>
                        <a:t> CATARINA</a:t>
                      </a:r>
                      <a:endParaRPr lang="es-GT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277056914"/>
                  </a:ext>
                </a:extLst>
              </a:tr>
              <a:tr h="25313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8</a:t>
                      </a:r>
                      <a:endParaRPr lang="es-GT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u="none" strike="noStrike">
                          <a:effectLst/>
                          <a:latin typeface="+mj-lt"/>
                        </a:rPr>
                        <a:t>SAN MARCOS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u="none" strike="noStrike">
                          <a:effectLst/>
                          <a:latin typeface="+mj-lt"/>
                        </a:rPr>
                        <a:t>REHABILITACION 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 dirty="0">
                          <a:effectLst/>
                          <a:latin typeface="+mj-lt"/>
                        </a:rPr>
                        <a:t>ENTRE </a:t>
                      </a:r>
                      <a:r>
                        <a:rPr lang="es-ES" sz="800" u="none" strike="noStrike" dirty="0" err="1">
                          <a:effectLst/>
                          <a:latin typeface="+mj-lt"/>
                        </a:rPr>
                        <a:t>DESVIO</a:t>
                      </a:r>
                      <a:r>
                        <a:rPr lang="es-ES" sz="800" u="none" strike="noStrike" dirty="0">
                          <a:effectLst/>
                          <a:latin typeface="+mj-lt"/>
                        </a:rPr>
                        <a:t> CATARINA Y EL CARMEN (FRONTERA)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157765842"/>
                  </a:ext>
                </a:extLst>
              </a:tr>
              <a:tr h="37970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9</a:t>
                      </a:r>
                      <a:endParaRPr lang="es-GT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u="none" strike="noStrike">
                          <a:effectLst/>
                          <a:latin typeface="+mj-lt"/>
                        </a:rPr>
                        <a:t>SAN MARCOS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u="none" strike="noStrike">
                          <a:effectLst/>
                          <a:latin typeface="+mj-lt"/>
                        </a:rPr>
                        <a:t>REHABILITACION 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 dirty="0" err="1">
                          <a:effectLst/>
                          <a:latin typeface="+mj-lt"/>
                        </a:rPr>
                        <a:t>BIFURCACION</a:t>
                      </a:r>
                      <a:r>
                        <a:rPr lang="es-ES" sz="800" u="none" strike="noStrike" dirty="0">
                          <a:effectLst/>
                          <a:latin typeface="+mj-lt"/>
                        </a:rPr>
                        <a:t> SANTA </a:t>
                      </a:r>
                      <a:r>
                        <a:rPr lang="es-ES" sz="800" u="none" strike="noStrike" dirty="0" err="1">
                          <a:effectLst/>
                          <a:latin typeface="+mj-lt"/>
                        </a:rPr>
                        <a:t>MARIA</a:t>
                      </a:r>
                      <a:r>
                        <a:rPr lang="es-ES" sz="8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s-ES" sz="800" u="none" strike="noStrike" dirty="0" err="1">
                          <a:effectLst/>
                          <a:latin typeface="+mj-lt"/>
                        </a:rPr>
                        <a:t>MELENDRES</a:t>
                      </a:r>
                      <a:r>
                        <a:rPr lang="es-ES" sz="800" u="none" strike="noStrike" dirty="0">
                          <a:effectLst/>
                          <a:latin typeface="+mj-lt"/>
                        </a:rPr>
                        <a:t> - RN-01, </a:t>
                      </a:r>
                      <a:r>
                        <a:rPr lang="es-ES" sz="800" u="none" strike="noStrike" dirty="0" err="1">
                          <a:effectLst/>
                          <a:latin typeface="+mj-lt"/>
                        </a:rPr>
                        <a:t>DESVIO</a:t>
                      </a:r>
                      <a:r>
                        <a:rPr lang="es-ES" sz="8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s-ES" sz="800" u="none" strike="noStrike" dirty="0" err="1">
                          <a:effectLst/>
                          <a:latin typeface="+mj-lt"/>
                        </a:rPr>
                        <a:t>MALACATAN</a:t>
                      </a:r>
                      <a:r>
                        <a:rPr lang="es-ES" sz="800" u="none" strike="noStrike" dirty="0">
                          <a:effectLst/>
                          <a:latin typeface="+mj-lt"/>
                        </a:rPr>
                        <a:t> (PUENTE </a:t>
                      </a:r>
                      <a:r>
                        <a:rPr lang="es-ES" sz="800" u="none" strike="noStrike" dirty="0" err="1">
                          <a:effectLst/>
                          <a:latin typeface="+mj-lt"/>
                        </a:rPr>
                        <a:t>METALICO</a:t>
                      </a:r>
                      <a:r>
                        <a:rPr lang="es-ES" sz="800" u="none" strike="noStrike" dirty="0">
                          <a:effectLst/>
                          <a:latin typeface="+mj-lt"/>
                        </a:rPr>
                        <a:t> - </a:t>
                      </a:r>
                      <a:r>
                        <a:rPr lang="es-ES" sz="800" u="none" strike="noStrike" dirty="0" err="1">
                          <a:effectLst/>
                          <a:latin typeface="+mj-lt"/>
                        </a:rPr>
                        <a:t>ESTACION</a:t>
                      </a:r>
                      <a:r>
                        <a:rPr lang="es-ES" sz="800" u="none" strike="noStrike" dirty="0">
                          <a:effectLst/>
                          <a:latin typeface="+mj-lt"/>
                        </a:rPr>
                        <a:t> 265+350, </a:t>
                      </a:r>
                      <a:r>
                        <a:rPr lang="es-ES" sz="800" u="none" strike="noStrike" dirty="0" err="1">
                          <a:effectLst/>
                          <a:latin typeface="+mj-lt"/>
                        </a:rPr>
                        <a:t>CONSTRUCCION</a:t>
                      </a:r>
                      <a:r>
                        <a:rPr lang="es-ES" sz="800" u="none" strike="noStrike" dirty="0">
                          <a:effectLst/>
                          <a:latin typeface="+mj-lt"/>
                        </a:rPr>
                        <a:t>)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718543468"/>
                  </a:ext>
                </a:extLst>
              </a:tr>
              <a:tr h="25313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10</a:t>
                      </a:r>
                      <a:endParaRPr lang="es-GT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u="none" strike="noStrike">
                          <a:effectLst/>
                          <a:latin typeface="+mj-lt"/>
                        </a:rPr>
                        <a:t>SUCHITEPEQUEZ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u="none" strike="noStrike">
                          <a:effectLst/>
                          <a:latin typeface="+mj-lt"/>
                        </a:rPr>
                        <a:t>REHABILITACION 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  <a:latin typeface="+mj-lt"/>
                        </a:rPr>
                        <a:t>RN-11, DESVIO TECOJATE - RD-ESC-27, DESVIO TIQUISATE -  (PUENTE SIGUACAN - ESTACION 119+600)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367723509"/>
                  </a:ext>
                </a:extLst>
              </a:tr>
              <a:tr h="25313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11</a:t>
                      </a:r>
                      <a:endParaRPr lang="es-GT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u="none" strike="noStrike">
                          <a:effectLst/>
                          <a:latin typeface="+mj-lt"/>
                        </a:rPr>
                        <a:t>SUCHITEPEQUEZ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800" u="none" strike="noStrike">
                          <a:effectLst/>
                          <a:latin typeface="+mj-lt"/>
                        </a:rPr>
                        <a:t>REHABILITACION 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  <a:latin typeface="+mj-lt"/>
                        </a:rPr>
                        <a:t>RD-SCH-14, DESVIO CHICACAO - RD-SCH-08, DESVIO SAN JOSE EL IDOLO - (PUENTE NAHUALATE - ESTACION 136+700)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1997311059"/>
                  </a:ext>
                </a:extLst>
              </a:tr>
              <a:tr h="280057">
                <a:tc>
                  <a:txBody>
                    <a:bodyPr/>
                    <a:lstStyle/>
                    <a:p>
                      <a:pPr algn="l" fontAlgn="b"/>
                      <a:endParaRPr lang="es-GT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GT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s-GT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2252541638"/>
                  </a:ext>
                </a:extLst>
              </a:tr>
            </a:tbl>
          </a:graphicData>
        </a:graphic>
      </p:graphicFrame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EE4C2393-6092-49BF-A925-069CC5D0754C}"/>
              </a:ext>
            </a:extLst>
          </p:cNvPr>
          <p:cNvCxnSpPr>
            <a:cxnSpLocks/>
          </p:cNvCxnSpPr>
          <p:nvPr/>
        </p:nvCxnSpPr>
        <p:spPr>
          <a:xfrm>
            <a:off x="1527048" y="6674373"/>
            <a:ext cx="67665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C7E09E7-3F20-4C3F-9220-27468C4D9BEB}"/>
              </a:ext>
            </a:extLst>
          </p:cNvPr>
          <p:cNvCxnSpPr>
            <a:cxnSpLocks/>
          </p:cNvCxnSpPr>
          <p:nvPr/>
        </p:nvCxnSpPr>
        <p:spPr>
          <a:xfrm>
            <a:off x="1527048" y="6427485"/>
            <a:ext cx="676656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A1937C6-C533-4C9C-8494-07AB41A18B16}"/>
              </a:ext>
            </a:extLst>
          </p:cNvPr>
          <p:cNvSpPr txBox="1"/>
          <p:nvPr/>
        </p:nvSpPr>
        <p:spPr>
          <a:xfrm>
            <a:off x="2203704" y="6242819"/>
            <a:ext cx="151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Rehabilitación</a:t>
            </a:r>
            <a:endParaRPr lang="es-GT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6F6DBF8-4456-4523-927A-36981B8860EB}"/>
              </a:ext>
            </a:extLst>
          </p:cNvPr>
          <p:cNvSpPr txBox="1"/>
          <p:nvPr/>
        </p:nvSpPr>
        <p:spPr>
          <a:xfrm>
            <a:off x="2203704" y="6493279"/>
            <a:ext cx="166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Recapeo</a:t>
            </a:r>
            <a:r>
              <a:rPr lang="es-ES" dirty="0"/>
              <a:t> menor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227516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9C8200-7B61-48C4-90D3-7894D4B5E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450" y="36576"/>
            <a:ext cx="7671182" cy="576072"/>
          </a:xfrm>
        </p:spPr>
        <p:txBody>
          <a:bodyPr>
            <a:noAutofit/>
          </a:bodyPr>
          <a:lstStyle/>
          <a:p>
            <a:pPr algn="ctr"/>
            <a:r>
              <a:rPr lang="es-ES" sz="2500" dirty="0">
                <a:latin typeface="Arial Black" panose="020B0A04020102020204" pitchFamily="34" charset="0"/>
              </a:rPr>
              <a:t>Ruta CA-02 Oriente</a:t>
            </a:r>
            <a:endParaRPr lang="es-GT" sz="2500" dirty="0">
              <a:latin typeface="Arial Black" panose="020B0A0402010202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CE1D053-FFE9-422E-A843-87312B017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976605"/>
              </p:ext>
            </p:extLst>
          </p:nvPr>
        </p:nvGraphicFramePr>
        <p:xfrm>
          <a:off x="5521452" y="4507185"/>
          <a:ext cx="4966667" cy="2350815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29971">
                  <a:extLst>
                    <a:ext uri="{9D8B030D-6E8A-4147-A177-3AD203B41FA5}">
                      <a16:colId xmlns:a16="http://schemas.microsoft.com/office/drawing/2014/main" val="2850631868"/>
                    </a:ext>
                  </a:extLst>
                </a:gridCol>
                <a:gridCol w="963321">
                  <a:extLst>
                    <a:ext uri="{9D8B030D-6E8A-4147-A177-3AD203B41FA5}">
                      <a16:colId xmlns:a16="http://schemas.microsoft.com/office/drawing/2014/main" val="172464044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623223415"/>
                    </a:ext>
                  </a:extLst>
                </a:gridCol>
                <a:gridCol w="2858975">
                  <a:extLst>
                    <a:ext uri="{9D8B030D-6E8A-4147-A177-3AD203B41FA5}">
                      <a16:colId xmlns:a16="http://schemas.microsoft.com/office/drawing/2014/main" val="947675604"/>
                    </a:ext>
                  </a:extLst>
                </a:gridCol>
              </a:tblGrid>
              <a:tr h="33223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No.</a:t>
                      </a:r>
                      <a:endParaRPr lang="es-GT" sz="1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>
                          <a:effectLst/>
                          <a:latin typeface="+mj-lt"/>
                        </a:rPr>
                        <a:t>DEPARTAMENTO</a:t>
                      </a:r>
                      <a:endParaRPr lang="es-GT" sz="1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TIPO DE INTERVENCION</a:t>
                      </a:r>
                      <a:endParaRPr lang="es-GT" sz="10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 dirty="0">
                          <a:effectLst/>
                          <a:latin typeface="+mj-lt"/>
                        </a:rPr>
                        <a:t>DESCRIPCIÓN </a:t>
                      </a:r>
                      <a:endParaRPr lang="es-GT" sz="10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16526835"/>
                  </a:ext>
                </a:extLst>
              </a:tr>
              <a:tr h="37970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1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ESCUINTLA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RECAPEO MENOR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+mj-lt"/>
                        </a:rPr>
                        <a:t>BIFURCACION CA-09-SUR-A, KILÓMETRO 64+670 - BIFURCACION CA-02-ORIENTE, KILÓMETRO 64+690 y CA-02-ORIENTE (ROTONDA) ESCUINTLA HACIA TAXISCO (4 CARRILES)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227283934"/>
                  </a:ext>
                </a:extLst>
              </a:tr>
              <a:tr h="37970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2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ESCUINTLA-SANTA ROSA-JUTIAPA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RECAPEO MENOR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+mj-lt"/>
                        </a:rPr>
                        <a:t>ENTRE ESCUINTLA Y CIUDAD PEDRO DE ALVARADO  (ATENCION RODADURA DE PUENTES Y RECUPERACION DE TRAMOS DAÑADOS)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2471202718"/>
                  </a:ext>
                </a:extLst>
              </a:tr>
              <a:tr h="25313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3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JUTIAPA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REHABILITACION 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DESVIO LAS LISAS - DESVIO MOYUTA,  (PUENTE DOÑA LEONOR, ESTACION 145+040)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1879780526"/>
                  </a:ext>
                </a:extLst>
              </a:tr>
              <a:tr h="25313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icrosoft JhengHei Light" panose="020B0304030504040204" pitchFamily="34" charset="-120"/>
                        </a:rPr>
                        <a:t>4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JUTIAPA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000" u="none" strike="noStrike">
                          <a:effectLst/>
                          <a:latin typeface="+mj-lt"/>
                        </a:rPr>
                        <a:t>REHABILITACION </a:t>
                      </a:r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+mj-lt"/>
                        </a:rPr>
                        <a:t>BIF RN-16 - DESVIO PASACO (PUENTE OBISPO FCO. MARROQUIN - ESTACION 128+270)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Microsoft JhengHei Light" panose="020B0304030504040204" pitchFamily="34" charset="-120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1872402053"/>
                  </a:ext>
                </a:extLst>
              </a:tr>
              <a:tr h="310537">
                <a:tc>
                  <a:txBody>
                    <a:bodyPr/>
                    <a:lstStyle/>
                    <a:p>
                      <a:pPr algn="l" fontAlgn="b"/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GT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0" marR="7910" marT="791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000" u="none" strike="noStrike" dirty="0">
                          <a:effectLst/>
                          <a:latin typeface="+mj-lt"/>
                        </a:rPr>
                        <a:t> 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0" marR="7910" marT="7910" marB="0" anchor="ctr"/>
                </a:tc>
                <a:extLst>
                  <a:ext uri="{0D108BD9-81ED-4DB2-BD59-A6C34878D82A}">
                    <a16:rowId xmlns:a16="http://schemas.microsoft.com/office/drawing/2014/main" val="2391992731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563F65C5-8B15-404A-B4AF-429DE8CCA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376" y="626341"/>
            <a:ext cx="5800725" cy="3867150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B2537EF-E8ED-41D9-8A61-A158CF9AF3A0}"/>
              </a:ext>
            </a:extLst>
          </p:cNvPr>
          <p:cNvCxnSpPr>
            <a:cxnSpLocks/>
          </p:cNvCxnSpPr>
          <p:nvPr/>
        </p:nvCxnSpPr>
        <p:spPr>
          <a:xfrm>
            <a:off x="1527048" y="6674373"/>
            <a:ext cx="67665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B5B04CA3-7191-49E0-80B9-06E9EEE58C70}"/>
              </a:ext>
            </a:extLst>
          </p:cNvPr>
          <p:cNvCxnSpPr>
            <a:cxnSpLocks/>
          </p:cNvCxnSpPr>
          <p:nvPr/>
        </p:nvCxnSpPr>
        <p:spPr>
          <a:xfrm>
            <a:off x="1527048" y="6427485"/>
            <a:ext cx="676656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63F5079-D76A-4923-B24B-0B657C047BA5}"/>
              </a:ext>
            </a:extLst>
          </p:cNvPr>
          <p:cNvSpPr txBox="1"/>
          <p:nvPr/>
        </p:nvSpPr>
        <p:spPr>
          <a:xfrm>
            <a:off x="2203704" y="6242819"/>
            <a:ext cx="151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Rehabilitación</a:t>
            </a:r>
            <a:endParaRPr lang="es-GT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0256002-5513-4B5A-9DFE-ADA7897E0818}"/>
              </a:ext>
            </a:extLst>
          </p:cNvPr>
          <p:cNvSpPr txBox="1"/>
          <p:nvPr/>
        </p:nvSpPr>
        <p:spPr>
          <a:xfrm>
            <a:off x="2203704" y="6493279"/>
            <a:ext cx="166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Recapeo</a:t>
            </a:r>
            <a:r>
              <a:rPr lang="es-ES" dirty="0"/>
              <a:t> menor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2939703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1423</Words>
  <Application>Microsoft Office PowerPoint</Application>
  <PresentationFormat>Panorámica</PresentationFormat>
  <Paragraphs>483</Paragraphs>
  <Slides>18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  <vt:variant>
        <vt:lpstr>Presentaciones personalizadas</vt:lpstr>
      </vt:variant>
      <vt:variant>
        <vt:i4>15</vt:i4>
      </vt:variant>
    </vt:vector>
  </HeadingPairs>
  <TitlesOfParts>
    <vt:vector size="39" baseType="lpstr">
      <vt:lpstr>Microsoft JhengHei Light</vt:lpstr>
      <vt:lpstr>Arial</vt:lpstr>
      <vt:lpstr>Arial Black</vt:lpstr>
      <vt:lpstr>Calibri</vt:lpstr>
      <vt:lpstr>Calibri Light</vt:lpstr>
      <vt:lpstr>Tema de Office</vt:lpstr>
      <vt:lpstr>Plan de Recuperación de la Red Vial de Guatemala</vt:lpstr>
      <vt:lpstr>Presentación de PowerPoint</vt:lpstr>
      <vt:lpstr>GRACIAS</vt:lpstr>
      <vt:lpstr>Distribución Grafica Recuperación Vial</vt:lpstr>
      <vt:lpstr>Intervenciones en Puentes</vt:lpstr>
      <vt:lpstr>Ruta CA-01 Occidente</vt:lpstr>
      <vt:lpstr>Ruta CA-01 Oriente</vt:lpstr>
      <vt:lpstr>Ruta CA-02 Occidente</vt:lpstr>
      <vt:lpstr>Ruta CA-02 Oriente</vt:lpstr>
      <vt:lpstr>Ruta CA-09 Norte</vt:lpstr>
      <vt:lpstr>Ruta CA-09 Sur</vt:lpstr>
      <vt:lpstr>Ruta CA-10</vt:lpstr>
      <vt:lpstr>Ruta CA-11</vt:lpstr>
      <vt:lpstr>Ruta CA-12</vt:lpstr>
      <vt:lpstr>Ruta CA-13</vt:lpstr>
      <vt:lpstr>Ruta CA-14</vt:lpstr>
      <vt:lpstr>Rutas Nacionales</vt:lpstr>
      <vt:lpstr>Rutas Departamentales</vt:lpstr>
      <vt:lpstr>CA-01 Occ</vt:lpstr>
      <vt:lpstr>CA-01 Or</vt:lpstr>
      <vt:lpstr>CA-02 Occ</vt:lpstr>
      <vt:lpstr>CA-02 Or</vt:lpstr>
      <vt:lpstr>CA-09 N</vt:lpstr>
      <vt:lpstr>CA-09 S</vt:lpstr>
      <vt:lpstr>CA-10</vt:lpstr>
      <vt:lpstr>CA-11</vt:lpstr>
      <vt:lpstr>CA-12</vt:lpstr>
      <vt:lpstr>CA-13</vt:lpstr>
      <vt:lpstr>CA-14</vt:lpstr>
      <vt:lpstr>Nacionales</vt:lpstr>
      <vt:lpstr>Departamentales</vt:lpstr>
      <vt:lpstr>Resumen</vt:lpstr>
      <vt:lpstr>Desfinanciados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Recuperación de la Red Vial de Guatemala</dc:title>
  <dc:creator>Usuario</dc:creator>
  <cp:lastModifiedBy>Alejandro HR</cp:lastModifiedBy>
  <cp:revision>58</cp:revision>
  <cp:lastPrinted>2022-02-07T21:43:26Z</cp:lastPrinted>
  <dcterms:created xsi:type="dcterms:W3CDTF">2022-01-19T18:49:48Z</dcterms:created>
  <dcterms:modified xsi:type="dcterms:W3CDTF">2022-03-15T16:58:08Z</dcterms:modified>
</cp:coreProperties>
</file>