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diagrams/layout1.xml" ContentType="application/vnd.openxmlformats-officedocument.drawingml.diagramLayout+xml"/>
  <Override PartName="/ppt/slides/slide510.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commentAuthors.xml" ContentType="application/vnd.openxmlformats-officedocument.presentationml.comme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Lst>
  <p:notesMasterIdLst>
    <p:notesMasterId r:id="rId96"/>
  </p:notesMasterIdLst>
  <p:handoutMasterIdLst>
    <p:handoutMasterId r:id="rId97"/>
  </p:handoutMasterIdLst>
  <p:sldIdLst>
    <p:sldId id="387" r:id="rId2"/>
    <p:sldId id="513" r:id="rId3"/>
    <p:sldId id="851" r:id="rId4"/>
    <p:sldId id="655" r:id="rId5"/>
    <p:sldId id="657" r:id="rId6"/>
    <p:sldId id="517" r:id="rId7"/>
    <p:sldId id="663" r:id="rId8"/>
    <p:sldId id="654" r:id="rId9"/>
    <p:sldId id="737" r:id="rId10"/>
    <p:sldId id="852" r:id="rId11"/>
    <p:sldId id="731" r:id="rId12"/>
    <p:sldId id="733" r:id="rId13"/>
    <p:sldId id="732" r:id="rId14"/>
    <p:sldId id="734" r:id="rId15"/>
    <p:sldId id="736" r:id="rId16"/>
    <p:sldId id="735" r:id="rId17"/>
    <p:sldId id="738" r:id="rId18"/>
    <p:sldId id="739" r:id="rId19"/>
    <p:sldId id="740" r:id="rId20"/>
    <p:sldId id="741" r:id="rId21"/>
    <p:sldId id="742" r:id="rId22"/>
    <p:sldId id="743" r:id="rId23"/>
    <p:sldId id="749" r:id="rId24"/>
    <p:sldId id="744" r:id="rId25"/>
    <p:sldId id="745" r:id="rId26"/>
    <p:sldId id="746" r:id="rId27"/>
    <p:sldId id="747" r:id="rId28"/>
    <p:sldId id="750" r:id="rId29"/>
    <p:sldId id="748" r:id="rId30"/>
    <p:sldId id="795" r:id="rId31"/>
    <p:sldId id="796" r:id="rId32"/>
    <p:sldId id="797" r:id="rId33"/>
    <p:sldId id="751" r:id="rId34"/>
    <p:sldId id="587" r:id="rId35"/>
    <p:sldId id="684" r:id="rId36"/>
    <p:sldId id="752" r:id="rId37"/>
    <p:sldId id="753" r:id="rId38"/>
    <p:sldId id="754" r:id="rId39"/>
    <p:sldId id="787" r:id="rId40"/>
    <p:sldId id="755" r:id="rId41"/>
    <p:sldId id="773" r:id="rId42"/>
    <p:sldId id="756" r:id="rId43"/>
    <p:sldId id="757" r:id="rId44"/>
    <p:sldId id="786" r:id="rId45"/>
    <p:sldId id="758" r:id="rId46"/>
    <p:sldId id="788" r:id="rId47"/>
    <p:sldId id="759" r:id="rId48"/>
    <p:sldId id="789" r:id="rId49"/>
    <p:sldId id="790" r:id="rId50"/>
    <p:sldId id="760" r:id="rId51"/>
    <p:sldId id="791" r:id="rId52"/>
    <p:sldId id="761" r:id="rId53"/>
    <p:sldId id="801" r:id="rId54"/>
    <p:sldId id="784" r:id="rId55"/>
    <p:sldId id="785" r:id="rId56"/>
    <p:sldId id="798" r:id="rId57"/>
    <p:sldId id="799" r:id="rId58"/>
    <p:sldId id="794" r:id="rId59"/>
    <p:sldId id="800" r:id="rId60"/>
    <p:sldId id="698" r:id="rId61"/>
    <p:sldId id="802" r:id="rId62"/>
    <p:sldId id="803" r:id="rId63"/>
    <p:sldId id="804" r:id="rId64"/>
    <p:sldId id="805" r:id="rId65"/>
    <p:sldId id="699" r:id="rId66"/>
    <p:sldId id="806" r:id="rId67"/>
    <p:sldId id="809" r:id="rId68"/>
    <p:sldId id="807" r:id="rId69"/>
    <p:sldId id="808" r:id="rId70"/>
    <p:sldId id="716" r:id="rId71"/>
    <p:sldId id="810" r:id="rId72"/>
    <p:sldId id="811" r:id="rId73"/>
    <p:sldId id="812" r:id="rId74"/>
    <p:sldId id="813" r:id="rId75"/>
    <p:sldId id="814" r:id="rId76"/>
    <p:sldId id="815" r:id="rId77"/>
    <p:sldId id="816" r:id="rId78"/>
    <p:sldId id="718" r:id="rId79"/>
    <p:sldId id="719" r:id="rId80"/>
    <p:sldId id="841" r:id="rId81"/>
    <p:sldId id="722" r:id="rId82"/>
    <p:sldId id="723" r:id="rId83"/>
    <p:sldId id="724" r:id="rId84"/>
    <p:sldId id="725" r:id="rId85"/>
    <p:sldId id="726" r:id="rId86"/>
    <p:sldId id="728" r:id="rId87"/>
    <p:sldId id="729" r:id="rId88"/>
    <p:sldId id="845" r:id="rId89"/>
    <p:sldId id="846" r:id="rId90"/>
    <p:sldId id="847" r:id="rId91"/>
    <p:sldId id="848" r:id="rId92"/>
    <p:sldId id="849" r:id="rId93"/>
    <p:sldId id="850" r:id="rId94"/>
    <p:sldId id="730" r:id="rId95"/>
  </p:sldIdLst>
  <p:sldSz cx="9144000" cy="6858000" type="screen4x3"/>
  <p:notesSz cx="6888163" cy="1001871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ris Betzabe Hernandez Perez" initials="DBHP" lastIdx="7" clrIdx="0">
    <p:extLst>
      <p:ext uri="{19B8F6BF-5375-455C-9EA6-DF929625EA0E}">
        <p15:presenceInfo xmlns:p15="http://schemas.microsoft.com/office/powerpoint/2012/main" xmlns="" userId="S-1-5-21-133596984-1228820706-1913119952-22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9639D"/>
    <a:srgbClr val="FF00FF"/>
    <a:srgbClr val="392CE8"/>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87" autoAdjust="0"/>
    <p:restoredTop sz="95152" autoAdjust="0"/>
  </p:normalViewPr>
  <p:slideViewPr>
    <p:cSldViewPr>
      <p:cViewPr varScale="1">
        <p:scale>
          <a:sx n="111" d="100"/>
          <a:sy n="111" d="100"/>
        </p:scale>
        <p:origin x="-1614" y="-78"/>
      </p:cViewPr>
      <p:guideLst>
        <p:guide orient="horz" pos="2160"/>
        <p:guide pos="2880"/>
      </p:guideLst>
    </p:cSldViewPr>
  </p:slideViewPr>
  <p:notesTextViewPr>
    <p:cViewPr>
      <p:scale>
        <a:sx n="3" d="2"/>
        <a:sy n="3" d="2"/>
      </p:scale>
      <p:origin x="0" y="0"/>
    </p:cViewPr>
  </p:notesTextViewPr>
  <p:sorterViewPr>
    <p:cViewPr>
      <p:scale>
        <a:sx n="100" d="100"/>
        <a:sy n="100" d="100"/>
      </p:scale>
      <p:origin x="0" y="-969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slide" Target="../slides/slide60.xml"/><Relationship Id="rId1" Type="http://schemas.openxmlformats.org/officeDocument/2006/relationships/slide" Target="../slides/slide5.xml"/><Relationship Id="rId4" Type="http://schemas.openxmlformats.org/officeDocument/2006/relationships/slide" Target="../slides/slide5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99CE78-494E-4372-8F34-BA6CE2F48445}"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s-ES"/>
        </a:p>
      </dgm:t>
    </dgm:pt>
    <dgm:pt modelId="{E7D5F4CC-9AD5-4AC1-89B9-3BD30DA6CD96}">
      <dgm:prSet phldrT="[Texto]"/>
      <dgm:spPr/>
      <dgm:t>
        <a:bodyPr/>
        <a:lstStyle/>
        <a:p>
          <a:pPr algn="l"/>
          <a:r>
            <a:rPr lang="es-ES" b="1" dirty="0" smtClean="0">
              <a:solidFill>
                <a:schemeClr val="accent1">
                  <a:lumMod val="50000"/>
                </a:schemeClr>
              </a:solidFill>
              <a:effectLst>
                <a:outerShdw blurRad="38100" dist="38100" dir="2700000" algn="tl">
                  <a:srgbClr val="000000">
                    <a:alpha val="43137"/>
                  </a:srgbClr>
                </a:outerShdw>
              </a:effectLst>
            </a:rPr>
            <a:t>NEPOTISMO</a:t>
          </a:r>
          <a:endParaRPr lang="es-ES" b="1" dirty="0">
            <a:solidFill>
              <a:schemeClr val="accent1">
                <a:lumMod val="50000"/>
              </a:schemeClr>
            </a:solidFill>
            <a:effectLst>
              <a:outerShdw blurRad="38100" dist="38100" dir="2700000" algn="tl">
                <a:srgbClr val="000000">
                  <a:alpha val="43137"/>
                </a:srgbClr>
              </a:outerShdw>
            </a:effectLst>
          </a:endParaRPr>
        </a:p>
      </dgm:t>
      <dgm:extLst>
        <a:ext uri="{E40237B7-FDA0-4F09-8148-C483321AD2D9}">
          <dgm14:cNvPr xmlns:dgm14="http://schemas.microsoft.com/office/drawing/2010/diagram" xmlns="" id="0" name="">
            <a:hlinkClick xmlns:r="http://schemas.openxmlformats.org/officeDocument/2006/relationships" r:id="rId1" action="ppaction://hlinksldjump"/>
            <a:hlinkHover xmlns:r="http://schemas.openxmlformats.org/officeDocument/2006/relationships" r:id="" action="ppaction://noaction" highlightClick="1"/>
          </dgm14:cNvPr>
        </a:ext>
      </dgm:extLst>
    </dgm:pt>
    <dgm:pt modelId="{D8EAC476-377E-4815-AA5A-0AD7BC6289DC}" type="parTrans" cxnId="{321D44F5-49B4-4E97-8B3B-FA2A816EB0BC}">
      <dgm:prSet/>
      <dgm:spPr/>
      <dgm:t>
        <a:bodyPr/>
        <a:lstStyle/>
        <a:p>
          <a:endParaRPr lang="es-ES">
            <a:solidFill>
              <a:srgbClr val="002060"/>
            </a:solidFill>
          </a:endParaRPr>
        </a:p>
      </dgm:t>
    </dgm:pt>
    <dgm:pt modelId="{158BAB72-7D23-4CF0-A26D-36A6131B9775}" type="sibTrans" cxnId="{321D44F5-49B4-4E97-8B3B-FA2A816EB0BC}">
      <dgm:prSet/>
      <dgm:spPr/>
      <dgm:t>
        <a:bodyPr/>
        <a:lstStyle/>
        <a:p>
          <a:endParaRPr lang="es-ES">
            <a:solidFill>
              <a:srgbClr val="002060"/>
            </a:solidFill>
          </a:endParaRPr>
        </a:p>
      </dgm:t>
    </dgm:pt>
    <dgm:pt modelId="{8B64206D-8327-4780-9862-D24B6BD78767}">
      <dgm:prSet phldrT="[Texto]"/>
      <dgm:spPr/>
      <dgm:t>
        <a:bodyPr/>
        <a:lstStyle/>
        <a:p>
          <a:pPr algn="l"/>
          <a:r>
            <a:rPr lang="es-GT" b="1" dirty="0" smtClean="0">
              <a:solidFill>
                <a:schemeClr val="accent1">
                  <a:lumMod val="50000"/>
                </a:schemeClr>
              </a:solidFill>
              <a:effectLst>
                <a:outerShdw blurRad="38100" dist="38100" dir="2700000" algn="tl">
                  <a:srgbClr val="000000">
                    <a:alpha val="43137"/>
                  </a:srgbClr>
                </a:outerShdw>
              </a:effectLst>
            </a:rPr>
            <a:t>FRAUDE EN EL EVENTO NOG 9875034</a:t>
          </a:r>
          <a:br>
            <a:rPr lang="es-GT" b="1" dirty="0" smtClean="0">
              <a:solidFill>
                <a:schemeClr val="accent1">
                  <a:lumMod val="50000"/>
                </a:schemeClr>
              </a:solidFill>
              <a:effectLst>
                <a:outerShdw blurRad="38100" dist="38100" dir="2700000" algn="tl">
                  <a:srgbClr val="000000">
                    <a:alpha val="43137"/>
                  </a:srgbClr>
                </a:outerShdw>
              </a:effectLst>
            </a:rPr>
          </a:br>
          <a:endParaRPr lang="es-ES" b="1" dirty="0">
            <a:solidFill>
              <a:schemeClr val="accent1">
                <a:lumMod val="50000"/>
              </a:schemeClr>
            </a:solidFill>
            <a:effectLst>
              <a:outerShdw blurRad="38100" dist="38100" dir="2700000" algn="tl">
                <a:srgbClr val="000000">
                  <a:alpha val="43137"/>
                </a:srgbClr>
              </a:outerShdw>
            </a:effectLst>
          </a:endParaRPr>
        </a:p>
      </dgm:t>
      <dgm:extLst>
        <a:ext uri="{E40237B7-FDA0-4F09-8148-C483321AD2D9}">
          <dgm14:cNvPr xmlns:dgm14="http://schemas.microsoft.com/office/drawing/2010/diagram" xmlns="" id="0" name="">
            <a:hlinkClick xmlns:r="http://schemas.openxmlformats.org/officeDocument/2006/relationships" r:id="rId2" action="ppaction://hlinksldjump"/>
            <a:hlinkHover xmlns:r="http://schemas.openxmlformats.org/officeDocument/2006/relationships" r:id="" action="ppaction://noaction" highlightClick="1"/>
          </dgm14:cNvPr>
        </a:ext>
      </dgm:extLst>
    </dgm:pt>
    <dgm:pt modelId="{7B9EDF8C-B015-4AC3-B38E-6DB4CFF5D4AA}" type="sibTrans" cxnId="{0D514B96-F014-481E-8141-35C45D4747AA}">
      <dgm:prSet/>
      <dgm:spPr/>
      <dgm:t>
        <a:bodyPr/>
        <a:lstStyle/>
        <a:p>
          <a:endParaRPr lang="es-ES">
            <a:solidFill>
              <a:srgbClr val="002060"/>
            </a:solidFill>
          </a:endParaRPr>
        </a:p>
      </dgm:t>
    </dgm:pt>
    <dgm:pt modelId="{CD182721-5169-418D-9152-EAFA272A5236}" type="parTrans" cxnId="{0D514B96-F014-481E-8141-35C45D4747AA}">
      <dgm:prSet/>
      <dgm:spPr/>
      <dgm:t>
        <a:bodyPr/>
        <a:lstStyle/>
        <a:p>
          <a:endParaRPr lang="es-ES">
            <a:solidFill>
              <a:srgbClr val="002060"/>
            </a:solidFill>
          </a:endParaRPr>
        </a:p>
      </dgm:t>
    </dgm:pt>
    <dgm:pt modelId="{15CC51EB-CD70-4B76-8377-60B3632B326E}">
      <dgm:prSet phldrT="[Texto]"/>
      <dgm:spPr/>
      <dgm:t>
        <a:bodyPr/>
        <a:lstStyle/>
        <a:p>
          <a:pPr algn="l"/>
          <a:r>
            <a:rPr lang="es-GT" b="1" dirty="0" smtClean="0">
              <a:solidFill>
                <a:schemeClr val="accent1">
                  <a:lumMod val="50000"/>
                </a:schemeClr>
              </a:solidFill>
              <a:effectLst>
                <a:outerShdw blurRad="38100" dist="38100" dir="2700000" algn="tl">
                  <a:srgbClr val="000000">
                    <a:alpha val="43137"/>
                  </a:srgbClr>
                </a:outerShdw>
              </a:effectLst>
            </a:rPr>
            <a:t>FRAUDE EN EL EVENTO NOG 9874070</a:t>
          </a:r>
          <a:br>
            <a:rPr lang="es-GT" b="1" dirty="0" smtClean="0">
              <a:solidFill>
                <a:schemeClr val="accent1">
                  <a:lumMod val="50000"/>
                </a:schemeClr>
              </a:solidFill>
              <a:effectLst>
                <a:outerShdw blurRad="38100" dist="38100" dir="2700000" algn="tl">
                  <a:srgbClr val="000000">
                    <a:alpha val="43137"/>
                  </a:srgbClr>
                </a:outerShdw>
              </a:effectLst>
            </a:rPr>
          </a:br>
          <a:endParaRPr lang="es-ES" b="1" dirty="0">
            <a:solidFill>
              <a:schemeClr val="accent1">
                <a:lumMod val="50000"/>
              </a:schemeClr>
            </a:solidFill>
            <a:effectLst>
              <a:outerShdw blurRad="38100" dist="38100" dir="2700000" algn="tl">
                <a:srgbClr val="000000">
                  <a:alpha val="43137"/>
                </a:srgbClr>
              </a:outerShdw>
            </a:effectLst>
          </a:endParaRPr>
        </a:p>
      </dgm:t>
      <dgm:extLst>
        <a:ext uri="{E40237B7-FDA0-4F09-8148-C483321AD2D9}">
          <dgm14:cNvPr xmlns:dgm14="http://schemas.microsoft.com/office/drawing/2010/diagram" xmlns="" id="0" name="">
            <a:hlinkClick xmlns:r="http://schemas.openxmlformats.org/officeDocument/2006/relationships" r:id="rId3" action="ppaction://hlinksldjump"/>
            <a:hlinkHover xmlns:r="http://schemas.openxmlformats.org/officeDocument/2006/relationships" r:id="" action="ppaction://noaction" highlightClick="1"/>
          </dgm14:cNvPr>
        </a:ext>
      </dgm:extLst>
    </dgm:pt>
    <dgm:pt modelId="{69516F28-6268-4F44-914A-CA8731F6843A}" type="sibTrans" cxnId="{D1A1CB88-5F67-459D-A269-E41EAF8184E1}">
      <dgm:prSet/>
      <dgm:spPr/>
      <dgm:t>
        <a:bodyPr/>
        <a:lstStyle/>
        <a:p>
          <a:endParaRPr lang="es-ES">
            <a:solidFill>
              <a:srgbClr val="002060"/>
            </a:solidFill>
          </a:endParaRPr>
        </a:p>
      </dgm:t>
    </dgm:pt>
    <dgm:pt modelId="{BEBD98F2-B0E2-447A-B419-8ECB2ABBB638}" type="parTrans" cxnId="{D1A1CB88-5F67-459D-A269-E41EAF8184E1}">
      <dgm:prSet/>
      <dgm:spPr/>
      <dgm:t>
        <a:bodyPr/>
        <a:lstStyle/>
        <a:p>
          <a:endParaRPr lang="es-ES">
            <a:solidFill>
              <a:srgbClr val="002060"/>
            </a:solidFill>
          </a:endParaRPr>
        </a:p>
      </dgm:t>
    </dgm:pt>
    <dgm:pt modelId="{57A9B895-1BDB-4BF6-BFB9-BF196EE5247D}">
      <dgm:prSet phldrT="[Texto]"/>
      <dgm:spPr/>
      <dgm:t>
        <a:bodyPr/>
        <a:lstStyle/>
        <a:p>
          <a:pPr algn="l"/>
          <a:r>
            <a:rPr lang="es-GT" b="1" dirty="0" smtClean="0">
              <a:solidFill>
                <a:schemeClr val="accent1">
                  <a:lumMod val="50000"/>
                </a:schemeClr>
              </a:solidFill>
              <a:effectLst>
                <a:outerShdw blurRad="38100" dist="38100" dir="2700000" algn="tl">
                  <a:srgbClr val="000000">
                    <a:alpha val="43137"/>
                  </a:srgbClr>
                </a:outerShdw>
              </a:effectLst>
            </a:rPr>
            <a:t>PAGO ILEGAL DE ALIMENTOS</a:t>
          </a:r>
          <a:br>
            <a:rPr lang="es-GT" b="1" dirty="0" smtClean="0">
              <a:solidFill>
                <a:schemeClr val="accent1">
                  <a:lumMod val="50000"/>
                </a:schemeClr>
              </a:solidFill>
              <a:effectLst>
                <a:outerShdw blurRad="38100" dist="38100" dir="2700000" algn="tl">
                  <a:srgbClr val="000000">
                    <a:alpha val="43137"/>
                  </a:srgbClr>
                </a:outerShdw>
              </a:effectLst>
            </a:rPr>
          </a:br>
          <a:endParaRPr lang="es-ES" b="1" dirty="0">
            <a:solidFill>
              <a:schemeClr val="accent1">
                <a:lumMod val="50000"/>
              </a:schemeClr>
            </a:solidFill>
            <a:effectLst>
              <a:outerShdw blurRad="38100" dist="38100" dir="2700000" algn="tl">
                <a:srgbClr val="000000">
                  <a:alpha val="43137"/>
                </a:srgbClr>
              </a:outerShdw>
            </a:effectLst>
          </a:endParaRPr>
        </a:p>
      </dgm:t>
      <dgm:extLst>
        <a:ext uri="{E40237B7-FDA0-4F09-8148-C483321AD2D9}">
          <dgm14:cNvPr xmlns:dgm14="http://schemas.microsoft.com/office/drawing/2010/diagram" xmlns="" id="0" name="">
            <a:hlinkClick xmlns:r="http://schemas.openxmlformats.org/officeDocument/2006/relationships" r:id="rId4" action="ppaction://hlinksldjump"/>
            <a:hlinkHover xmlns:r="http://schemas.openxmlformats.org/officeDocument/2006/relationships" r:id="" action="ppaction://noaction" highlightClick="1"/>
          </dgm14:cNvPr>
        </a:ext>
      </dgm:extLst>
    </dgm:pt>
    <dgm:pt modelId="{464B96DE-0C8A-41EA-B814-121558CCA0E4}" type="sibTrans" cxnId="{6B9F4DAC-5969-43BC-B7A7-6C054A372FF9}">
      <dgm:prSet/>
      <dgm:spPr/>
      <dgm:t>
        <a:bodyPr/>
        <a:lstStyle/>
        <a:p>
          <a:endParaRPr lang="es-ES">
            <a:solidFill>
              <a:srgbClr val="002060"/>
            </a:solidFill>
          </a:endParaRPr>
        </a:p>
      </dgm:t>
    </dgm:pt>
    <dgm:pt modelId="{C0D27AB9-F0C6-4BAF-A282-FFF74F414D0B}" type="parTrans" cxnId="{6B9F4DAC-5969-43BC-B7A7-6C054A372FF9}">
      <dgm:prSet/>
      <dgm:spPr/>
      <dgm:t>
        <a:bodyPr/>
        <a:lstStyle/>
        <a:p>
          <a:endParaRPr lang="es-ES">
            <a:solidFill>
              <a:srgbClr val="002060"/>
            </a:solidFill>
          </a:endParaRPr>
        </a:p>
      </dgm:t>
    </dgm:pt>
    <dgm:pt modelId="{923B2A44-CCEF-427E-B0FA-D3925284DEE9}" type="pres">
      <dgm:prSet presAssocID="{5A99CE78-494E-4372-8F34-BA6CE2F48445}" presName="linear" presStyleCnt="0">
        <dgm:presLayoutVars>
          <dgm:dir/>
          <dgm:animLvl val="lvl"/>
          <dgm:resizeHandles val="exact"/>
        </dgm:presLayoutVars>
      </dgm:prSet>
      <dgm:spPr/>
      <dgm:t>
        <a:bodyPr/>
        <a:lstStyle/>
        <a:p>
          <a:endParaRPr lang="es-ES"/>
        </a:p>
      </dgm:t>
    </dgm:pt>
    <dgm:pt modelId="{5F1D49C4-BE6A-4E74-919E-1CAAF3153A50}" type="pres">
      <dgm:prSet presAssocID="{E7D5F4CC-9AD5-4AC1-89B9-3BD30DA6CD96}" presName="parentLin" presStyleCnt="0"/>
      <dgm:spPr/>
      <dgm:t>
        <a:bodyPr/>
        <a:lstStyle/>
        <a:p>
          <a:endParaRPr lang="es-ES"/>
        </a:p>
      </dgm:t>
    </dgm:pt>
    <dgm:pt modelId="{4DBB078F-1FA4-4897-8741-918A1E72D06D}" type="pres">
      <dgm:prSet presAssocID="{E7D5F4CC-9AD5-4AC1-89B9-3BD30DA6CD96}" presName="parentLeftMargin" presStyleLbl="node1" presStyleIdx="0" presStyleCnt="4"/>
      <dgm:spPr/>
      <dgm:t>
        <a:bodyPr/>
        <a:lstStyle/>
        <a:p>
          <a:endParaRPr lang="es-ES"/>
        </a:p>
      </dgm:t>
    </dgm:pt>
    <dgm:pt modelId="{4F302B53-158D-4AF4-BEB2-FB2CA4E983E7}" type="pres">
      <dgm:prSet presAssocID="{E7D5F4CC-9AD5-4AC1-89B9-3BD30DA6CD96}" presName="parentText" presStyleLbl="node1" presStyleIdx="0" presStyleCnt="4" custLinFactX="8571" custLinFactNeighborX="100000" custLinFactNeighborY="-11338">
        <dgm:presLayoutVars>
          <dgm:chMax val="0"/>
          <dgm:bulletEnabled val="1"/>
        </dgm:presLayoutVars>
      </dgm:prSet>
      <dgm:spPr/>
      <dgm:t>
        <a:bodyPr/>
        <a:lstStyle/>
        <a:p>
          <a:endParaRPr lang="es-ES"/>
        </a:p>
      </dgm:t>
    </dgm:pt>
    <dgm:pt modelId="{F57E213E-7745-45B2-8F94-E57289F75284}" type="pres">
      <dgm:prSet presAssocID="{E7D5F4CC-9AD5-4AC1-89B9-3BD30DA6CD96}" presName="negativeSpace" presStyleCnt="0"/>
      <dgm:spPr/>
      <dgm:t>
        <a:bodyPr/>
        <a:lstStyle/>
        <a:p>
          <a:endParaRPr lang="es-ES"/>
        </a:p>
      </dgm:t>
    </dgm:pt>
    <dgm:pt modelId="{BE69305C-0B5F-43AA-B836-37A322C35AC6}" type="pres">
      <dgm:prSet presAssocID="{E7D5F4CC-9AD5-4AC1-89B9-3BD30DA6CD96}" presName="childText" presStyleLbl="conFgAcc1" presStyleIdx="0" presStyleCnt="4">
        <dgm:presLayoutVars>
          <dgm:bulletEnabled val="1"/>
        </dgm:presLayoutVars>
      </dgm:prSet>
      <dgm:spPr/>
      <dgm:t>
        <a:bodyPr/>
        <a:lstStyle/>
        <a:p>
          <a:endParaRPr lang="es-ES"/>
        </a:p>
      </dgm:t>
    </dgm:pt>
    <dgm:pt modelId="{45AAE752-A9E5-4DAD-83E8-2EC1210EB33B}" type="pres">
      <dgm:prSet presAssocID="{158BAB72-7D23-4CF0-A26D-36A6131B9775}" presName="spaceBetweenRectangles" presStyleCnt="0"/>
      <dgm:spPr/>
      <dgm:t>
        <a:bodyPr/>
        <a:lstStyle/>
        <a:p>
          <a:endParaRPr lang="es-ES"/>
        </a:p>
      </dgm:t>
    </dgm:pt>
    <dgm:pt modelId="{3D65EF8E-0A39-4117-BCBD-B1CD5520B19E}" type="pres">
      <dgm:prSet presAssocID="{57A9B895-1BDB-4BF6-BFB9-BF196EE5247D}" presName="parentLin" presStyleCnt="0"/>
      <dgm:spPr/>
      <dgm:t>
        <a:bodyPr/>
        <a:lstStyle/>
        <a:p>
          <a:endParaRPr lang="es-ES"/>
        </a:p>
      </dgm:t>
    </dgm:pt>
    <dgm:pt modelId="{7C43F278-8A62-43A5-BE47-46A19DDB41BA}" type="pres">
      <dgm:prSet presAssocID="{57A9B895-1BDB-4BF6-BFB9-BF196EE5247D}" presName="parentLeftMargin" presStyleLbl="node1" presStyleIdx="0" presStyleCnt="4"/>
      <dgm:spPr/>
      <dgm:t>
        <a:bodyPr/>
        <a:lstStyle/>
        <a:p>
          <a:endParaRPr lang="es-ES"/>
        </a:p>
      </dgm:t>
    </dgm:pt>
    <dgm:pt modelId="{36E48C9C-BC65-42F0-947B-B5669413D440}" type="pres">
      <dgm:prSet presAssocID="{57A9B895-1BDB-4BF6-BFB9-BF196EE5247D}" presName="parentText" presStyleLbl="node1" presStyleIdx="1" presStyleCnt="4" custLinFactX="8571" custLinFactNeighborX="100000" custLinFactNeighborY="-6460">
        <dgm:presLayoutVars>
          <dgm:chMax val="0"/>
          <dgm:bulletEnabled val="1"/>
        </dgm:presLayoutVars>
      </dgm:prSet>
      <dgm:spPr/>
      <dgm:t>
        <a:bodyPr/>
        <a:lstStyle/>
        <a:p>
          <a:endParaRPr lang="es-ES"/>
        </a:p>
      </dgm:t>
    </dgm:pt>
    <dgm:pt modelId="{C1132D21-BCA5-407C-B7E4-2A005D405BE4}" type="pres">
      <dgm:prSet presAssocID="{57A9B895-1BDB-4BF6-BFB9-BF196EE5247D}" presName="negativeSpace" presStyleCnt="0"/>
      <dgm:spPr/>
      <dgm:t>
        <a:bodyPr/>
        <a:lstStyle/>
        <a:p>
          <a:endParaRPr lang="es-ES"/>
        </a:p>
      </dgm:t>
    </dgm:pt>
    <dgm:pt modelId="{69337472-3CA2-4285-95D2-F46F52B56223}" type="pres">
      <dgm:prSet presAssocID="{57A9B895-1BDB-4BF6-BFB9-BF196EE5247D}" presName="childText" presStyleLbl="conFgAcc1" presStyleIdx="1" presStyleCnt="4">
        <dgm:presLayoutVars>
          <dgm:bulletEnabled val="1"/>
        </dgm:presLayoutVars>
      </dgm:prSet>
      <dgm:spPr/>
      <dgm:t>
        <a:bodyPr/>
        <a:lstStyle/>
        <a:p>
          <a:endParaRPr lang="es-ES"/>
        </a:p>
      </dgm:t>
    </dgm:pt>
    <dgm:pt modelId="{EA6CE976-753D-4A7A-A9C8-260C0F67E94F}" type="pres">
      <dgm:prSet presAssocID="{464B96DE-0C8A-41EA-B814-121558CCA0E4}" presName="spaceBetweenRectangles" presStyleCnt="0"/>
      <dgm:spPr/>
      <dgm:t>
        <a:bodyPr/>
        <a:lstStyle/>
        <a:p>
          <a:endParaRPr lang="es-ES"/>
        </a:p>
      </dgm:t>
    </dgm:pt>
    <dgm:pt modelId="{F4859280-2149-4CD4-B4C7-B7BF74AA6B96}" type="pres">
      <dgm:prSet presAssocID="{15CC51EB-CD70-4B76-8377-60B3632B326E}" presName="parentLin" presStyleCnt="0"/>
      <dgm:spPr/>
      <dgm:t>
        <a:bodyPr/>
        <a:lstStyle/>
        <a:p>
          <a:endParaRPr lang="es-ES"/>
        </a:p>
      </dgm:t>
    </dgm:pt>
    <dgm:pt modelId="{F575CC58-2060-4EB2-90CA-18200B76983F}" type="pres">
      <dgm:prSet presAssocID="{15CC51EB-CD70-4B76-8377-60B3632B326E}" presName="parentLeftMargin" presStyleLbl="node1" presStyleIdx="1" presStyleCnt="4"/>
      <dgm:spPr/>
      <dgm:t>
        <a:bodyPr/>
        <a:lstStyle/>
        <a:p>
          <a:endParaRPr lang="es-ES"/>
        </a:p>
      </dgm:t>
    </dgm:pt>
    <dgm:pt modelId="{7CB51B76-A94A-4EC2-8F85-617118398E69}" type="pres">
      <dgm:prSet presAssocID="{15CC51EB-CD70-4B76-8377-60B3632B326E}" presName="parentText" presStyleLbl="node1" presStyleIdx="2" presStyleCnt="4" custLinFactX="8571" custLinFactNeighborX="100000" custLinFactNeighborY="-6460">
        <dgm:presLayoutVars>
          <dgm:chMax val="0"/>
          <dgm:bulletEnabled val="1"/>
        </dgm:presLayoutVars>
      </dgm:prSet>
      <dgm:spPr/>
      <dgm:t>
        <a:bodyPr/>
        <a:lstStyle/>
        <a:p>
          <a:endParaRPr lang="es-ES"/>
        </a:p>
      </dgm:t>
    </dgm:pt>
    <dgm:pt modelId="{FD757806-086D-4D71-85F2-92E325F85829}" type="pres">
      <dgm:prSet presAssocID="{15CC51EB-CD70-4B76-8377-60B3632B326E}" presName="negativeSpace" presStyleCnt="0"/>
      <dgm:spPr/>
      <dgm:t>
        <a:bodyPr/>
        <a:lstStyle/>
        <a:p>
          <a:endParaRPr lang="es-ES"/>
        </a:p>
      </dgm:t>
    </dgm:pt>
    <dgm:pt modelId="{5B01F99C-9052-4629-9494-C1B24485850C}" type="pres">
      <dgm:prSet presAssocID="{15CC51EB-CD70-4B76-8377-60B3632B326E}" presName="childText" presStyleLbl="conFgAcc1" presStyleIdx="2" presStyleCnt="4">
        <dgm:presLayoutVars>
          <dgm:bulletEnabled val="1"/>
        </dgm:presLayoutVars>
      </dgm:prSet>
      <dgm:spPr/>
      <dgm:t>
        <a:bodyPr/>
        <a:lstStyle/>
        <a:p>
          <a:endParaRPr lang="es-ES"/>
        </a:p>
      </dgm:t>
    </dgm:pt>
    <dgm:pt modelId="{0C8FABB5-C644-46A0-A898-ED5A9A85D417}" type="pres">
      <dgm:prSet presAssocID="{69516F28-6268-4F44-914A-CA8731F6843A}" presName="spaceBetweenRectangles" presStyleCnt="0"/>
      <dgm:spPr/>
      <dgm:t>
        <a:bodyPr/>
        <a:lstStyle/>
        <a:p>
          <a:endParaRPr lang="es-ES"/>
        </a:p>
      </dgm:t>
    </dgm:pt>
    <dgm:pt modelId="{FF27A0C1-31E5-40E5-9DDF-E9C22D16077F}" type="pres">
      <dgm:prSet presAssocID="{8B64206D-8327-4780-9862-D24B6BD78767}" presName="parentLin" presStyleCnt="0"/>
      <dgm:spPr/>
      <dgm:t>
        <a:bodyPr/>
        <a:lstStyle/>
        <a:p>
          <a:endParaRPr lang="es-ES"/>
        </a:p>
      </dgm:t>
    </dgm:pt>
    <dgm:pt modelId="{0D9DF621-71FB-4CEB-909A-98F9588B1CCE}" type="pres">
      <dgm:prSet presAssocID="{8B64206D-8327-4780-9862-D24B6BD78767}" presName="parentLeftMargin" presStyleLbl="node1" presStyleIdx="2" presStyleCnt="4"/>
      <dgm:spPr/>
      <dgm:t>
        <a:bodyPr/>
        <a:lstStyle/>
        <a:p>
          <a:endParaRPr lang="es-ES"/>
        </a:p>
      </dgm:t>
    </dgm:pt>
    <dgm:pt modelId="{8F3FBFE9-9966-4547-931D-804B0B46A701}" type="pres">
      <dgm:prSet presAssocID="{8B64206D-8327-4780-9862-D24B6BD78767}" presName="parentText" presStyleLbl="node1" presStyleIdx="3" presStyleCnt="4" custLinFactX="8571" custLinFactNeighborX="100000" custLinFactNeighborY="-6460">
        <dgm:presLayoutVars>
          <dgm:chMax val="0"/>
          <dgm:bulletEnabled val="1"/>
        </dgm:presLayoutVars>
      </dgm:prSet>
      <dgm:spPr/>
      <dgm:t>
        <a:bodyPr/>
        <a:lstStyle/>
        <a:p>
          <a:endParaRPr lang="es-ES"/>
        </a:p>
      </dgm:t>
    </dgm:pt>
    <dgm:pt modelId="{5CD75519-C2B0-4C32-855E-DFD791314FB2}" type="pres">
      <dgm:prSet presAssocID="{8B64206D-8327-4780-9862-D24B6BD78767}" presName="negativeSpace" presStyleCnt="0"/>
      <dgm:spPr/>
      <dgm:t>
        <a:bodyPr/>
        <a:lstStyle/>
        <a:p>
          <a:endParaRPr lang="es-ES"/>
        </a:p>
      </dgm:t>
    </dgm:pt>
    <dgm:pt modelId="{FBA07C42-BCB1-4D75-9B54-F0B8FBE37632}" type="pres">
      <dgm:prSet presAssocID="{8B64206D-8327-4780-9862-D24B6BD78767}" presName="childText" presStyleLbl="conFgAcc1" presStyleIdx="3" presStyleCnt="4">
        <dgm:presLayoutVars>
          <dgm:bulletEnabled val="1"/>
        </dgm:presLayoutVars>
      </dgm:prSet>
      <dgm:spPr/>
      <dgm:t>
        <a:bodyPr/>
        <a:lstStyle/>
        <a:p>
          <a:endParaRPr lang="es-ES"/>
        </a:p>
      </dgm:t>
    </dgm:pt>
  </dgm:ptLst>
  <dgm:cxnLst>
    <dgm:cxn modelId="{3C55FD41-5D99-4054-9EA0-00C9B6F9A79B}" type="presOf" srcId="{15CC51EB-CD70-4B76-8377-60B3632B326E}" destId="{F575CC58-2060-4EB2-90CA-18200B76983F}" srcOrd="0" destOrd="0" presId="urn:microsoft.com/office/officeart/2005/8/layout/list1"/>
    <dgm:cxn modelId="{6291D24F-3443-41BD-A0B0-8CEE4AF7AF92}" type="presOf" srcId="{5A99CE78-494E-4372-8F34-BA6CE2F48445}" destId="{923B2A44-CCEF-427E-B0FA-D3925284DEE9}" srcOrd="0" destOrd="0" presId="urn:microsoft.com/office/officeart/2005/8/layout/list1"/>
    <dgm:cxn modelId="{D1A1CB88-5F67-459D-A269-E41EAF8184E1}" srcId="{5A99CE78-494E-4372-8F34-BA6CE2F48445}" destId="{15CC51EB-CD70-4B76-8377-60B3632B326E}" srcOrd="2" destOrd="0" parTransId="{BEBD98F2-B0E2-447A-B419-8ECB2ABBB638}" sibTransId="{69516F28-6268-4F44-914A-CA8731F6843A}"/>
    <dgm:cxn modelId="{49609223-4F6A-417C-97CF-6EF022152189}" type="presOf" srcId="{8B64206D-8327-4780-9862-D24B6BD78767}" destId="{0D9DF621-71FB-4CEB-909A-98F9588B1CCE}" srcOrd="0" destOrd="0" presId="urn:microsoft.com/office/officeart/2005/8/layout/list1"/>
    <dgm:cxn modelId="{6B9F4DAC-5969-43BC-B7A7-6C054A372FF9}" srcId="{5A99CE78-494E-4372-8F34-BA6CE2F48445}" destId="{57A9B895-1BDB-4BF6-BFB9-BF196EE5247D}" srcOrd="1" destOrd="0" parTransId="{C0D27AB9-F0C6-4BAF-A282-FFF74F414D0B}" sibTransId="{464B96DE-0C8A-41EA-B814-121558CCA0E4}"/>
    <dgm:cxn modelId="{DF0B3973-D3D4-4256-9AE6-A392F85E371A}" type="presOf" srcId="{57A9B895-1BDB-4BF6-BFB9-BF196EE5247D}" destId="{7C43F278-8A62-43A5-BE47-46A19DDB41BA}" srcOrd="0" destOrd="0" presId="urn:microsoft.com/office/officeart/2005/8/layout/list1"/>
    <dgm:cxn modelId="{6911F896-6060-45A8-A914-47C0B673C080}" type="presOf" srcId="{15CC51EB-CD70-4B76-8377-60B3632B326E}" destId="{7CB51B76-A94A-4EC2-8F85-617118398E69}" srcOrd="1" destOrd="0" presId="urn:microsoft.com/office/officeart/2005/8/layout/list1"/>
    <dgm:cxn modelId="{0D514B96-F014-481E-8141-35C45D4747AA}" srcId="{5A99CE78-494E-4372-8F34-BA6CE2F48445}" destId="{8B64206D-8327-4780-9862-D24B6BD78767}" srcOrd="3" destOrd="0" parTransId="{CD182721-5169-418D-9152-EAFA272A5236}" sibTransId="{7B9EDF8C-B015-4AC3-B38E-6DB4CFF5D4AA}"/>
    <dgm:cxn modelId="{F4F92744-6B0D-4316-BEBC-37FFC99410DA}" type="presOf" srcId="{E7D5F4CC-9AD5-4AC1-89B9-3BD30DA6CD96}" destId="{4F302B53-158D-4AF4-BEB2-FB2CA4E983E7}" srcOrd="1" destOrd="0" presId="urn:microsoft.com/office/officeart/2005/8/layout/list1"/>
    <dgm:cxn modelId="{141FE5B8-41BC-414D-8DEF-88FC273797DA}" type="presOf" srcId="{57A9B895-1BDB-4BF6-BFB9-BF196EE5247D}" destId="{36E48C9C-BC65-42F0-947B-B5669413D440}" srcOrd="1" destOrd="0" presId="urn:microsoft.com/office/officeart/2005/8/layout/list1"/>
    <dgm:cxn modelId="{321D44F5-49B4-4E97-8B3B-FA2A816EB0BC}" srcId="{5A99CE78-494E-4372-8F34-BA6CE2F48445}" destId="{E7D5F4CC-9AD5-4AC1-89B9-3BD30DA6CD96}" srcOrd="0" destOrd="0" parTransId="{D8EAC476-377E-4815-AA5A-0AD7BC6289DC}" sibTransId="{158BAB72-7D23-4CF0-A26D-36A6131B9775}"/>
    <dgm:cxn modelId="{D1940EF5-FBCB-4706-81BB-E8EE72CD89DE}" type="presOf" srcId="{8B64206D-8327-4780-9862-D24B6BD78767}" destId="{8F3FBFE9-9966-4547-931D-804B0B46A701}" srcOrd="1" destOrd="0" presId="urn:microsoft.com/office/officeart/2005/8/layout/list1"/>
    <dgm:cxn modelId="{7F3CEF48-BF55-4FE4-848D-DD1CD0FBB12D}" type="presOf" srcId="{E7D5F4CC-9AD5-4AC1-89B9-3BD30DA6CD96}" destId="{4DBB078F-1FA4-4897-8741-918A1E72D06D}" srcOrd="0" destOrd="0" presId="urn:microsoft.com/office/officeart/2005/8/layout/list1"/>
    <dgm:cxn modelId="{43B40C46-FA1F-49BC-AA76-E382967B00E7}" type="presParOf" srcId="{923B2A44-CCEF-427E-B0FA-D3925284DEE9}" destId="{5F1D49C4-BE6A-4E74-919E-1CAAF3153A50}" srcOrd="0" destOrd="0" presId="urn:microsoft.com/office/officeart/2005/8/layout/list1"/>
    <dgm:cxn modelId="{C2792993-09FC-47B6-BF68-80502FC0AE29}" type="presParOf" srcId="{5F1D49C4-BE6A-4E74-919E-1CAAF3153A50}" destId="{4DBB078F-1FA4-4897-8741-918A1E72D06D}" srcOrd="0" destOrd="0" presId="urn:microsoft.com/office/officeart/2005/8/layout/list1"/>
    <dgm:cxn modelId="{78E806A0-1999-4953-82CB-C79656B2CB41}" type="presParOf" srcId="{5F1D49C4-BE6A-4E74-919E-1CAAF3153A50}" destId="{4F302B53-158D-4AF4-BEB2-FB2CA4E983E7}" srcOrd="1" destOrd="0" presId="urn:microsoft.com/office/officeart/2005/8/layout/list1"/>
    <dgm:cxn modelId="{D5D80BEF-2DAC-48B5-80BB-3E453161C81D}" type="presParOf" srcId="{923B2A44-CCEF-427E-B0FA-D3925284DEE9}" destId="{F57E213E-7745-45B2-8F94-E57289F75284}" srcOrd="1" destOrd="0" presId="urn:microsoft.com/office/officeart/2005/8/layout/list1"/>
    <dgm:cxn modelId="{8A220A13-25D8-4CFE-8958-95B0B0A5B3EF}" type="presParOf" srcId="{923B2A44-CCEF-427E-B0FA-D3925284DEE9}" destId="{BE69305C-0B5F-43AA-B836-37A322C35AC6}" srcOrd="2" destOrd="0" presId="urn:microsoft.com/office/officeart/2005/8/layout/list1"/>
    <dgm:cxn modelId="{84171C18-92B6-4387-A672-5928C537FE2D}" type="presParOf" srcId="{923B2A44-CCEF-427E-B0FA-D3925284DEE9}" destId="{45AAE752-A9E5-4DAD-83E8-2EC1210EB33B}" srcOrd="3" destOrd="0" presId="urn:microsoft.com/office/officeart/2005/8/layout/list1"/>
    <dgm:cxn modelId="{EF355960-74D8-4CCF-BE8F-0FE9BE9DA8B6}" type="presParOf" srcId="{923B2A44-CCEF-427E-B0FA-D3925284DEE9}" destId="{3D65EF8E-0A39-4117-BCBD-B1CD5520B19E}" srcOrd="4" destOrd="0" presId="urn:microsoft.com/office/officeart/2005/8/layout/list1"/>
    <dgm:cxn modelId="{B9A9D3D0-F426-4275-B143-171C9664DFFB}" type="presParOf" srcId="{3D65EF8E-0A39-4117-BCBD-B1CD5520B19E}" destId="{7C43F278-8A62-43A5-BE47-46A19DDB41BA}" srcOrd="0" destOrd="0" presId="urn:microsoft.com/office/officeart/2005/8/layout/list1"/>
    <dgm:cxn modelId="{91F689A6-D1BD-4753-A42A-C6DB050AE427}" type="presParOf" srcId="{3D65EF8E-0A39-4117-BCBD-B1CD5520B19E}" destId="{36E48C9C-BC65-42F0-947B-B5669413D440}" srcOrd="1" destOrd="0" presId="urn:microsoft.com/office/officeart/2005/8/layout/list1"/>
    <dgm:cxn modelId="{731953C3-98A4-414B-9DAF-B996ABA75821}" type="presParOf" srcId="{923B2A44-CCEF-427E-B0FA-D3925284DEE9}" destId="{C1132D21-BCA5-407C-B7E4-2A005D405BE4}" srcOrd="5" destOrd="0" presId="urn:microsoft.com/office/officeart/2005/8/layout/list1"/>
    <dgm:cxn modelId="{85891554-5F23-4D7E-A81D-F923586C5E00}" type="presParOf" srcId="{923B2A44-CCEF-427E-B0FA-D3925284DEE9}" destId="{69337472-3CA2-4285-95D2-F46F52B56223}" srcOrd="6" destOrd="0" presId="urn:microsoft.com/office/officeart/2005/8/layout/list1"/>
    <dgm:cxn modelId="{5D4CCD70-FC6E-4CD8-AC26-A3E725B3C22C}" type="presParOf" srcId="{923B2A44-CCEF-427E-B0FA-D3925284DEE9}" destId="{EA6CE976-753D-4A7A-A9C8-260C0F67E94F}" srcOrd="7" destOrd="0" presId="urn:microsoft.com/office/officeart/2005/8/layout/list1"/>
    <dgm:cxn modelId="{CDE2E0EE-DCC5-4F4C-BB3D-55B0576ECFA8}" type="presParOf" srcId="{923B2A44-CCEF-427E-B0FA-D3925284DEE9}" destId="{F4859280-2149-4CD4-B4C7-B7BF74AA6B96}" srcOrd="8" destOrd="0" presId="urn:microsoft.com/office/officeart/2005/8/layout/list1"/>
    <dgm:cxn modelId="{08880DB1-212E-4F4F-9831-6C7D3711E252}" type="presParOf" srcId="{F4859280-2149-4CD4-B4C7-B7BF74AA6B96}" destId="{F575CC58-2060-4EB2-90CA-18200B76983F}" srcOrd="0" destOrd="0" presId="urn:microsoft.com/office/officeart/2005/8/layout/list1"/>
    <dgm:cxn modelId="{E50FE49D-639F-48DF-B63B-9E3D006CCD80}" type="presParOf" srcId="{F4859280-2149-4CD4-B4C7-B7BF74AA6B96}" destId="{7CB51B76-A94A-4EC2-8F85-617118398E69}" srcOrd="1" destOrd="0" presId="urn:microsoft.com/office/officeart/2005/8/layout/list1"/>
    <dgm:cxn modelId="{34E58E10-C46E-4321-82D9-610CD658B2F1}" type="presParOf" srcId="{923B2A44-CCEF-427E-B0FA-D3925284DEE9}" destId="{FD757806-086D-4D71-85F2-92E325F85829}" srcOrd="9" destOrd="0" presId="urn:microsoft.com/office/officeart/2005/8/layout/list1"/>
    <dgm:cxn modelId="{DC0AB1E5-32CB-43F7-BEDE-B092E58532E5}" type="presParOf" srcId="{923B2A44-CCEF-427E-B0FA-D3925284DEE9}" destId="{5B01F99C-9052-4629-9494-C1B24485850C}" srcOrd="10" destOrd="0" presId="urn:microsoft.com/office/officeart/2005/8/layout/list1"/>
    <dgm:cxn modelId="{D5F8AC41-0638-4A38-B10A-DFBEA075DD12}" type="presParOf" srcId="{923B2A44-CCEF-427E-B0FA-D3925284DEE9}" destId="{0C8FABB5-C644-46A0-A898-ED5A9A85D417}" srcOrd="11" destOrd="0" presId="urn:microsoft.com/office/officeart/2005/8/layout/list1"/>
    <dgm:cxn modelId="{8033CE23-49B4-4FB0-B9BD-42D8740F7DC2}" type="presParOf" srcId="{923B2A44-CCEF-427E-B0FA-D3925284DEE9}" destId="{FF27A0C1-31E5-40E5-9DDF-E9C22D16077F}" srcOrd="12" destOrd="0" presId="urn:microsoft.com/office/officeart/2005/8/layout/list1"/>
    <dgm:cxn modelId="{96395890-F6C9-4AB6-AED9-51B0E5930C27}" type="presParOf" srcId="{FF27A0C1-31E5-40E5-9DDF-E9C22D16077F}" destId="{0D9DF621-71FB-4CEB-909A-98F9588B1CCE}" srcOrd="0" destOrd="0" presId="urn:microsoft.com/office/officeart/2005/8/layout/list1"/>
    <dgm:cxn modelId="{329C0B84-3A0E-4599-91B5-4D8354E14D74}" type="presParOf" srcId="{FF27A0C1-31E5-40E5-9DDF-E9C22D16077F}" destId="{8F3FBFE9-9966-4547-931D-804B0B46A701}" srcOrd="1" destOrd="0" presId="urn:microsoft.com/office/officeart/2005/8/layout/list1"/>
    <dgm:cxn modelId="{E98B0634-1483-4022-A8CC-260182877B71}" type="presParOf" srcId="{923B2A44-CCEF-427E-B0FA-D3925284DEE9}" destId="{5CD75519-C2B0-4C32-855E-DFD791314FB2}" srcOrd="13" destOrd="0" presId="urn:microsoft.com/office/officeart/2005/8/layout/list1"/>
    <dgm:cxn modelId="{6BFD0D70-D3B0-4564-BC86-D4DD5FE02A9D}" type="presParOf" srcId="{923B2A44-CCEF-427E-B0FA-D3925284DEE9}" destId="{FBA07C42-BCB1-4D75-9B54-F0B8FBE37632}" srcOrd="14" destOrd="0" presId="urn:microsoft.com/office/officeart/2005/8/layout/list1"/>
  </dgm:cxnLst>
  <dgm:bg/>
  <dgm:whole/>
  <dgm:extLst>
    <a:ext uri="{C62137D5-CB1D-491B-B009-E17868A290BF}">
      <dgm14:recolorImg xmlns:dgm14="http://schemas.microsoft.com/office/drawing/2010/diagram" xmlns="" val="1"/>
    </a:ex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E69305C-0B5F-43AA-B836-37A322C35AC6}">
      <dsp:nvSpPr>
        <dsp:cNvPr id="0" name=""/>
        <dsp:cNvSpPr/>
      </dsp:nvSpPr>
      <dsp:spPr>
        <a:xfrm>
          <a:off x="0" y="814919"/>
          <a:ext cx="5715000" cy="453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F302B53-158D-4AF4-BEB2-FB2CA4E983E7}">
      <dsp:nvSpPr>
        <dsp:cNvPr id="0" name=""/>
        <dsp:cNvSpPr/>
      </dsp:nvSpPr>
      <dsp:spPr>
        <a:xfrm>
          <a:off x="914382" y="488994"/>
          <a:ext cx="4000500" cy="53136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1209" tIns="0" rIns="151209" bIns="0" numCol="1" spcCol="1270" anchor="ctr" anchorCtr="0">
          <a:noAutofit/>
        </a:bodyPr>
        <a:lstStyle/>
        <a:p>
          <a:pPr lvl="0" algn="l" defTabSz="800100">
            <a:lnSpc>
              <a:spcPct val="90000"/>
            </a:lnSpc>
            <a:spcBef>
              <a:spcPct val="0"/>
            </a:spcBef>
            <a:spcAft>
              <a:spcPct val="35000"/>
            </a:spcAft>
          </a:pPr>
          <a:r>
            <a:rPr lang="es-ES" sz="1800" b="1" kern="1200" dirty="0" smtClean="0">
              <a:solidFill>
                <a:schemeClr val="accent1">
                  <a:lumMod val="50000"/>
                </a:schemeClr>
              </a:solidFill>
              <a:effectLst>
                <a:outerShdw blurRad="38100" dist="38100" dir="2700000" algn="tl">
                  <a:srgbClr val="000000">
                    <a:alpha val="43137"/>
                  </a:srgbClr>
                </a:outerShdw>
              </a:effectLst>
            </a:rPr>
            <a:t>NEPOTISMO</a:t>
          </a:r>
          <a:endParaRPr lang="es-ES" sz="1800" b="1" kern="1200" dirty="0">
            <a:solidFill>
              <a:schemeClr val="accent1">
                <a:lumMod val="50000"/>
              </a:schemeClr>
            </a:solidFill>
            <a:effectLst>
              <a:outerShdw blurRad="38100" dist="38100" dir="2700000" algn="tl">
                <a:srgbClr val="000000">
                  <a:alpha val="43137"/>
                </a:srgbClr>
              </a:outerShdw>
            </a:effectLst>
          </a:endParaRPr>
        </a:p>
      </dsp:txBody>
      <dsp:txXfrm>
        <a:off x="914382" y="488994"/>
        <a:ext cx="4000500" cy="531360"/>
      </dsp:txXfrm>
    </dsp:sp>
    <dsp:sp modelId="{69337472-3CA2-4285-95D2-F46F52B56223}">
      <dsp:nvSpPr>
        <dsp:cNvPr id="0" name=""/>
        <dsp:cNvSpPr/>
      </dsp:nvSpPr>
      <dsp:spPr>
        <a:xfrm>
          <a:off x="0" y="1631399"/>
          <a:ext cx="5715000" cy="453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6E48C9C-BC65-42F0-947B-B5669413D440}">
      <dsp:nvSpPr>
        <dsp:cNvPr id="0" name=""/>
        <dsp:cNvSpPr/>
      </dsp:nvSpPr>
      <dsp:spPr>
        <a:xfrm>
          <a:off x="914382" y="1331394"/>
          <a:ext cx="4000500" cy="53136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1209" tIns="0" rIns="151209" bIns="0" numCol="1" spcCol="1270" anchor="ctr" anchorCtr="0">
          <a:noAutofit/>
        </a:bodyPr>
        <a:lstStyle/>
        <a:p>
          <a:pPr lvl="0" algn="l" defTabSz="800100">
            <a:lnSpc>
              <a:spcPct val="90000"/>
            </a:lnSpc>
            <a:spcBef>
              <a:spcPct val="0"/>
            </a:spcBef>
            <a:spcAft>
              <a:spcPct val="35000"/>
            </a:spcAft>
          </a:pPr>
          <a:r>
            <a:rPr lang="es-GT" sz="1800" b="1" kern="1200" dirty="0" smtClean="0">
              <a:solidFill>
                <a:schemeClr val="accent1">
                  <a:lumMod val="50000"/>
                </a:schemeClr>
              </a:solidFill>
              <a:effectLst>
                <a:outerShdw blurRad="38100" dist="38100" dir="2700000" algn="tl">
                  <a:srgbClr val="000000">
                    <a:alpha val="43137"/>
                  </a:srgbClr>
                </a:outerShdw>
              </a:effectLst>
            </a:rPr>
            <a:t>PAGO ILEGAL DE ALIMENTOS</a:t>
          </a:r>
          <a:br>
            <a:rPr lang="es-GT" sz="1800" b="1" kern="1200" dirty="0" smtClean="0">
              <a:solidFill>
                <a:schemeClr val="accent1">
                  <a:lumMod val="50000"/>
                </a:schemeClr>
              </a:solidFill>
              <a:effectLst>
                <a:outerShdw blurRad="38100" dist="38100" dir="2700000" algn="tl">
                  <a:srgbClr val="000000">
                    <a:alpha val="43137"/>
                  </a:srgbClr>
                </a:outerShdw>
              </a:effectLst>
            </a:rPr>
          </a:br>
          <a:endParaRPr lang="es-ES" sz="1800" b="1" kern="1200" dirty="0">
            <a:solidFill>
              <a:schemeClr val="accent1">
                <a:lumMod val="50000"/>
              </a:schemeClr>
            </a:solidFill>
            <a:effectLst>
              <a:outerShdw blurRad="38100" dist="38100" dir="2700000" algn="tl">
                <a:srgbClr val="000000">
                  <a:alpha val="43137"/>
                </a:srgbClr>
              </a:outerShdw>
            </a:effectLst>
          </a:endParaRPr>
        </a:p>
      </dsp:txBody>
      <dsp:txXfrm>
        <a:off x="914382" y="1331394"/>
        <a:ext cx="4000500" cy="531360"/>
      </dsp:txXfrm>
    </dsp:sp>
    <dsp:sp modelId="{5B01F99C-9052-4629-9494-C1B24485850C}">
      <dsp:nvSpPr>
        <dsp:cNvPr id="0" name=""/>
        <dsp:cNvSpPr/>
      </dsp:nvSpPr>
      <dsp:spPr>
        <a:xfrm>
          <a:off x="0" y="2447880"/>
          <a:ext cx="5715000" cy="453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CB51B76-A94A-4EC2-8F85-617118398E69}">
      <dsp:nvSpPr>
        <dsp:cNvPr id="0" name=""/>
        <dsp:cNvSpPr/>
      </dsp:nvSpPr>
      <dsp:spPr>
        <a:xfrm>
          <a:off x="914382" y="2147874"/>
          <a:ext cx="4000500" cy="53136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1209" tIns="0" rIns="151209" bIns="0" numCol="1" spcCol="1270" anchor="ctr" anchorCtr="0">
          <a:noAutofit/>
        </a:bodyPr>
        <a:lstStyle/>
        <a:p>
          <a:pPr lvl="0" algn="l" defTabSz="800100">
            <a:lnSpc>
              <a:spcPct val="90000"/>
            </a:lnSpc>
            <a:spcBef>
              <a:spcPct val="0"/>
            </a:spcBef>
            <a:spcAft>
              <a:spcPct val="35000"/>
            </a:spcAft>
          </a:pPr>
          <a:r>
            <a:rPr lang="es-GT" sz="1800" b="1" kern="1200" dirty="0" smtClean="0">
              <a:solidFill>
                <a:schemeClr val="accent1">
                  <a:lumMod val="50000"/>
                </a:schemeClr>
              </a:solidFill>
              <a:effectLst>
                <a:outerShdw blurRad="38100" dist="38100" dir="2700000" algn="tl">
                  <a:srgbClr val="000000">
                    <a:alpha val="43137"/>
                  </a:srgbClr>
                </a:outerShdw>
              </a:effectLst>
            </a:rPr>
            <a:t>FRAUDE EN EL EVENTO NOG 9874070</a:t>
          </a:r>
          <a:br>
            <a:rPr lang="es-GT" sz="1800" b="1" kern="1200" dirty="0" smtClean="0">
              <a:solidFill>
                <a:schemeClr val="accent1">
                  <a:lumMod val="50000"/>
                </a:schemeClr>
              </a:solidFill>
              <a:effectLst>
                <a:outerShdw blurRad="38100" dist="38100" dir="2700000" algn="tl">
                  <a:srgbClr val="000000">
                    <a:alpha val="43137"/>
                  </a:srgbClr>
                </a:outerShdw>
              </a:effectLst>
            </a:rPr>
          </a:br>
          <a:endParaRPr lang="es-ES" sz="1800" b="1" kern="1200" dirty="0">
            <a:solidFill>
              <a:schemeClr val="accent1">
                <a:lumMod val="50000"/>
              </a:schemeClr>
            </a:solidFill>
            <a:effectLst>
              <a:outerShdw blurRad="38100" dist="38100" dir="2700000" algn="tl">
                <a:srgbClr val="000000">
                  <a:alpha val="43137"/>
                </a:srgbClr>
              </a:outerShdw>
            </a:effectLst>
          </a:endParaRPr>
        </a:p>
      </dsp:txBody>
      <dsp:txXfrm>
        <a:off x="914382" y="2147874"/>
        <a:ext cx="4000500" cy="531360"/>
      </dsp:txXfrm>
    </dsp:sp>
    <dsp:sp modelId="{FBA07C42-BCB1-4D75-9B54-F0B8FBE37632}">
      <dsp:nvSpPr>
        <dsp:cNvPr id="0" name=""/>
        <dsp:cNvSpPr/>
      </dsp:nvSpPr>
      <dsp:spPr>
        <a:xfrm>
          <a:off x="0" y="3264360"/>
          <a:ext cx="5715000" cy="453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F3FBFE9-9966-4547-931D-804B0B46A701}">
      <dsp:nvSpPr>
        <dsp:cNvPr id="0" name=""/>
        <dsp:cNvSpPr/>
      </dsp:nvSpPr>
      <dsp:spPr>
        <a:xfrm>
          <a:off x="914382" y="2964354"/>
          <a:ext cx="4000500" cy="53136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1209" tIns="0" rIns="151209" bIns="0" numCol="1" spcCol="1270" anchor="ctr" anchorCtr="0">
          <a:noAutofit/>
        </a:bodyPr>
        <a:lstStyle/>
        <a:p>
          <a:pPr lvl="0" algn="l" defTabSz="800100">
            <a:lnSpc>
              <a:spcPct val="90000"/>
            </a:lnSpc>
            <a:spcBef>
              <a:spcPct val="0"/>
            </a:spcBef>
            <a:spcAft>
              <a:spcPct val="35000"/>
            </a:spcAft>
          </a:pPr>
          <a:r>
            <a:rPr lang="es-GT" sz="1800" b="1" kern="1200" dirty="0" smtClean="0">
              <a:solidFill>
                <a:schemeClr val="accent1">
                  <a:lumMod val="50000"/>
                </a:schemeClr>
              </a:solidFill>
              <a:effectLst>
                <a:outerShdw blurRad="38100" dist="38100" dir="2700000" algn="tl">
                  <a:srgbClr val="000000">
                    <a:alpha val="43137"/>
                  </a:srgbClr>
                </a:outerShdw>
              </a:effectLst>
            </a:rPr>
            <a:t>FRAUDE EN EL EVENTO NOG 9875034</a:t>
          </a:r>
          <a:br>
            <a:rPr lang="es-GT" sz="1800" b="1" kern="1200" dirty="0" smtClean="0">
              <a:solidFill>
                <a:schemeClr val="accent1">
                  <a:lumMod val="50000"/>
                </a:schemeClr>
              </a:solidFill>
              <a:effectLst>
                <a:outerShdw blurRad="38100" dist="38100" dir="2700000" algn="tl">
                  <a:srgbClr val="000000">
                    <a:alpha val="43137"/>
                  </a:srgbClr>
                </a:outerShdw>
              </a:effectLst>
            </a:rPr>
          </a:br>
          <a:endParaRPr lang="es-ES" sz="1800" b="1" kern="1200" dirty="0">
            <a:solidFill>
              <a:schemeClr val="accent1">
                <a:lumMod val="50000"/>
              </a:schemeClr>
            </a:solidFill>
            <a:effectLst>
              <a:outerShdw blurRad="38100" dist="38100" dir="2700000" algn="tl">
                <a:srgbClr val="000000">
                  <a:alpha val="43137"/>
                </a:srgbClr>
              </a:outerShdw>
            </a:effectLst>
          </a:endParaRPr>
        </a:p>
      </dsp:txBody>
      <dsp:txXfrm>
        <a:off x="914382" y="2964354"/>
        <a:ext cx="4000500" cy="53136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495" cy="501278"/>
          </a:xfrm>
          <a:prstGeom prst="rect">
            <a:avLst/>
          </a:prstGeom>
        </p:spPr>
        <p:txBody>
          <a:bodyPr vert="horz" lIns="93172" tIns="46586" rIns="93172" bIns="46586"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3901109" y="0"/>
            <a:ext cx="2985495" cy="501278"/>
          </a:xfrm>
          <a:prstGeom prst="rect">
            <a:avLst/>
          </a:prstGeom>
        </p:spPr>
        <p:txBody>
          <a:bodyPr vert="horz" lIns="93172" tIns="46586" rIns="93172" bIns="46586" rtlCol="0"/>
          <a:lstStyle>
            <a:lvl1pPr algn="r" eaLnBrk="1" fontAlgn="auto" hangingPunct="1">
              <a:spcBef>
                <a:spcPts val="0"/>
              </a:spcBef>
              <a:spcAft>
                <a:spcPts val="0"/>
              </a:spcAft>
              <a:defRPr sz="1300">
                <a:latin typeface="+mn-lt"/>
              </a:defRPr>
            </a:lvl1pPr>
          </a:lstStyle>
          <a:p>
            <a:pPr>
              <a:defRPr/>
            </a:pPr>
            <a:fld id="{1216FFD8-7C8B-4D4C-8F4D-A836FA9A3DF2}" type="datetimeFigureOut">
              <a:rPr lang="en-US"/>
              <a:pPr>
                <a:defRPr/>
              </a:pPr>
              <a:t>5/22/2020</a:t>
            </a:fld>
            <a:endParaRPr lang="en-US"/>
          </a:p>
        </p:txBody>
      </p:sp>
      <p:sp>
        <p:nvSpPr>
          <p:cNvPr id="4" name="Footer Placeholder 3"/>
          <p:cNvSpPr>
            <a:spLocks noGrp="1"/>
          </p:cNvSpPr>
          <p:nvPr>
            <p:ph type="ftr" sz="quarter" idx="2"/>
          </p:nvPr>
        </p:nvSpPr>
        <p:spPr>
          <a:xfrm>
            <a:off x="0" y="9515725"/>
            <a:ext cx="2985495" cy="501278"/>
          </a:xfrm>
          <a:prstGeom prst="rect">
            <a:avLst/>
          </a:prstGeom>
        </p:spPr>
        <p:txBody>
          <a:bodyPr vert="horz" lIns="93172" tIns="46586" rIns="93172" bIns="46586" rtlCol="0" anchor="b"/>
          <a:lstStyle>
            <a:lvl1pPr algn="l" eaLnBrk="1" fontAlgn="auto" hangingPunct="1">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3901109" y="9515725"/>
            <a:ext cx="2985495" cy="501278"/>
          </a:xfrm>
          <a:prstGeom prst="rect">
            <a:avLst/>
          </a:prstGeom>
        </p:spPr>
        <p:txBody>
          <a:bodyPr vert="horz" lIns="93172" tIns="46586" rIns="93172" bIns="46586" rtlCol="0" anchor="b"/>
          <a:lstStyle>
            <a:lvl1pPr algn="r" eaLnBrk="1" fontAlgn="auto" hangingPunct="1">
              <a:spcBef>
                <a:spcPts val="0"/>
              </a:spcBef>
              <a:spcAft>
                <a:spcPts val="0"/>
              </a:spcAft>
              <a:defRPr sz="1300">
                <a:latin typeface="+mn-lt"/>
              </a:defRPr>
            </a:lvl1pPr>
          </a:lstStyle>
          <a:p>
            <a:pPr>
              <a:defRPr/>
            </a:pPr>
            <a:fld id="{048D92F4-AF61-47D9-AB47-337E0E4D3BC6}" type="slidenum">
              <a:rPr lang="en-US"/>
              <a:pPr>
                <a:defRPr/>
              </a:pPr>
              <a:t>‹Nº›</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495" cy="501278"/>
          </a:xfrm>
          <a:prstGeom prst="rect">
            <a:avLst/>
          </a:prstGeom>
        </p:spPr>
        <p:txBody>
          <a:bodyPr vert="horz" lIns="93172" tIns="46586" rIns="93172" bIns="46586"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3901109" y="0"/>
            <a:ext cx="2985495" cy="501278"/>
          </a:xfrm>
          <a:prstGeom prst="rect">
            <a:avLst/>
          </a:prstGeom>
        </p:spPr>
        <p:txBody>
          <a:bodyPr vert="horz" lIns="93172" tIns="46586" rIns="93172" bIns="46586" rtlCol="0"/>
          <a:lstStyle>
            <a:lvl1pPr algn="r" eaLnBrk="1" fontAlgn="auto" hangingPunct="1">
              <a:spcBef>
                <a:spcPts val="0"/>
              </a:spcBef>
              <a:spcAft>
                <a:spcPts val="0"/>
              </a:spcAft>
              <a:defRPr sz="1300">
                <a:latin typeface="+mn-lt"/>
              </a:defRPr>
            </a:lvl1pPr>
          </a:lstStyle>
          <a:p>
            <a:pPr>
              <a:defRPr/>
            </a:pPr>
            <a:fld id="{6B96B524-3CF4-4E06-B084-668E492557C4}" type="datetimeFigureOut">
              <a:rPr lang="en-US"/>
              <a:pPr>
                <a:defRPr/>
              </a:pPr>
              <a:t>5/22/2020</a:t>
            </a:fld>
            <a:endParaRPr lang="en-US"/>
          </a:p>
        </p:txBody>
      </p:sp>
      <p:sp>
        <p:nvSpPr>
          <p:cNvPr id="4" name="Slide Image Placeholder 3"/>
          <p:cNvSpPr>
            <a:spLocks noGrp="1" noRot="1" noChangeAspect="1"/>
          </p:cNvSpPr>
          <p:nvPr>
            <p:ph type="sldImg" idx="2"/>
          </p:nvPr>
        </p:nvSpPr>
        <p:spPr>
          <a:xfrm>
            <a:off x="939800" y="752475"/>
            <a:ext cx="5008563" cy="3757613"/>
          </a:xfrm>
          <a:prstGeom prst="rect">
            <a:avLst/>
          </a:prstGeom>
          <a:noFill/>
          <a:ln w="12700">
            <a:solidFill>
              <a:prstClr val="black"/>
            </a:solidFill>
          </a:ln>
        </p:spPr>
        <p:txBody>
          <a:bodyPr vert="horz" lIns="93172" tIns="46586" rIns="93172" bIns="46586" rtlCol="0" anchor="ctr"/>
          <a:lstStyle/>
          <a:p>
            <a:pPr lvl="0"/>
            <a:endParaRPr lang="en-US" noProof="0"/>
          </a:p>
        </p:txBody>
      </p:sp>
      <p:sp>
        <p:nvSpPr>
          <p:cNvPr id="5" name="Notes Placeholder 4"/>
          <p:cNvSpPr>
            <a:spLocks noGrp="1"/>
          </p:cNvSpPr>
          <p:nvPr>
            <p:ph type="body" sz="quarter" idx="3"/>
          </p:nvPr>
        </p:nvSpPr>
        <p:spPr>
          <a:xfrm>
            <a:off x="689440" y="4759574"/>
            <a:ext cx="5509283" cy="4508079"/>
          </a:xfrm>
          <a:prstGeom prst="rect">
            <a:avLst/>
          </a:prstGeom>
        </p:spPr>
        <p:txBody>
          <a:bodyPr vert="horz" lIns="93172" tIns="46586" rIns="93172" bIns="4658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515725"/>
            <a:ext cx="2985495" cy="501278"/>
          </a:xfrm>
          <a:prstGeom prst="rect">
            <a:avLst/>
          </a:prstGeom>
        </p:spPr>
        <p:txBody>
          <a:bodyPr vert="horz" lIns="93172" tIns="46586" rIns="93172" bIns="46586" rtlCol="0" anchor="b"/>
          <a:lstStyle>
            <a:lvl1pPr algn="l" eaLnBrk="1" fontAlgn="auto" hangingPunct="1">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3901109" y="9515725"/>
            <a:ext cx="2985495" cy="501278"/>
          </a:xfrm>
          <a:prstGeom prst="rect">
            <a:avLst/>
          </a:prstGeom>
        </p:spPr>
        <p:txBody>
          <a:bodyPr vert="horz" lIns="93172" tIns="46586" rIns="93172" bIns="46586" rtlCol="0" anchor="b"/>
          <a:lstStyle>
            <a:lvl1pPr algn="r" eaLnBrk="1" fontAlgn="auto" hangingPunct="1">
              <a:spcBef>
                <a:spcPts val="0"/>
              </a:spcBef>
              <a:spcAft>
                <a:spcPts val="0"/>
              </a:spcAft>
              <a:defRPr sz="1300">
                <a:latin typeface="+mn-lt"/>
              </a:defRPr>
            </a:lvl1pPr>
          </a:lstStyle>
          <a:p>
            <a:pPr>
              <a:defRPr/>
            </a:pPr>
            <a:fld id="{DC98E866-D2D5-45D8-9337-A5D276150060}" type="slidenum">
              <a:rPr lang="en-US"/>
              <a:pPr>
                <a:defRPr/>
              </a:pPr>
              <a:t>‹Nº›</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10"/>
          </p:nvPr>
        </p:nvSpPr>
        <p:spPr/>
        <p:txBody>
          <a:bodyPr/>
          <a:lstStyle/>
          <a:p>
            <a:pPr>
              <a:defRPr/>
            </a:pPr>
            <a:fld id="{DC98E866-D2D5-45D8-9337-A5D276150060}" type="slidenum">
              <a:rPr lang="en-US" smtClean="0"/>
              <a:pPr>
                <a:defRPr/>
              </a:pPr>
              <a:t>51</a:t>
            </a:fld>
            <a:endParaRPr lang="en-US"/>
          </a:p>
        </p:txBody>
      </p:sp>
    </p:spTree>
    <p:extLst>
      <p:ext uri="{BB962C8B-B14F-4D97-AF65-F5344CB8AC3E}">
        <p14:creationId xmlns:p14="http://schemas.microsoft.com/office/powerpoint/2010/main" xmlns="" val="1797567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10"/>
          </p:nvPr>
        </p:nvSpPr>
        <p:spPr/>
        <p:txBody>
          <a:bodyPr/>
          <a:lstStyle/>
          <a:p>
            <a:pPr>
              <a:defRPr/>
            </a:pPr>
            <a:fld id="{DC98E866-D2D5-45D8-9337-A5D276150060}" type="slidenum">
              <a:rPr lang="en-US" smtClean="0"/>
              <a:pPr>
                <a:defRPr/>
              </a:pPr>
              <a:t>79</a:t>
            </a:fld>
            <a:endParaRPr lang="en-US"/>
          </a:p>
        </p:txBody>
      </p:sp>
    </p:spTree>
    <p:extLst>
      <p:ext uri="{BB962C8B-B14F-4D97-AF65-F5344CB8AC3E}">
        <p14:creationId xmlns:p14="http://schemas.microsoft.com/office/powerpoint/2010/main" xmlns="" val="2824048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10"/>
          </p:nvPr>
        </p:nvSpPr>
        <p:spPr/>
        <p:txBody>
          <a:bodyPr/>
          <a:lstStyle/>
          <a:p>
            <a:pPr>
              <a:defRPr/>
            </a:pPr>
            <a:fld id="{DC98E866-D2D5-45D8-9337-A5D276150060}" type="slidenum">
              <a:rPr lang="en-US" smtClean="0"/>
              <a:pPr>
                <a:defRPr/>
              </a:pPr>
              <a:t>82</a:t>
            </a:fld>
            <a:endParaRPr lang="en-US"/>
          </a:p>
        </p:txBody>
      </p:sp>
    </p:spTree>
    <p:extLst>
      <p:ext uri="{BB962C8B-B14F-4D97-AF65-F5344CB8AC3E}">
        <p14:creationId xmlns:p14="http://schemas.microsoft.com/office/powerpoint/2010/main" xmlns="" val="5382748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pic>
        <p:nvPicPr>
          <p:cNvPr id="2" name="Imagen 7"/>
          <p:cNvPicPr>
            <a:picLocks noChangeAspect="1"/>
          </p:cNvPicPr>
          <p:nvPr/>
        </p:nvPicPr>
        <p:blipFill>
          <a:blip r:embed="rId2" cstate="print">
            <a:extLst>
              <a:ext uri="{28A0092B-C50C-407E-A947-70E740481C1C}">
                <a14:useLocalDpi xmlns:a14="http://schemas.microsoft.com/office/drawing/2010/main" xmlns="" val="0"/>
              </a:ext>
            </a:extLst>
          </a:blip>
          <a:srcRect b="2699"/>
          <a:stretch>
            <a:fillRect/>
          </a:stretch>
        </p:blipFill>
        <p:spPr bwMode="auto">
          <a:xfrm>
            <a:off x="-53975" y="0"/>
            <a:ext cx="9197975"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6068350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dirty="0"/>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xmlns="" val="330476995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057461"/>
            <a:ext cx="7772400" cy="1362075"/>
          </a:xfrm>
        </p:spPr>
        <p:txBody>
          <a:bodyPr anchor="t"/>
          <a:lstStyle>
            <a:lvl1pPr algn="l">
              <a:defRPr sz="4000" b="1" cap="all"/>
            </a:lvl1pPr>
          </a:lstStyle>
          <a:p>
            <a:r>
              <a:rPr lang="es-ES" smtClean="0"/>
              <a:t>Haga clic para modificar el estilo de título del patrón</a:t>
            </a:r>
            <a:endParaRPr lang="es-ES" dirty="0"/>
          </a:p>
        </p:txBody>
      </p:sp>
      <p:sp>
        <p:nvSpPr>
          <p:cNvPr id="3" name="Marcador de texto 2"/>
          <p:cNvSpPr>
            <a:spLocks noGrp="1"/>
          </p:cNvSpPr>
          <p:nvPr>
            <p:ph type="body" idx="1"/>
          </p:nvPr>
        </p:nvSpPr>
        <p:spPr>
          <a:xfrm>
            <a:off x="722313" y="155727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Tree>
    <p:extLst>
      <p:ext uri="{BB962C8B-B14F-4D97-AF65-F5344CB8AC3E}">
        <p14:creationId xmlns:p14="http://schemas.microsoft.com/office/powerpoint/2010/main" xmlns="" val="221556140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dirty="0"/>
          </a:p>
        </p:txBody>
      </p:sp>
      <p:sp>
        <p:nvSpPr>
          <p:cNvPr id="3" name="Marcador de contenido 2"/>
          <p:cNvSpPr>
            <a:spLocks noGrp="1"/>
          </p:cNvSpPr>
          <p:nvPr>
            <p:ph sz="half" idx="1"/>
          </p:nvPr>
        </p:nvSpPr>
        <p:spPr>
          <a:xfrm>
            <a:off x="457200" y="1600200"/>
            <a:ext cx="4038600" cy="3903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4" name="Marcador de contenido 3"/>
          <p:cNvSpPr>
            <a:spLocks noGrp="1"/>
          </p:cNvSpPr>
          <p:nvPr>
            <p:ph sz="half" idx="2"/>
          </p:nvPr>
        </p:nvSpPr>
        <p:spPr>
          <a:xfrm>
            <a:off x="4648200" y="1600200"/>
            <a:ext cx="4038600" cy="3903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xmlns="" val="203590719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dirty="0"/>
          </a:p>
        </p:txBody>
      </p:sp>
    </p:spTree>
    <p:extLst>
      <p:ext uri="{BB962C8B-B14F-4D97-AF65-F5344CB8AC3E}">
        <p14:creationId xmlns:p14="http://schemas.microsoft.com/office/powerpoint/2010/main" xmlns="" val="111633030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3575050" y="273050"/>
            <a:ext cx="5111750" cy="51710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457200" y="1435100"/>
            <a:ext cx="3008313" cy="400896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Tree>
    <p:extLst>
      <p:ext uri="{BB962C8B-B14F-4D97-AF65-F5344CB8AC3E}">
        <p14:creationId xmlns:p14="http://schemas.microsoft.com/office/powerpoint/2010/main" xmlns="" val="203607359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xmlns="" val="47992518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2" name="Imagen 7"/>
          <p:cNvPicPr>
            <a:picLocks noChangeAspect="1"/>
          </p:cNvPicPr>
          <p:nvPr userDrawn="1"/>
        </p:nvPicPr>
        <p:blipFill>
          <a:blip r:embed="rId2" cstate="print">
            <a:extLst>
              <a:ext uri="{28A0092B-C50C-407E-A947-70E740481C1C}">
                <a14:useLocalDpi xmlns:a14="http://schemas.microsoft.com/office/drawing/2010/main" xmlns="" val="0"/>
              </a:ext>
            </a:extLst>
          </a:blip>
          <a:srcRect b="2699"/>
          <a:stretch>
            <a:fillRect/>
          </a:stretch>
        </p:blipFill>
        <p:spPr bwMode="auto">
          <a:xfrm>
            <a:off x="-53975" y="0"/>
            <a:ext cx="9197975"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5046676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pic>
        <p:nvPicPr>
          <p:cNvPr id="3" name="Imagen 5"/>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813" y="-227013"/>
            <a:ext cx="9167813" cy="7085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ítulo 1"/>
          <p:cNvSpPr>
            <a:spLocks noGrp="1"/>
          </p:cNvSpPr>
          <p:nvPr>
            <p:ph type="ctrTitle"/>
          </p:nvPr>
        </p:nvSpPr>
        <p:spPr>
          <a:xfrm>
            <a:off x="685800" y="5261949"/>
            <a:ext cx="7772400" cy="883466"/>
          </a:xfrm>
        </p:spPr>
        <p:txBody>
          <a:bodyPr>
            <a:normAutofit/>
          </a:bodyPr>
          <a:lstStyle>
            <a:lvl1pPr>
              <a:defRPr sz="3000" b="0" baseline="0">
                <a:solidFill>
                  <a:srgbClr val="9C8224"/>
                </a:solidFill>
                <a:latin typeface="Futura Md BT Medium"/>
                <a:cs typeface="Futura Md BT Medium"/>
              </a:defRPr>
            </a:lvl1pPr>
          </a:lstStyle>
          <a:p>
            <a:r>
              <a:rPr lang="es-ES" smtClean="0"/>
              <a:t>Haga clic para modificar el estilo de título del patrón</a:t>
            </a:r>
            <a:endParaRPr lang="es-ES" dirty="0"/>
          </a:p>
        </p:txBody>
      </p:sp>
    </p:spTree>
    <p:extLst>
      <p:ext uri="{BB962C8B-B14F-4D97-AF65-F5344CB8AC3E}">
        <p14:creationId xmlns:p14="http://schemas.microsoft.com/office/powerpoint/2010/main" xmlns="" val="63483381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GT" smtClean="0"/>
              <a:t>Clic para editar título</a:t>
            </a:r>
            <a:endParaRPr lang="es-ES" altLang="es-GT" smtClean="0"/>
          </a:p>
        </p:txBody>
      </p:sp>
      <p:sp>
        <p:nvSpPr>
          <p:cNvPr id="1027" name="Marcador de texto 2"/>
          <p:cNvSpPr>
            <a:spLocks noGrp="1"/>
          </p:cNvSpPr>
          <p:nvPr>
            <p:ph type="body" idx="1"/>
          </p:nvPr>
        </p:nvSpPr>
        <p:spPr bwMode="auto">
          <a:xfrm>
            <a:off x="457200" y="1600200"/>
            <a:ext cx="8229600" cy="383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GT" smtClean="0"/>
              <a:t>Haga clic para modificar el estilo de texto del patrón</a:t>
            </a:r>
          </a:p>
          <a:p>
            <a:pPr lvl="1"/>
            <a:r>
              <a:rPr lang="es-ES_tradnl" altLang="es-GT" smtClean="0"/>
              <a:t>Segundo nivel</a:t>
            </a:r>
          </a:p>
          <a:p>
            <a:pPr lvl="2"/>
            <a:r>
              <a:rPr lang="es-ES_tradnl" altLang="es-GT" smtClean="0"/>
              <a:t>Tercer nivel</a:t>
            </a:r>
          </a:p>
          <a:p>
            <a:pPr lvl="3"/>
            <a:r>
              <a:rPr lang="es-ES_tradnl" altLang="es-GT" smtClean="0"/>
              <a:t>Cuarto nivel</a:t>
            </a:r>
          </a:p>
          <a:p>
            <a:pPr lvl="4"/>
            <a:r>
              <a:rPr lang="es-ES_tradnl" altLang="es-GT" smtClean="0"/>
              <a:t>Quinto nivel</a:t>
            </a:r>
            <a:endParaRPr lang="es-ES" altLang="es-GT" smtClean="0"/>
          </a:p>
        </p:txBody>
      </p:sp>
      <p:pic>
        <p:nvPicPr>
          <p:cNvPr id="1028" name="Imagen 5"/>
          <p:cNvPicPr>
            <a:picLocks noChangeAspect="1"/>
          </p:cNvPicPr>
          <p:nvPr/>
        </p:nvPicPr>
        <p:blipFill>
          <a:blip r:embed="rId11" cstate="print">
            <a:extLst>
              <a:ext uri="{28A0092B-C50C-407E-A947-70E740481C1C}">
                <a14:useLocalDpi xmlns:a14="http://schemas.microsoft.com/office/drawing/2010/main" xmlns="" val="0"/>
              </a:ext>
            </a:extLst>
          </a:blip>
          <a:srcRect t="3017"/>
          <a:stretch>
            <a:fillRect/>
          </a:stretch>
        </p:blipFill>
        <p:spPr bwMode="auto">
          <a:xfrm>
            <a:off x="-11113" y="0"/>
            <a:ext cx="91551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Marcador de texto 2"/>
          <p:cNvSpPr txBox="1">
            <a:spLocks/>
          </p:cNvSpPr>
          <p:nvPr/>
        </p:nvSpPr>
        <p:spPr>
          <a:xfrm>
            <a:off x="2416175" y="5997575"/>
            <a:ext cx="4683125" cy="860425"/>
          </a:xfrm>
          <a:prstGeom prst="rect">
            <a:avLst/>
          </a:prstGeom>
        </p:spPr>
        <p:txBody>
          <a:bodyPr anchor="ctr"/>
          <a:lstStyle>
            <a:lvl1pPr marL="0" indent="0" algn="l" defTabSz="457200" rtl="0" eaLnBrk="1" latinLnBrk="0" hangingPunct="1">
              <a:spcBef>
                <a:spcPct val="20000"/>
              </a:spcBef>
              <a:buFont typeface="Arial"/>
              <a:buNone/>
              <a:defRPr sz="2000" kern="1200">
                <a:solidFill>
                  <a:schemeClr val="tx1">
                    <a:tint val="75000"/>
                  </a:schemeClr>
                </a:solidFill>
                <a:latin typeface="Helvetica"/>
                <a:ea typeface="+mn-ea"/>
                <a:cs typeface="Helvetica"/>
              </a:defRPr>
            </a:lvl1pPr>
            <a:lvl2pPr marL="457200" indent="0" algn="l" defTabSz="457200" rtl="0" eaLnBrk="1" latinLnBrk="0" hangingPunct="1">
              <a:spcBef>
                <a:spcPct val="20000"/>
              </a:spcBef>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defRPr/>
            </a:pPr>
            <a:r>
              <a:rPr lang="es-ES_tradnl" sz="1200" dirty="0" smtClean="0">
                <a:solidFill>
                  <a:schemeClr val="bg1"/>
                </a:solidFill>
              </a:rPr>
              <a:t>Departamento de Información y Prensa</a:t>
            </a:r>
          </a:p>
        </p:txBody>
      </p:sp>
    </p:spTree>
  </p:cSld>
  <p:clrMap bg1="lt1" tx1="dk1" bg2="lt2" tx2="dk2" accent1="accent1" accent2="accent2" accent3="accent3" accent4="accent4" accent5="accent5" accent6="accent6" hlink="hlink" folHlink="folHlink"/>
  <p:sldLayoutIdLst>
    <p:sldLayoutId id="2147484422" r:id="rId1"/>
    <p:sldLayoutId id="2147484416" r:id="rId2"/>
    <p:sldLayoutId id="2147484417" r:id="rId3"/>
    <p:sldLayoutId id="2147484418" r:id="rId4"/>
    <p:sldLayoutId id="2147484419" r:id="rId5"/>
    <p:sldLayoutId id="2147484420" r:id="rId6"/>
    <p:sldLayoutId id="2147484421" r:id="rId7"/>
    <p:sldLayoutId id="2147484423" r:id="rId8"/>
    <p:sldLayoutId id="2147484425" r:id="rId9"/>
  </p:sldLayoutIdLst>
  <p:transition spd="med">
    <p:fade/>
  </p:transition>
  <p:timing>
    <p:tnLst>
      <p:par>
        <p:cTn id="1" dur="indefinite" restart="never" nodeType="tmRoot"/>
      </p:par>
    </p:tnLst>
  </p:timing>
  <p:txStyles>
    <p:titleStyle>
      <a:lvl1pPr algn="ctr" defTabSz="457200" rtl="0" eaLnBrk="0" fontAlgn="base" hangingPunct="0">
        <a:spcBef>
          <a:spcPct val="0"/>
        </a:spcBef>
        <a:spcAft>
          <a:spcPct val="0"/>
        </a:spcAft>
        <a:defRPr sz="3500" b="1" kern="1200">
          <a:solidFill>
            <a:schemeClr val="tx1"/>
          </a:solidFill>
          <a:latin typeface="Helvetica"/>
          <a:ea typeface="+mj-ea"/>
          <a:cs typeface="Helvetica"/>
        </a:defRPr>
      </a:lvl1pPr>
      <a:lvl2pPr algn="ctr" defTabSz="457200" rtl="0" eaLnBrk="0" fontAlgn="base" hangingPunct="0">
        <a:spcBef>
          <a:spcPct val="0"/>
        </a:spcBef>
        <a:spcAft>
          <a:spcPct val="0"/>
        </a:spcAft>
        <a:defRPr sz="3500" b="1">
          <a:solidFill>
            <a:schemeClr val="tx1"/>
          </a:solidFill>
          <a:latin typeface="Helvetica" panose="020B0604020202020204" pitchFamily="34" charset="0"/>
          <a:cs typeface="Helvetica" panose="020B0604020202020204" pitchFamily="34" charset="0"/>
        </a:defRPr>
      </a:lvl2pPr>
      <a:lvl3pPr algn="ctr" defTabSz="457200" rtl="0" eaLnBrk="0" fontAlgn="base" hangingPunct="0">
        <a:spcBef>
          <a:spcPct val="0"/>
        </a:spcBef>
        <a:spcAft>
          <a:spcPct val="0"/>
        </a:spcAft>
        <a:defRPr sz="3500" b="1">
          <a:solidFill>
            <a:schemeClr val="tx1"/>
          </a:solidFill>
          <a:latin typeface="Helvetica" panose="020B0604020202020204" pitchFamily="34" charset="0"/>
          <a:cs typeface="Helvetica" panose="020B0604020202020204" pitchFamily="34" charset="0"/>
        </a:defRPr>
      </a:lvl3pPr>
      <a:lvl4pPr algn="ctr" defTabSz="457200" rtl="0" eaLnBrk="0" fontAlgn="base" hangingPunct="0">
        <a:spcBef>
          <a:spcPct val="0"/>
        </a:spcBef>
        <a:spcAft>
          <a:spcPct val="0"/>
        </a:spcAft>
        <a:defRPr sz="3500" b="1">
          <a:solidFill>
            <a:schemeClr val="tx1"/>
          </a:solidFill>
          <a:latin typeface="Helvetica" panose="020B0604020202020204" pitchFamily="34" charset="0"/>
          <a:cs typeface="Helvetica" panose="020B0604020202020204" pitchFamily="34" charset="0"/>
        </a:defRPr>
      </a:lvl4pPr>
      <a:lvl5pPr algn="ctr" defTabSz="457200" rtl="0" eaLnBrk="0" fontAlgn="base" hangingPunct="0">
        <a:spcBef>
          <a:spcPct val="0"/>
        </a:spcBef>
        <a:spcAft>
          <a:spcPct val="0"/>
        </a:spcAft>
        <a:defRPr sz="3500" b="1">
          <a:solidFill>
            <a:schemeClr val="tx1"/>
          </a:solidFill>
          <a:latin typeface="Helvetica" panose="020B0604020202020204" pitchFamily="34" charset="0"/>
          <a:cs typeface="Helvetica" panose="020B0604020202020204" pitchFamily="34" charset="0"/>
        </a:defRPr>
      </a:lvl5pPr>
      <a:lvl6pPr marL="457200" algn="ctr" defTabSz="457200" rtl="0" fontAlgn="base">
        <a:spcBef>
          <a:spcPct val="0"/>
        </a:spcBef>
        <a:spcAft>
          <a:spcPct val="0"/>
        </a:spcAft>
        <a:defRPr sz="3500" b="1">
          <a:solidFill>
            <a:schemeClr val="tx1"/>
          </a:solidFill>
          <a:latin typeface="Helvetica" panose="020B0604020202020204" pitchFamily="34" charset="0"/>
          <a:cs typeface="Helvetica" panose="020B0604020202020204" pitchFamily="34" charset="0"/>
        </a:defRPr>
      </a:lvl6pPr>
      <a:lvl7pPr marL="914400" algn="ctr" defTabSz="457200" rtl="0" fontAlgn="base">
        <a:spcBef>
          <a:spcPct val="0"/>
        </a:spcBef>
        <a:spcAft>
          <a:spcPct val="0"/>
        </a:spcAft>
        <a:defRPr sz="3500" b="1">
          <a:solidFill>
            <a:schemeClr val="tx1"/>
          </a:solidFill>
          <a:latin typeface="Helvetica" panose="020B0604020202020204" pitchFamily="34" charset="0"/>
          <a:cs typeface="Helvetica" panose="020B0604020202020204" pitchFamily="34" charset="0"/>
        </a:defRPr>
      </a:lvl7pPr>
      <a:lvl8pPr marL="1371600" algn="ctr" defTabSz="457200" rtl="0" fontAlgn="base">
        <a:spcBef>
          <a:spcPct val="0"/>
        </a:spcBef>
        <a:spcAft>
          <a:spcPct val="0"/>
        </a:spcAft>
        <a:defRPr sz="3500" b="1">
          <a:solidFill>
            <a:schemeClr val="tx1"/>
          </a:solidFill>
          <a:latin typeface="Helvetica" panose="020B0604020202020204" pitchFamily="34" charset="0"/>
          <a:cs typeface="Helvetica" panose="020B0604020202020204" pitchFamily="34" charset="0"/>
        </a:defRPr>
      </a:lvl8pPr>
      <a:lvl9pPr marL="1828800" algn="ctr" defTabSz="457200" rtl="0" fontAlgn="base">
        <a:spcBef>
          <a:spcPct val="0"/>
        </a:spcBef>
        <a:spcAft>
          <a:spcPct val="0"/>
        </a:spcAft>
        <a:defRPr sz="3500" b="1">
          <a:solidFill>
            <a:schemeClr val="tx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Helvetica"/>
          <a:ea typeface="+mn-ea"/>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7.jpeg"/></Relationships>
</file>

<file path=ppt/slides/_rels/slide5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3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9.png"/></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1066800" y="3200400"/>
            <a:ext cx="6719888" cy="2119313"/>
          </a:xfrm>
          <a:effectLst>
            <a:outerShdw blurRad="50800" dist="38100" dir="2700000" algn="tl" rotWithShape="0">
              <a:prstClr val="black">
                <a:alpha val="40000"/>
              </a:prstClr>
            </a:outerShdw>
          </a:effectLst>
        </p:spPr>
        <p:txBody>
          <a:bodyPr rtlCol="0">
            <a:noAutofit/>
          </a:bodyPr>
          <a:lstStyle/>
          <a:p>
            <a:pPr eaLnBrk="1" fontAlgn="auto" hangingPunct="1">
              <a:spcAft>
                <a:spcPts val="0"/>
              </a:spcAft>
              <a:defRPr/>
            </a:pPr>
            <a:r>
              <a:rPr lang="es-GT" dirty="0" smtClean="0">
                <a:solidFill>
                  <a:schemeClr val="bg1"/>
                </a:solidFill>
                <a:latin typeface="Calibri" panose="020F0502020204030204" pitchFamily="34" charset="0"/>
              </a:rPr>
              <a:t>CORRUPCIÓN EN EL MINISTERIO DE CULTURA Y DEPORTES</a:t>
            </a:r>
            <a:br>
              <a:rPr lang="es-GT" dirty="0" smtClean="0">
                <a:solidFill>
                  <a:schemeClr val="bg1"/>
                </a:solidFill>
                <a:latin typeface="Calibri" panose="020F0502020204030204" pitchFamily="34" charset="0"/>
              </a:rPr>
            </a:br>
            <a:r>
              <a:rPr lang="es-GT" dirty="0" smtClean="0">
                <a:solidFill>
                  <a:schemeClr val="bg1"/>
                </a:solidFill>
                <a:latin typeface="Calibri" panose="020F0502020204030204" pitchFamily="34" charset="0"/>
              </a:rPr>
              <a:t>NEPOTISMO Y FRAUDE EN LAS </a:t>
            </a:r>
            <a:br>
              <a:rPr lang="es-GT" dirty="0" smtClean="0">
                <a:solidFill>
                  <a:schemeClr val="bg1"/>
                </a:solidFill>
                <a:latin typeface="Calibri" panose="020F0502020204030204" pitchFamily="34" charset="0"/>
              </a:rPr>
            </a:br>
            <a:r>
              <a:rPr lang="es-GT" dirty="0" smtClean="0">
                <a:solidFill>
                  <a:schemeClr val="bg1"/>
                </a:solidFill>
                <a:latin typeface="Calibri" panose="020F0502020204030204" pitchFamily="34" charset="0"/>
              </a:rPr>
              <a:t>CONTRATACIONES PÚBLICAS</a:t>
            </a:r>
            <a:br>
              <a:rPr lang="es-GT" dirty="0" smtClean="0">
                <a:solidFill>
                  <a:schemeClr val="bg1"/>
                </a:solidFill>
                <a:latin typeface="Calibri" panose="020F0502020204030204" pitchFamily="34" charset="0"/>
              </a:rPr>
            </a:br>
            <a:r>
              <a:rPr lang="es-GT" dirty="0" smtClean="0">
                <a:solidFill>
                  <a:schemeClr val="bg1"/>
                </a:solidFill>
                <a:latin typeface="Calibri" panose="020F0502020204030204" pitchFamily="34" charset="0"/>
              </a:rPr>
              <a:t>ADMINISTRACIÓN 2018-2020</a:t>
            </a:r>
            <a:endParaRPr lang="es-GT" dirty="0">
              <a:solidFill>
                <a:schemeClr val="bg1"/>
              </a:solidFill>
            </a:endParaRPr>
          </a:p>
        </p:txBody>
      </p:sp>
      <p:sp>
        <p:nvSpPr>
          <p:cNvPr id="8195" name="CuadroTexto 4"/>
          <p:cNvSpPr txBox="1">
            <a:spLocks noChangeArrowheads="1"/>
          </p:cNvSpPr>
          <p:nvPr/>
        </p:nvSpPr>
        <p:spPr bwMode="auto">
          <a:xfrm>
            <a:off x="9342438" y="49101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Helvetica" panose="020B0604020202020204" pitchFamily="34" charset="0"/>
                <a:cs typeface="Helvetica"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9pPr>
          </a:lstStyle>
          <a:p>
            <a:pPr>
              <a:spcBef>
                <a:spcPct val="0"/>
              </a:spcBef>
              <a:buFontTx/>
              <a:buNone/>
            </a:pPr>
            <a:endParaRPr lang="es-ES" altLang="es-GT" sz="1800" dirty="0">
              <a:latin typeface="Arial" panose="020B0604020202020204" pitchFamily="34" charset="0"/>
            </a:endParaRPr>
          </a:p>
        </p:txBody>
      </p:sp>
      <p:pic>
        <p:nvPicPr>
          <p:cNvPr id="8196" name="Imagen 7"/>
          <p:cNvPicPr>
            <a:picLocks noChangeAspect="1"/>
          </p:cNvPicPr>
          <p:nvPr/>
        </p:nvPicPr>
        <p:blipFill>
          <a:blip r:embed="rId2" cstate="print">
            <a:extLst>
              <a:ext uri="{28A0092B-C50C-407E-A947-70E740481C1C}">
                <a14:useLocalDpi xmlns:a14="http://schemas.microsoft.com/office/drawing/2010/main" xmlns="" val="0"/>
              </a:ext>
            </a:extLst>
          </a:blip>
          <a:srcRect l="14442" t="18678" r="14442" b="18678"/>
          <a:stretch>
            <a:fillRect/>
          </a:stretch>
        </p:blipFill>
        <p:spPr bwMode="auto">
          <a:xfrm>
            <a:off x="3729038" y="1487488"/>
            <a:ext cx="1670050" cy="11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sz="2400" dirty="0" smtClean="0">
                <a:solidFill>
                  <a:schemeClr val="tx2">
                    <a:lumMod val="75000"/>
                  </a:schemeClr>
                </a:solidFill>
                <a:latin typeface="Arial" pitchFamily="34" charset="0"/>
                <a:cs typeface="Arial" pitchFamily="34" charset="0"/>
              </a:rPr>
              <a:t>LICENCIADO ELDER DE JESÚS SÚCHITE VARGAS</a:t>
            </a:r>
            <a:br>
              <a:rPr lang="es-GT" sz="2400" dirty="0" smtClean="0">
                <a:solidFill>
                  <a:schemeClr val="tx2">
                    <a:lumMod val="75000"/>
                  </a:schemeClr>
                </a:solidFill>
                <a:latin typeface="Arial" pitchFamily="34" charset="0"/>
                <a:cs typeface="Arial" pitchFamily="34" charset="0"/>
              </a:rPr>
            </a:br>
            <a:r>
              <a:rPr lang="es-GT" sz="2400" dirty="0" smtClean="0">
                <a:solidFill>
                  <a:schemeClr val="tx2">
                    <a:lumMod val="75000"/>
                  </a:schemeClr>
                </a:solidFill>
                <a:latin typeface="Arial" pitchFamily="34" charset="0"/>
                <a:cs typeface="Arial" pitchFamily="34" charset="0"/>
              </a:rPr>
              <a:t>MINISTRO DE CULTURA Y DEPORTES </a:t>
            </a:r>
            <a:br>
              <a:rPr lang="es-GT" sz="2400" dirty="0" smtClean="0">
                <a:solidFill>
                  <a:schemeClr val="tx2">
                    <a:lumMod val="75000"/>
                  </a:schemeClr>
                </a:solidFill>
                <a:latin typeface="Arial" pitchFamily="34" charset="0"/>
                <a:cs typeface="Arial" pitchFamily="34" charset="0"/>
              </a:rPr>
            </a:br>
            <a:r>
              <a:rPr lang="es-GT" sz="2400" dirty="0" smtClean="0">
                <a:solidFill>
                  <a:schemeClr val="tx2">
                    <a:lumMod val="75000"/>
                  </a:schemeClr>
                </a:solidFill>
                <a:latin typeface="Arial" pitchFamily="34" charset="0"/>
                <a:cs typeface="Arial" pitchFamily="34" charset="0"/>
              </a:rPr>
              <a:t>2018-2020</a:t>
            </a:r>
            <a:endParaRPr lang="es-GT" sz="2400" dirty="0">
              <a:solidFill>
                <a:schemeClr val="tx2">
                  <a:lumMod val="75000"/>
                </a:schemeClr>
              </a:solidFill>
              <a:latin typeface="Arial" pitchFamily="34" charset="0"/>
              <a:cs typeface="Arial" pitchFamily="34" charset="0"/>
            </a:endParaRPr>
          </a:p>
        </p:txBody>
      </p:sp>
      <p:pic>
        <p:nvPicPr>
          <p:cNvPr id="163842" name="Picture 2" descr="Elder Súchite Vargas (@eldersva) | Twitter"/>
          <p:cNvPicPr>
            <a:picLocks noChangeAspect="1" noChangeArrowheads="1"/>
          </p:cNvPicPr>
          <p:nvPr/>
        </p:nvPicPr>
        <p:blipFill>
          <a:blip r:embed="rId2" cstate="print"/>
          <a:srcRect/>
          <a:stretch>
            <a:fillRect/>
          </a:stretch>
        </p:blipFill>
        <p:spPr bwMode="auto">
          <a:xfrm>
            <a:off x="1600200" y="1828800"/>
            <a:ext cx="3810000" cy="3810000"/>
          </a:xfrm>
          <a:prstGeom prst="rect">
            <a:avLst/>
          </a:prstGeom>
          <a:noFill/>
        </p:spPr>
      </p:pic>
      <p:pic>
        <p:nvPicPr>
          <p:cNvPr id="163844" name="Picture 4" descr="10 datos acerca de la Constitución Política de Guatemala que llega ..."/>
          <p:cNvPicPr>
            <a:picLocks noChangeAspect="1" noChangeArrowheads="1"/>
          </p:cNvPicPr>
          <p:nvPr/>
        </p:nvPicPr>
        <p:blipFill>
          <a:blip r:embed="rId3" cstate="print"/>
          <a:srcRect/>
          <a:stretch>
            <a:fillRect/>
          </a:stretch>
        </p:blipFill>
        <p:spPr bwMode="auto">
          <a:xfrm>
            <a:off x="5943600" y="1447800"/>
            <a:ext cx="2514600" cy="2590800"/>
          </a:xfrm>
          <a:prstGeom prst="rect">
            <a:avLst/>
          </a:prstGeom>
          <a:noFill/>
        </p:spPr>
      </p:pic>
      <p:pic>
        <p:nvPicPr>
          <p:cNvPr id="163848" name="Picture 8" descr="El Nepotismo en los Gobiernos - DemocraciaRealYa"/>
          <p:cNvPicPr>
            <a:picLocks noChangeAspect="1" noChangeArrowheads="1"/>
          </p:cNvPicPr>
          <p:nvPr/>
        </p:nvPicPr>
        <p:blipFill>
          <a:blip r:embed="rId4" cstate="print"/>
          <a:srcRect/>
          <a:stretch>
            <a:fillRect/>
          </a:stretch>
        </p:blipFill>
        <p:spPr bwMode="auto">
          <a:xfrm>
            <a:off x="6096000" y="4114800"/>
            <a:ext cx="2514600" cy="1676400"/>
          </a:xfrm>
          <a:prstGeom prst="rect">
            <a:avLst/>
          </a:prstGeom>
          <a:noFill/>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NEPOTISMO </a:t>
            </a:r>
            <a:endParaRPr lang="es-GT" dirty="0">
              <a:latin typeface="Arial" pitchFamily="34" charset="0"/>
              <a:cs typeface="Arial" pitchFamily="34" charset="0"/>
            </a:endParaRPr>
          </a:p>
        </p:txBody>
      </p:sp>
      <p:sp>
        <p:nvSpPr>
          <p:cNvPr id="3" name="2 Marcador de contenido"/>
          <p:cNvSpPr>
            <a:spLocks noGrp="1"/>
          </p:cNvSpPr>
          <p:nvPr>
            <p:ph idx="1"/>
          </p:nvPr>
        </p:nvSpPr>
        <p:spPr>
          <a:xfrm>
            <a:off x="457200" y="1295400"/>
            <a:ext cx="8229600" cy="3836988"/>
          </a:xfrm>
        </p:spPr>
        <p:txBody>
          <a:bodyPr/>
          <a:lstStyle/>
          <a:p>
            <a:pPr algn="just"/>
            <a:r>
              <a:rPr lang="es-ES" sz="1800" b="1" dirty="0" smtClean="0">
                <a:latin typeface="Arial" pitchFamily="34" charset="0"/>
                <a:cs typeface="Arial" pitchFamily="34" charset="0"/>
              </a:rPr>
              <a:t>ELDER DE JESÚS SÚCHITE VARGAS</a:t>
            </a:r>
            <a:r>
              <a:rPr lang="es-ES" sz="1800" dirty="0" smtClean="0">
                <a:latin typeface="Arial" pitchFamily="34" charset="0"/>
                <a:cs typeface="Arial" pitchFamily="34" charset="0"/>
              </a:rPr>
              <a:t>, en el ejercicio de su cargo como Ministro de Cultura y Deportes, para el cual fue nombrado por el Señor Jimmy Morales Cabrera, Presidente Constitucional de la República de Guatemala, mediante Acuerdo Gubernativo Número 55, de fecha 19 de noviembre de 2018, </a:t>
            </a:r>
            <a:r>
              <a:rPr lang="es-ES" sz="1800" b="1" dirty="0" smtClean="0">
                <a:latin typeface="Arial" pitchFamily="34" charset="0"/>
                <a:cs typeface="Arial" pitchFamily="34" charset="0"/>
              </a:rPr>
              <a:t>realizó un ACTO ILEGAL</a:t>
            </a:r>
            <a:r>
              <a:rPr lang="es-ES" sz="1800" dirty="0" smtClean="0">
                <a:latin typeface="Arial" pitchFamily="34" charset="0"/>
                <a:cs typeface="Arial" pitchFamily="34" charset="0"/>
              </a:rPr>
              <a:t> en perjuicio de la correcta administración pública, al emitir el </a:t>
            </a:r>
            <a:r>
              <a:rPr lang="es-ES" sz="1800" b="1" dirty="0" smtClean="0">
                <a:latin typeface="Arial" pitchFamily="34" charset="0"/>
                <a:cs typeface="Arial" pitchFamily="34" charset="0"/>
              </a:rPr>
              <a:t>Acuerdo Ministerial Número 9-2019, el día 2 de enero de 2019</a:t>
            </a:r>
            <a:r>
              <a:rPr lang="es-ES" sz="1800" dirty="0" smtClean="0">
                <a:latin typeface="Arial" pitchFamily="34" charset="0"/>
                <a:cs typeface="Arial" pitchFamily="34" charset="0"/>
              </a:rPr>
              <a:t>, siendo que dentro del Artículo 233 del referido documento, </a:t>
            </a:r>
            <a:r>
              <a:rPr lang="es-ES" sz="1800" b="1" dirty="0" smtClean="0">
                <a:latin typeface="Arial" pitchFamily="34" charset="0"/>
                <a:cs typeface="Arial" pitchFamily="34" charset="0"/>
              </a:rPr>
              <a:t>APROBÓ el Contrato Administrativo de Servicios Técnicos Número 285-2019</a:t>
            </a:r>
            <a:r>
              <a:rPr lang="es-ES" sz="1800" dirty="0" smtClean="0">
                <a:latin typeface="Arial" pitchFamily="34" charset="0"/>
                <a:cs typeface="Arial" pitchFamily="34" charset="0"/>
              </a:rPr>
              <a:t>, suscrito ese mismo día, entre el entonces Viceministro del Deporte y la Recreación, señor </a:t>
            </a:r>
            <a:r>
              <a:rPr lang="es-ES" sz="1800" b="1" dirty="0" smtClean="0">
                <a:latin typeface="Arial" pitchFamily="34" charset="0"/>
                <a:cs typeface="Arial" pitchFamily="34" charset="0"/>
              </a:rPr>
              <a:t>MARIO RENATO MONTERROSO GARCÍA</a:t>
            </a:r>
            <a:r>
              <a:rPr lang="es-ES" sz="1800" dirty="0" smtClean="0">
                <a:latin typeface="Arial" pitchFamily="34" charset="0"/>
                <a:cs typeface="Arial" pitchFamily="34" charset="0"/>
              </a:rPr>
              <a:t> y el señor </a:t>
            </a:r>
            <a:r>
              <a:rPr lang="es-ES" sz="1800" b="1" dirty="0" smtClean="0">
                <a:latin typeface="Arial" pitchFamily="34" charset="0"/>
                <a:cs typeface="Arial" pitchFamily="34" charset="0"/>
              </a:rPr>
              <a:t>EVER EDUARDO DE JESÚS SÚCHITE TUNCHEZ</a:t>
            </a:r>
            <a:r>
              <a:rPr lang="es-ES" sz="1800" dirty="0" smtClean="0">
                <a:latin typeface="Arial" pitchFamily="34" charset="0"/>
                <a:cs typeface="Arial" pitchFamily="34" charset="0"/>
              </a:rPr>
              <a:t>, cuya vigencia fue del 2 de enero al 30 de junio del año 2019, por un monto de Q. 47,741.94; lo anterior, pese a que el señor </a:t>
            </a:r>
            <a:r>
              <a:rPr lang="es-ES" sz="1800" b="1" dirty="0" smtClean="0">
                <a:latin typeface="Arial" pitchFamily="34" charset="0"/>
                <a:cs typeface="Arial" pitchFamily="34" charset="0"/>
              </a:rPr>
              <a:t>EVER EDUARDO DE JESÚS SÚCHITE TUNCHEZ</a:t>
            </a:r>
            <a:r>
              <a:rPr lang="es-ES" sz="1800" dirty="0" smtClean="0">
                <a:latin typeface="Arial" pitchFamily="34" charset="0"/>
                <a:cs typeface="Arial" pitchFamily="34" charset="0"/>
              </a:rPr>
              <a:t> es su pariente dentro de los grados reconocidos por la Ley, en virtud de ser su </a:t>
            </a:r>
            <a:r>
              <a:rPr lang="es-ES" sz="1800" b="1" dirty="0" smtClean="0">
                <a:latin typeface="Arial" pitchFamily="34" charset="0"/>
                <a:cs typeface="Arial" pitchFamily="34" charset="0"/>
              </a:rPr>
              <a:t>SOBRINO</a:t>
            </a:r>
            <a:r>
              <a:rPr lang="es-ES" sz="1800" dirty="0" smtClean="0">
                <a:latin typeface="Arial" pitchFamily="34" charset="0"/>
                <a:cs typeface="Arial" pitchFamily="34" charset="0"/>
              </a:rPr>
              <a:t>, puesto que la referida persona, </a:t>
            </a:r>
            <a:r>
              <a:rPr lang="es-ES" sz="1800" b="1" dirty="0" smtClean="0">
                <a:latin typeface="Arial" pitchFamily="34" charset="0"/>
                <a:cs typeface="Arial" pitchFamily="34" charset="0"/>
              </a:rPr>
              <a:t>ES HIJO DE SU HERMANO</a:t>
            </a:r>
            <a:r>
              <a:rPr lang="es-ES" sz="1800" dirty="0" smtClean="0">
                <a:latin typeface="Arial" pitchFamily="34" charset="0"/>
                <a:cs typeface="Arial" pitchFamily="34" charset="0"/>
              </a:rPr>
              <a:t>, señor </a:t>
            </a:r>
            <a:r>
              <a:rPr lang="es-ES" sz="1800" b="1" dirty="0" smtClean="0">
                <a:latin typeface="Arial" pitchFamily="34" charset="0"/>
                <a:cs typeface="Arial" pitchFamily="34" charset="0"/>
              </a:rPr>
              <a:t>EVER OSWALDO SÚCHITE CABRERA</a:t>
            </a:r>
            <a:r>
              <a:rPr lang="es-ES" sz="1800" dirty="0" smtClean="0">
                <a:latin typeface="Arial" pitchFamily="34" charset="0"/>
                <a:cs typeface="Arial" pitchFamily="34" charset="0"/>
              </a:rPr>
              <a:t>.</a:t>
            </a:r>
            <a:endParaRPr lang="es-GT" sz="1800" dirty="0">
              <a:latin typeface="Arial" pitchFamily="34" charset="0"/>
              <a:cs typeface="Arial" pitchFamily="34" charset="0"/>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2400"/>
            <a:ext cx="8229600" cy="914400"/>
          </a:xfrm>
        </p:spPr>
        <p:txBody>
          <a:bodyPr/>
          <a:lstStyle/>
          <a:p>
            <a:r>
              <a:rPr lang="es-GT" dirty="0" smtClean="0">
                <a:latin typeface="Arial" pitchFamily="34" charset="0"/>
                <a:cs typeface="Arial" pitchFamily="34" charset="0"/>
              </a:rPr>
              <a:t>CONTINUIDAD DELICTIVA</a:t>
            </a:r>
            <a:endParaRPr lang="es-GT" dirty="0">
              <a:latin typeface="Arial" pitchFamily="34" charset="0"/>
              <a:cs typeface="Arial" pitchFamily="34" charset="0"/>
            </a:endParaRPr>
          </a:p>
        </p:txBody>
      </p:sp>
      <p:sp>
        <p:nvSpPr>
          <p:cNvPr id="3" name="2 Marcador de contenido"/>
          <p:cNvSpPr>
            <a:spLocks noGrp="1"/>
          </p:cNvSpPr>
          <p:nvPr>
            <p:ph idx="1"/>
          </p:nvPr>
        </p:nvSpPr>
        <p:spPr>
          <a:xfrm>
            <a:off x="381000" y="1066800"/>
            <a:ext cx="8229600" cy="3836988"/>
          </a:xfrm>
        </p:spPr>
        <p:txBody>
          <a:bodyPr/>
          <a:lstStyle/>
          <a:p>
            <a:pPr algn="just"/>
            <a:r>
              <a:rPr lang="es-ES" sz="1800" b="1" dirty="0" smtClean="0">
                <a:latin typeface="Arial" pitchFamily="34" charset="0"/>
                <a:cs typeface="Arial" pitchFamily="34" charset="0"/>
              </a:rPr>
              <a:t>ELDER DE JESÚS SÚCHITE VARGAS</a:t>
            </a:r>
            <a:r>
              <a:rPr lang="es-ES" sz="1800" dirty="0" smtClean="0">
                <a:latin typeface="Arial" pitchFamily="34" charset="0"/>
                <a:cs typeface="Arial" pitchFamily="34" charset="0"/>
              </a:rPr>
              <a:t>, </a:t>
            </a:r>
            <a:r>
              <a:rPr lang="es-ES" sz="1800" b="1" dirty="0" smtClean="0">
                <a:latin typeface="Arial" pitchFamily="34" charset="0"/>
                <a:cs typeface="Arial" pitchFamily="34" charset="0"/>
              </a:rPr>
              <a:t>realizó nuevamente un ACTO ILEGAL</a:t>
            </a:r>
            <a:r>
              <a:rPr lang="es-ES" sz="1800" dirty="0" smtClean="0">
                <a:latin typeface="Arial" pitchFamily="34" charset="0"/>
                <a:cs typeface="Arial" pitchFamily="34" charset="0"/>
              </a:rPr>
              <a:t>, al emitir el </a:t>
            </a:r>
            <a:r>
              <a:rPr lang="es-ES" sz="1800" b="1" dirty="0" smtClean="0">
                <a:latin typeface="Arial" pitchFamily="34" charset="0"/>
                <a:cs typeface="Arial" pitchFamily="34" charset="0"/>
              </a:rPr>
              <a:t>Acuerdo Ministerial Número 603-2019, el día 2 de julio de 2019</a:t>
            </a:r>
            <a:r>
              <a:rPr lang="es-ES" sz="1800" dirty="0" smtClean="0">
                <a:latin typeface="Arial" pitchFamily="34" charset="0"/>
                <a:cs typeface="Arial" pitchFamily="34" charset="0"/>
              </a:rPr>
              <a:t>, siendo que dentro del Artículo 200 del referido documento, </a:t>
            </a:r>
            <a:r>
              <a:rPr lang="es-ES" sz="1800" b="1" dirty="0" smtClean="0">
                <a:latin typeface="Arial" pitchFamily="34" charset="0"/>
                <a:cs typeface="Arial" pitchFamily="34" charset="0"/>
              </a:rPr>
              <a:t>APROBÓ el Contrato Administrativo de Servicios Técnicos Número 6296-2019</a:t>
            </a:r>
            <a:r>
              <a:rPr lang="es-ES" sz="1800" dirty="0" smtClean="0">
                <a:latin typeface="Arial" pitchFamily="34" charset="0"/>
                <a:cs typeface="Arial" pitchFamily="34" charset="0"/>
              </a:rPr>
              <a:t>, suscrito ese mismo día, entre el entonces Viceministro del Deporte y la Recreación, señor </a:t>
            </a:r>
            <a:r>
              <a:rPr lang="es-ES" sz="1800" b="1" dirty="0" smtClean="0">
                <a:latin typeface="Arial" pitchFamily="34" charset="0"/>
                <a:cs typeface="Arial" pitchFamily="34" charset="0"/>
              </a:rPr>
              <a:t>MARIO RENATO MONTERROSO GARCÍA</a:t>
            </a:r>
            <a:r>
              <a:rPr lang="es-ES" sz="1800" dirty="0" smtClean="0">
                <a:latin typeface="Arial" pitchFamily="34" charset="0"/>
                <a:cs typeface="Arial" pitchFamily="34" charset="0"/>
              </a:rPr>
              <a:t> y el señor </a:t>
            </a:r>
            <a:r>
              <a:rPr lang="es-ES" sz="1800" b="1" dirty="0" smtClean="0">
                <a:latin typeface="Arial" pitchFamily="34" charset="0"/>
                <a:cs typeface="Arial" pitchFamily="34" charset="0"/>
              </a:rPr>
              <a:t>EVER EDUARDO DE JESÚS SÚCHITE TUNCHEZ</a:t>
            </a:r>
            <a:r>
              <a:rPr lang="es-ES" sz="1800" dirty="0" smtClean="0">
                <a:latin typeface="Arial" pitchFamily="34" charset="0"/>
                <a:cs typeface="Arial" pitchFamily="34" charset="0"/>
              </a:rPr>
              <a:t>, cuya vigencia fue del 2 de julio al 31 de diciembre del año 2019, por un monto de Q. 47,741.94. </a:t>
            </a:r>
          </a:p>
          <a:p>
            <a:pPr algn="just"/>
            <a:r>
              <a:rPr lang="es-ES" sz="1800" b="1" dirty="0" smtClean="0">
                <a:latin typeface="Arial" pitchFamily="34" charset="0"/>
                <a:cs typeface="Arial" pitchFamily="34" charset="0"/>
              </a:rPr>
              <a:t>ELDER DE JESÚS SÚCHITE VARGAS</a:t>
            </a:r>
            <a:r>
              <a:rPr lang="es-ES" sz="1800" dirty="0" smtClean="0">
                <a:latin typeface="Arial" pitchFamily="34" charset="0"/>
                <a:cs typeface="Arial" pitchFamily="34" charset="0"/>
              </a:rPr>
              <a:t>, prosiguió con la realización de </a:t>
            </a:r>
            <a:r>
              <a:rPr lang="es-ES" sz="1800" b="1" dirty="0" smtClean="0">
                <a:latin typeface="Arial" pitchFamily="34" charset="0"/>
                <a:cs typeface="Arial" pitchFamily="34" charset="0"/>
              </a:rPr>
              <a:t>ACTOS ILEGALES</a:t>
            </a:r>
            <a:r>
              <a:rPr lang="es-ES" sz="1800" dirty="0" smtClean="0">
                <a:latin typeface="Arial" pitchFamily="34" charset="0"/>
                <a:cs typeface="Arial" pitchFamily="34" charset="0"/>
              </a:rPr>
              <a:t>, al emitir el </a:t>
            </a:r>
            <a:r>
              <a:rPr lang="es-ES" sz="1800" b="1" dirty="0" smtClean="0">
                <a:latin typeface="Arial" pitchFamily="34" charset="0"/>
                <a:cs typeface="Arial" pitchFamily="34" charset="0"/>
              </a:rPr>
              <a:t>Acuerdo Ministerial Número 9-2020, el día 2 de enero de 2020</a:t>
            </a:r>
            <a:r>
              <a:rPr lang="es-ES" sz="1800" dirty="0" smtClean="0">
                <a:latin typeface="Arial" pitchFamily="34" charset="0"/>
                <a:cs typeface="Arial" pitchFamily="34" charset="0"/>
              </a:rPr>
              <a:t>, siendo que dentro del Artículo 300 del referido documento, </a:t>
            </a:r>
            <a:r>
              <a:rPr lang="es-ES" sz="1800" b="1" dirty="0" smtClean="0">
                <a:latin typeface="Arial" pitchFamily="34" charset="0"/>
                <a:cs typeface="Arial" pitchFamily="34" charset="0"/>
              </a:rPr>
              <a:t>APROBÓ el Contrato Administrativo de Servicios Técnicos Número 664-2020</a:t>
            </a:r>
            <a:r>
              <a:rPr lang="es-ES" sz="1800" dirty="0" smtClean="0">
                <a:latin typeface="Arial" pitchFamily="34" charset="0"/>
                <a:cs typeface="Arial" pitchFamily="34" charset="0"/>
              </a:rPr>
              <a:t>, suscrito ese mismo día, entre el entonces Viceministro del Deporte y la Recreación, señor </a:t>
            </a:r>
            <a:r>
              <a:rPr lang="es-ES" sz="1800" b="1" dirty="0" smtClean="0">
                <a:latin typeface="Arial" pitchFamily="34" charset="0"/>
                <a:cs typeface="Arial" pitchFamily="34" charset="0"/>
              </a:rPr>
              <a:t>MARIO RENATO MONTERROSO GARCÍA</a:t>
            </a:r>
            <a:r>
              <a:rPr lang="es-ES" sz="1800" dirty="0" smtClean="0">
                <a:latin typeface="Arial" pitchFamily="34" charset="0"/>
                <a:cs typeface="Arial" pitchFamily="34" charset="0"/>
              </a:rPr>
              <a:t> y el señor </a:t>
            </a:r>
            <a:r>
              <a:rPr lang="es-ES" sz="1800" b="1" dirty="0" smtClean="0">
                <a:latin typeface="Arial" pitchFamily="34" charset="0"/>
                <a:cs typeface="Arial" pitchFamily="34" charset="0"/>
              </a:rPr>
              <a:t>EVER EDUARDO DE JESÚS SÚCHITE TUNCHEZ</a:t>
            </a:r>
            <a:r>
              <a:rPr lang="es-ES" sz="1800" dirty="0" smtClean="0">
                <a:latin typeface="Arial" pitchFamily="34" charset="0"/>
                <a:cs typeface="Arial" pitchFamily="34" charset="0"/>
              </a:rPr>
              <a:t>, cuya vigencia fue del 2 de enero al 31 de diciembre del año 2020, por un monto de Q. 95,741.94. </a:t>
            </a:r>
            <a:endParaRPr lang="es-GT" sz="1800" dirty="0">
              <a:latin typeface="Arial" pitchFamily="34" charset="0"/>
              <a:cs typeface="Arial" pitchFamily="34" charset="0"/>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NORMAS LEGALES VIOLENTADAS</a:t>
            </a:r>
            <a:endParaRPr lang="es-GT" dirty="0">
              <a:latin typeface="Arial" pitchFamily="34" charset="0"/>
              <a:cs typeface="Arial" pitchFamily="34" charset="0"/>
            </a:endParaRPr>
          </a:p>
        </p:txBody>
      </p:sp>
      <p:sp>
        <p:nvSpPr>
          <p:cNvPr id="3" name="2 Marcador de contenido"/>
          <p:cNvSpPr>
            <a:spLocks noGrp="1"/>
          </p:cNvSpPr>
          <p:nvPr>
            <p:ph idx="1"/>
          </p:nvPr>
        </p:nvSpPr>
        <p:spPr>
          <a:xfrm>
            <a:off x="457200" y="1676400"/>
            <a:ext cx="8229600" cy="3836988"/>
          </a:xfrm>
        </p:spPr>
        <p:txBody>
          <a:bodyPr/>
          <a:lstStyle/>
          <a:p>
            <a:pPr algn="just"/>
            <a:r>
              <a:rPr lang="es-ES" sz="1800" dirty="0" smtClean="0">
                <a:latin typeface="Arial" pitchFamily="34" charset="0"/>
                <a:cs typeface="Arial" pitchFamily="34" charset="0"/>
              </a:rPr>
              <a:t>La conducta realizada por el </a:t>
            </a:r>
            <a:r>
              <a:rPr lang="es-ES" sz="1800" b="1" dirty="0" smtClean="0">
                <a:latin typeface="Arial" pitchFamily="34" charset="0"/>
                <a:cs typeface="Arial" pitchFamily="34" charset="0"/>
              </a:rPr>
              <a:t>Ex</a:t>
            </a:r>
            <a:r>
              <a:rPr lang="es-ES" sz="1800" dirty="0" smtClean="0">
                <a:latin typeface="Arial" pitchFamily="34" charset="0"/>
                <a:cs typeface="Arial" pitchFamily="34" charset="0"/>
              </a:rPr>
              <a:t> </a:t>
            </a:r>
            <a:r>
              <a:rPr lang="es-ES" sz="1800" b="1" dirty="0" smtClean="0">
                <a:latin typeface="Arial" pitchFamily="34" charset="0"/>
                <a:cs typeface="Arial" pitchFamily="34" charset="0"/>
              </a:rPr>
              <a:t>MINISTRO</a:t>
            </a:r>
            <a:r>
              <a:rPr lang="es-ES" sz="1800" dirty="0" smtClean="0">
                <a:latin typeface="Arial" pitchFamily="34" charset="0"/>
                <a:cs typeface="Arial" pitchFamily="34" charset="0"/>
              </a:rPr>
              <a:t>, a sabiendas que su sobrino había sido contratado por el Ministerio que se encontraba en ese momento bajo su autoridad, contraviene el contenido del </a:t>
            </a:r>
            <a:r>
              <a:rPr lang="es-ES" sz="1800" b="1" dirty="0" smtClean="0">
                <a:latin typeface="Arial" pitchFamily="34" charset="0"/>
                <a:cs typeface="Arial" pitchFamily="34" charset="0"/>
              </a:rPr>
              <a:t>Artículo 18, literal a) de la Ley de Probidad y Responsabilidad de Funcionarios y Empleados Públicos, Decreto Número 89-2002 del Congreso de la República</a:t>
            </a:r>
            <a:r>
              <a:rPr lang="es-ES" sz="1800" dirty="0" smtClean="0">
                <a:latin typeface="Arial" pitchFamily="34" charset="0"/>
                <a:cs typeface="Arial" pitchFamily="34" charset="0"/>
              </a:rPr>
              <a:t>, puesto que el Señor </a:t>
            </a:r>
            <a:r>
              <a:rPr lang="es-ES" sz="1800" b="1" dirty="0" smtClean="0">
                <a:latin typeface="Arial" pitchFamily="34" charset="0"/>
                <a:cs typeface="Arial" pitchFamily="34" charset="0"/>
              </a:rPr>
              <a:t>ELDER DE JESÚS SÚCHITE</a:t>
            </a:r>
            <a:r>
              <a:rPr lang="es-ES" sz="1800" dirty="0" smtClean="0">
                <a:latin typeface="Arial" pitchFamily="34" charset="0"/>
                <a:cs typeface="Arial" pitchFamily="34" charset="0"/>
              </a:rPr>
              <a:t> </a:t>
            </a:r>
            <a:r>
              <a:rPr lang="es-ES" sz="1800" b="1" dirty="0" smtClean="0">
                <a:latin typeface="Arial" pitchFamily="34" charset="0"/>
                <a:cs typeface="Arial" pitchFamily="34" charset="0"/>
              </a:rPr>
              <a:t>VARGAS</a:t>
            </a:r>
            <a:r>
              <a:rPr lang="es-ES" sz="1800" dirty="0" smtClean="0">
                <a:latin typeface="Arial" pitchFamily="34" charset="0"/>
                <a:cs typeface="Arial" pitchFamily="34" charset="0"/>
              </a:rPr>
              <a:t>, se </a:t>
            </a:r>
            <a:r>
              <a:rPr lang="es-ES" sz="1800" b="1" dirty="0" smtClean="0">
                <a:latin typeface="Arial" pitchFamily="34" charset="0"/>
                <a:cs typeface="Arial" pitchFamily="34" charset="0"/>
              </a:rPr>
              <a:t>APROVECHÓ </a:t>
            </a:r>
            <a:r>
              <a:rPr lang="es-ES" sz="1800" dirty="0" smtClean="0">
                <a:latin typeface="Arial" pitchFamily="34" charset="0"/>
                <a:cs typeface="Arial" pitchFamily="34" charset="0"/>
              </a:rPr>
              <a:t>del cargo que ocupaba como Ministro de Estado, para conseguir o procurar un beneficio personal en  favor de su familiar, además de violentar el contenido del </a:t>
            </a:r>
            <a:r>
              <a:rPr lang="es-ES" sz="1800" b="1" dirty="0" smtClean="0">
                <a:latin typeface="Arial" pitchFamily="34" charset="0"/>
                <a:cs typeface="Arial" pitchFamily="34" charset="0"/>
              </a:rPr>
              <a:t>Artículo 80 literal g) de la Ley de Contrataciones del Estado</a:t>
            </a:r>
            <a:r>
              <a:rPr lang="es-ES" sz="1800" dirty="0" smtClean="0">
                <a:latin typeface="Arial" pitchFamily="34" charset="0"/>
                <a:cs typeface="Arial" pitchFamily="34" charset="0"/>
              </a:rPr>
              <a:t>, el cual contempla una prohibición expresa aplicable a su </a:t>
            </a:r>
            <a:r>
              <a:rPr lang="es-ES" sz="1800" b="1" dirty="0" smtClean="0">
                <a:latin typeface="Arial" pitchFamily="34" charset="0"/>
                <a:cs typeface="Arial" pitchFamily="34" charset="0"/>
              </a:rPr>
              <a:t>SOBRINO</a:t>
            </a:r>
            <a:r>
              <a:rPr lang="es-ES" sz="1800" dirty="0" smtClean="0">
                <a:latin typeface="Arial" pitchFamily="34" charset="0"/>
                <a:cs typeface="Arial" pitchFamily="34" charset="0"/>
              </a:rPr>
              <a:t>, señor </a:t>
            </a:r>
            <a:r>
              <a:rPr lang="es-ES" sz="1800" b="1" dirty="0" smtClean="0">
                <a:latin typeface="Arial" pitchFamily="34" charset="0"/>
                <a:cs typeface="Arial" pitchFamily="34" charset="0"/>
              </a:rPr>
              <a:t>EVER EDUARDO DE JESÚS SÚCHITE TUNCHEZ</a:t>
            </a:r>
            <a:r>
              <a:rPr lang="es-ES" sz="1800" dirty="0" smtClean="0">
                <a:latin typeface="Arial" pitchFamily="34" charset="0"/>
                <a:cs typeface="Arial" pitchFamily="34" charset="0"/>
              </a:rPr>
              <a:t>, habiéndose interesado el Ex Ministro de Estado de forma directa, en una operación en la cual intervino por razón de su cargo.</a:t>
            </a:r>
            <a:endParaRPr lang="es-GT" sz="1800" dirty="0">
              <a:latin typeface="Arial" pitchFamily="34" charset="0"/>
              <a:cs typeface="Arial" pitchFamily="34" charset="0"/>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152400"/>
            <a:ext cx="8229600" cy="762000"/>
          </a:xfrm>
        </p:spPr>
        <p:txBody>
          <a:bodyPr/>
          <a:lstStyle/>
          <a:p>
            <a:r>
              <a:rPr lang="es-GT" dirty="0" smtClean="0">
                <a:latin typeface="Arial" pitchFamily="34" charset="0"/>
                <a:cs typeface="Arial" pitchFamily="34" charset="0"/>
              </a:rPr>
              <a:t>TRÁFICO DE INFLUENCIAS</a:t>
            </a:r>
            <a:endParaRPr lang="es-GT" dirty="0">
              <a:latin typeface="Arial" pitchFamily="34" charset="0"/>
              <a:cs typeface="Arial" pitchFamily="34" charset="0"/>
            </a:endParaRPr>
          </a:p>
        </p:txBody>
      </p:sp>
      <p:sp>
        <p:nvSpPr>
          <p:cNvPr id="3" name="2 Marcador de contenido"/>
          <p:cNvSpPr>
            <a:spLocks noGrp="1"/>
          </p:cNvSpPr>
          <p:nvPr>
            <p:ph idx="1"/>
          </p:nvPr>
        </p:nvSpPr>
        <p:spPr>
          <a:xfrm>
            <a:off x="381000" y="914400"/>
            <a:ext cx="8382000" cy="3836988"/>
          </a:xfrm>
        </p:spPr>
        <p:txBody>
          <a:bodyPr/>
          <a:lstStyle/>
          <a:p>
            <a:pPr algn="just"/>
            <a:r>
              <a:rPr lang="es-ES" sz="1800" b="1" dirty="0" smtClean="0">
                <a:latin typeface="Arial" pitchFamily="34" charset="0"/>
                <a:cs typeface="Arial" pitchFamily="34" charset="0"/>
              </a:rPr>
              <a:t>ELDER DE JESÚS SÚCHITE VARGAS</a:t>
            </a:r>
            <a:r>
              <a:rPr lang="es-ES" sz="1800" dirty="0" smtClean="0">
                <a:latin typeface="Arial" pitchFamily="34" charset="0"/>
                <a:cs typeface="Arial" pitchFamily="34" charset="0"/>
              </a:rPr>
              <a:t>, en el ejercicio de su cargo como Ministro de Cultura y Deportes, actuando de manera directa, con fecha 31 de mayo del año 2019, siendo las 14 horas con 13 minutos aproximadamente, se comunicó telefónicamente con el </a:t>
            </a:r>
            <a:r>
              <a:rPr lang="es-ES" sz="1800" b="1" dirty="0" smtClean="0">
                <a:latin typeface="Arial" pitchFamily="34" charset="0"/>
                <a:cs typeface="Arial" pitchFamily="34" charset="0"/>
              </a:rPr>
              <a:t>SEÑOR</a:t>
            </a:r>
            <a:r>
              <a:rPr lang="es-ES" sz="1800" dirty="0" smtClean="0">
                <a:latin typeface="Arial" pitchFamily="34" charset="0"/>
                <a:cs typeface="Arial" pitchFamily="34" charset="0"/>
              </a:rPr>
              <a:t> </a:t>
            </a:r>
            <a:r>
              <a:rPr lang="es-ES" sz="1800" b="1" dirty="0" smtClean="0">
                <a:latin typeface="Arial" pitchFamily="34" charset="0"/>
                <a:cs typeface="Arial" pitchFamily="34" charset="0"/>
              </a:rPr>
              <a:t>MARIO RENATO MONTERROSO GARCÍA</a:t>
            </a:r>
            <a:r>
              <a:rPr lang="es-ES" sz="1800" dirty="0" smtClean="0">
                <a:latin typeface="Arial" pitchFamily="34" charset="0"/>
                <a:cs typeface="Arial" pitchFamily="34" charset="0"/>
              </a:rPr>
              <a:t>, y prevaleciéndose de su </a:t>
            </a:r>
            <a:r>
              <a:rPr lang="es-ES" sz="1800" b="1" dirty="0" smtClean="0">
                <a:latin typeface="Arial" pitchFamily="34" charset="0"/>
                <a:cs typeface="Arial" pitchFamily="34" charset="0"/>
              </a:rPr>
              <a:t>JERARQUÍA</a:t>
            </a:r>
            <a:r>
              <a:rPr lang="es-ES" sz="1800" dirty="0" smtClean="0">
                <a:latin typeface="Arial" pitchFamily="34" charset="0"/>
                <a:cs typeface="Arial" pitchFamily="34" charset="0"/>
              </a:rPr>
              <a:t>, </a:t>
            </a:r>
            <a:r>
              <a:rPr lang="es-ES" sz="1800" b="1" dirty="0" smtClean="0">
                <a:latin typeface="Arial" pitchFamily="34" charset="0"/>
                <a:cs typeface="Arial" pitchFamily="34" charset="0"/>
              </a:rPr>
              <a:t>INFLUYÓ</a:t>
            </a:r>
            <a:r>
              <a:rPr lang="es-ES" sz="1800" dirty="0" smtClean="0">
                <a:latin typeface="Arial" pitchFamily="34" charset="0"/>
                <a:cs typeface="Arial" pitchFamily="34" charset="0"/>
              </a:rPr>
              <a:t> en el referido Funcionario Público, quien en ese momento ostentaba el cargo de </a:t>
            </a:r>
            <a:r>
              <a:rPr lang="es-ES" sz="1800" b="1" dirty="0" smtClean="0">
                <a:latin typeface="Arial" pitchFamily="34" charset="0"/>
                <a:cs typeface="Arial" pitchFamily="34" charset="0"/>
              </a:rPr>
              <a:t>VICEMINISTRO DEL DEPORTE Y LA RECREACIÓN DEL MINISTERIO QUE SE ENCONTRABA BAJO SU AUTORIDAD</a:t>
            </a:r>
            <a:r>
              <a:rPr lang="es-ES" sz="1800" dirty="0" smtClean="0">
                <a:latin typeface="Arial" pitchFamily="34" charset="0"/>
                <a:cs typeface="Arial" pitchFamily="34" charset="0"/>
              </a:rPr>
              <a:t>; lo anterior, para obtener un beneficio indebido en favor del señor </a:t>
            </a:r>
            <a:r>
              <a:rPr lang="es-ES" sz="1800" b="1" dirty="0" smtClean="0">
                <a:latin typeface="Arial" pitchFamily="34" charset="0"/>
                <a:cs typeface="Arial" pitchFamily="34" charset="0"/>
              </a:rPr>
              <a:t>OBDULIO ALBERTO RAMOS LEÓN</a:t>
            </a:r>
            <a:r>
              <a:rPr lang="es-ES" sz="1800" dirty="0" smtClean="0">
                <a:latin typeface="Arial" pitchFamily="34" charset="0"/>
                <a:cs typeface="Arial" pitchFamily="34" charset="0"/>
              </a:rPr>
              <a:t>, a quien el</a:t>
            </a:r>
            <a:r>
              <a:rPr lang="es-ES" sz="1800" b="1" dirty="0" smtClean="0">
                <a:latin typeface="Arial" pitchFamily="34" charset="0"/>
                <a:cs typeface="Arial" pitchFamily="34" charset="0"/>
              </a:rPr>
              <a:t> EX MINISTRO</a:t>
            </a:r>
            <a:r>
              <a:rPr lang="es-ES" sz="1800" dirty="0" smtClean="0">
                <a:latin typeface="Arial" pitchFamily="34" charset="0"/>
                <a:cs typeface="Arial" pitchFamily="34" charset="0"/>
              </a:rPr>
              <a:t> identificó como su “</a:t>
            </a:r>
            <a:r>
              <a:rPr lang="es-ES" sz="1800" b="1" dirty="0" smtClean="0">
                <a:latin typeface="Arial" pitchFamily="34" charset="0"/>
                <a:cs typeface="Arial" pitchFamily="34" charset="0"/>
              </a:rPr>
              <a:t>SOBRINO”</a:t>
            </a:r>
            <a:r>
              <a:rPr lang="es-ES" sz="1800" dirty="0" smtClean="0">
                <a:latin typeface="Arial" pitchFamily="34" charset="0"/>
                <a:cs typeface="Arial" pitchFamily="34" charset="0"/>
              </a:rPr>
              <a:t>, persona que se encontraba contratada para prestar sus servicios técnicos dentro de la mencionada dependencia, percibiendo hasta el mes de junio del año 2019, honorarios por la cantidad de Q.10,000.00, instruyéndole al señor </a:t>
            </a:r>
            <a:r>
              <a:rPr lang="es-ES" sz="1800" b="1" dirty="0" smtClean="0">
                <a:latin typeface="Arial" pitchFamily="34" charset="0"/>
                <a:cs typeface="Arial" pitchFamily="34" charset="0"/>
              </a:rPr>
              <a:t>MARIO RENATO MONTERROSO GARCÍA</a:t>
            </a:r>
            <a:r>
              <a:rPr lang="es-ES" sz="1800" dirty="0" smtClean="0">
                <a:latin typeface="Arial" pitchFamily="34" charset="0"/>
                <a:cs typeface="Arial" pitchFamily="34" charset="0"/>
              </a:rPr>
              <a:t>, para que procediera a incrementar el monto mensual de los emolumentos que el señor </a:t>
            </a:r>
            <a:r>
              <a:rPr lang="es-ES" sz="1800" b="1" dirty="0" smtClean="0">
                <a:latin typeface="Arial" pitchFamily="34" charset="0"/>
                <a:cs typeface="Arial" pitchFamily="34" charset="0"/>
              </a:rPr>
              <a:t>RAMOS LEÓN</a:t>
            </a:r>
            <a:r>
              <a:rPr lang="es-ES" sz="1800" dirty="0" smtClean="0">
                <a:latin typeface="Arial" pitchFamily="34" charset="0"/>
                <a:cs typeface="Arial" pitchFamily="34" charset="0"/>
              </a:rPr>
              <a:t> devengaría con ocasión del vínculo contractual que se renovaría para el segundo semestre del año 2019, siendo que tal decisión, correspondía a un asunto que el </a:t>
            </a:r>
            <a:r>
              <a:rPr lang="es-ES" sz="1800" b="1" dirty="0" smtClean="0">
                <a:latin typeface="Arial" pitchFamily="34" charset="0"/>
                <a:cs typeface="Arial" pitchFamily="34" charset="0"/>
              </a:rPr>
              <a:t>VICEMINISTRO DEL DEPORTE Y LA RECREACIÓN</a:t>
            </a:r>
            <a:r>
              <a:rPr lang="es-ES" sz="1800" dirty="0" smtClean="0">
                <a:latin typeface="Arial" pitchFamily="34" charset="0"/>
                <a:cs typeface="Arial" pitchFamily="34" charset="0"/>
              </a:rPr>
              <a:t> se encontraba conociendo y debía resolver.</a:t>
            </a:r>
            <a:endParaRPr lang="es-GT" sz="1800" dirty="0">
              <a:latin typeface="Arial" pitchFamily="34" charset="0"/>
              <a:cs typeface="Arial" pitchFamily="34" charset="0"/>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57200" y="2743200"/>
            <a:ext cx="7772400" cy="883466"/>
          </a:xfrm>
        </p:spPr>
        <p:txBody>
          <a:bodyPr>
            <a:normAutofit fontScale="90000"/>
          </a:bodyPr>
          <a:lstStyle/>
          <a:p>
            <a:r>
              <a:rPr lang="es-GT" b="1" dirty="0" smtClean="0"/>
              <a:t>PAGOS ILEGALES </a:t>
            </a:r>
            <a:br>
              <a:rPr lang="es-GT" b="1" dirty="0" smtClean="0"/>
            </a:br>
            <a:r>
              <a:rPr lang="es-GT" b="1" dirty="0" smtClean="0"/>
              <a:t>POR EL SUMINISTRO DE ALIMENTOS EN EL MUNICIPIO DE SAN LUIS JILOTEPEQUE, DEPARTAMENTO DE JALAPA</a:t>
            </a:r>
            <a:endParaRPr lang="es-GT" b="1" dirty="0"/>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ANTECEDENTES DEL CASO</a:t>
            </a:r>
            <a:endParaRPr lang="es-GT" dirty="0">
              <a:latin typeface="Arial" pitchFamily="34" charset="0"/>
              <a:cs typeface="Arial" pitchFamily="34" charset="0"/>
            </a:endParaRPr>
          </a:p>
        </p:txBody>
      </p:sp>
      <p:sp>
        <p:nvSpPr>
          <p:cNvPr id="3" name="2 Marcador de contenido"/>
          <p:cNvSpPr>
            <a:spLocks noGrp="1"/>
          </p:cNvSpPr>
          <p:nvPr>
            <p:ph idx="1"/>
          </p:nvPr>
        </p:nvSpPr>
        <p:spPr>
          <a:xfrm>
            <a:off x="381000" y="1447800"/>
            <a:ext cx="8229600" cy="3836988"/>
          </a:xfrm>
        </p:spPr>
        <p:txBody>
          <a:bodyPr/>
          <a:lstStyle/>
          <a:p>
            <a:pPr algn="just">
              <a:buNone/>
            </a:pPr>
            <a:r>
              <a:rPr lang="es-GT" sz="2000" b="1" dirty="0" smtClean="0">
                <a:latin typeface="Arial" pitchFamily="34" charset="0"/>
                <a:cs typeface="Arial" pitchFamily="34" charset="0"/>
              </a:rPr>
              <a:t>	EL MINISTERIO DE CULTURA Y DEPORTES, REALIZÓ PAGOS ILEGALES POR LA SUPUESTA COMPRA DE ALIMENTOS A LOS PROVEEDORES: FLOR IDALIA MUÑOZ LÓPEZ</a:t>
            </a:r>
            <a:r>
              <a:rPr lang="es-GT" sz="2000" dirty="0" smtClean="0">
                <a:latin typeface="Arial" pitchFamily="34" charset="0"/>
                <a:cs typeface="Arial" pitchFamily="34" charset="0"/>
              </a:rPr>
              <a:t>, propietaria de la Empresa cuyo nombre comercial es </a:t>
            </a:r>
            <a:r>
              <a:rPr lang="es-GT" sz="2000" b="1" dirty="0" smtClean="0">
                <a:latin typeface="Arial" pitchFamily="34" charset="0"/>
                <a:cs typeface="Arial" pitchFamily="34" charset="0"/>
              </a:rPr>
              <a:t>“TAMALES HUEHUETECOS”</a:t>
            </a:r>
            <a:r>
              <a:rPr lang="es-GT" sz="2000" dirty="0" smtClean="0">
                <a:latin typeface="Arial" pitchFamily="34" charset="0"/>
                <a:cs typeface="Arial" pitchFamily="34" charset="0"/>
              </a:rPr>
              <a:t>, por un monto de Q.137,160.00, </a:t>
            </a:r>
            <a:r>
              <a:rPr lang="es-GT" sz="2000" b="1" dirty="0" smtClean="0">
                <a:latin typeface="Arial" pitchFamily="34" charset="0"/>
                <a:cs typeface="Arial" pitchFamily="34" charset="0"/>
              </a:rPr>
              <a:t>BÁRBARA MABELLE ROSAS SOLARES</a:t>
            </a:r>
            <a:r>
              <a:rPr lang="es-GT" sz="2000" dirty="0" smtClean="0">
                <a:latin typeface="Arial" pitchFamily="34" charset="0"/>
                <a:cs typeface="Arial" pitchFamily="34" charset="0"/>
              </a:rPr>
              <a:t>, propietaria de la Empresa cuyo nombre comercial es </a:t>
            </a:r>
            <a:r>
              <a:rPr lang="es-GT" sz="2000" b="1" dirty="0" smtClean="0">
                <a:latin typeface="Arial" pitchFamily="34" charset="0"/>
                <a:cs typeface="Arial" pitchFamily="34" charset="0"/>
              </a:rPr>
              <a:t>“FOOD &amp; RUMBA”,</a:t>
            </a:r>
            <a:r>
              <a:rPr lang="es-GT" sz="2000" dirty="0" smtClean="0">
                <a:latin typeface="Arial" pitchFamily="34" charset="0"/>
                <a:cs typeface="Arial" pitchFamily="34" charset="0"/>
              </a:rPr>
              <a:t> por un monto de Q. 139,590.00, y </a:t>
            </a:r>
            <a:r>
              <a:rPr lang="es-GT" sz="2000" b="1" dirty="0" smtClean="0">
                <a:latin typeface="Arial" pitchFamily="34" charset="0"/>
                <a:cs typeface="Arial" pitchFamily="34" charset="0"/>
              </a:rPr>
              <a:t>ANDREA PAOLA BORRAYO MUÑOZ</a:t>
            </a:r>
            <a:r>
              <a:rPr lang="es-GT" sz="2000" dirty="0" smtClean="0">
                <a:latin typeface="Arial" pitchFamily="34" charset="0"/>
                <a:cs typeface="Arial" pitchFamily="34" charset="0"/>
              </a:rPr>
              <a:t>, propietaria de la Empresa cuyo nombre comercial es </a:t>
            </a:r>
            <a:r>
              <a:rPr lang="es-GT" sz="2000" b="1" dirty="0" smtClean="0">
                <a:latin typeface="Arial" pitchFamily="34" charset="0"/>
                <a:cs typeface="Arial" pitchFamily="34" charset="0"/>
              </a:rPr>
              <a:t>“EVENT CENTER”, </a:t>
            </a:r>
            <a:r>
              <a:rPr lang="es-GT" sz="2000" dirty="0" smtClean="0">
                <a:latin typeface="Arial" pitchFamily="34" charset="0"/>
                <a:cs typeface="Arial" pitchFamily="34" charset="0"/>
              </a:rPr>
              <a:t>por un monto de Q. 70,890.00, totalizándose entre las 15 contrataciones, la cantidad de </a:t>
            </a:r>
            <a:r>
              <a:rPr lang="es-GT" sz="2000" b="1" dirty="0" smtClean="0">
                <a:latin typeface="Arial" pitchFamily="34" charset="0"/>
                <a:cs typeface="Arial" pitchFamily="34" charset="0"/>
              </a:rPr>
              <a:t>Q.347,640.00; adquisiciones que correspondían el suministro de 10,200 raciones alimenticias, distribuidas entre desayunos, almuerzos y cenas, para ser entregadas a niñas y niños habitantes de 15 COMUNIDADES DEL MUNICIPIO DE SAN LUIS JILOTEPEQUE, DEPARTAMENTO DE JALAPA.</a:t>
            </a:r>
            <a:endParaRPr lang="es-GT" sz="2000" dirty="0">
              <a:latin typeface="Arial" pitchFamily="34" charset="0"/>
              <a:cs typeface="Arial" pitchFamily="34" charset="0"/>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04800" y="381000"/>
            <a:ext cx="8229600" cy="3836988"/>
          </a:xfrm>
        </p:spPr>
        <p:txBody>
          <a:bodyPr/>
          <a:lstStyle/>
          <a:p>
            <a:pPr algn="just">
              <a:buNone/>
            </a:pPr>
            <a:r>
              <a:rPr lang="es-GT" sz="2000" dirty="0" smtClean="0">
                <a:latin typeface="Arial" pitchFamily="34" charset="0"/>
                <a:cs typeface="Arial" pitchFamily="34" charset="0"/>
              </a:rPr>
              <a:t>	Las ilegalidades cometidas en el proceso de contratación y pago de los servicios, se originaron de una solicitud presentada por parte de la Directiva Magisterial del Municipio de San Luis </a:t>
            </a:r>
            <a:r>
              <a:rPr lang="es-GT" sz="2000" dirty="0" err="1" smtClean="0">
                <a:latin typeface="Arial" pitchFamily="34" charset="0"/>
                <a:cs typeface="Arial" pitchFamily="34" charset="0"/>
              </a:rPr>
              <a:t>Jilotepeque</a:t>
            </a:r>
            <a:r>
              <a:rPr lang="es-GT" sz="2000" dirty="0" smtClean="0">
                <a:latin typeface="Arial" pitchFamily="34" charset="0"/>
                <a:cs typeface="Arial" pitchFamily="34" charset="0"/>
              </a:rPr>
              <a:t>, Departamento de Jalapa, firmada por las Profesoras </a:t>
            </a:r>
            <a:r>
              <a:rPr lang="es-GT" sz="2000" b="1" dirty="0" smtClean="0">
                <a:latin typeface="Arial" pitchFamily="34" charset="0"/>
                <a:cs typeface="Arial" pitchFamily="34" charset="0"/>
              </a:rPr>
              <a:t>ALBA CAROLA COLINDRES DÁVILA DE ZÚÑIGA</a:t>
            </a:r>
            <a:r>
              <a:rPr lang="es-GT" sz="2000" dirty="0" smtClean="0">
                <a:latin typeface="Arial" pitchFamily="34" charset="0"/>
                <a:cs typeface="Arial" pitchFamily="34" charset="0"/>
              </a:rPr>
              <a:t>, </a:t>
            </a:r>
            <a:r>
              <a:rPr lang="es-GT" sz="2000" b="1" dirty="0" smtClean="0">
                <a:latin typeface="Arial" pitchFamily="34" charset="0"/>
                <a:cs typeface="Arial" pitchFamily="34" charset="0"/>
              </a:rPr>
              <a:t>ENGLY MARISOL GREGORIO YAQUE</a:t>
            </a:r>
            <a:r>
              <a:rPr lang="es-GT" sz="2000" dirty="0" smtClean="0">
                <a:latin typeface="Arial" pitchFamily="34" charset="0"/>
                <a:cs typeface="Arial" pitchFamily="34" charset="0"/>
              </a:rPr>
              <a:t>, así como por parte de la Licenciada </a:t>
            </a:r>
            <a:r>
              <a:rPr lang="es-GT" sz="2000" b="1" dirty="0" smtClean="0">
                <a:latin typeface="Arial" pitchFamily="34" charset="0"/>
                <a:cs typeface="Arial" pitchFamily="34" charset="0"/>
              </a:rPr>
              <a:t>DILIA JANETH COLINDRES MELÉNDEZ</a:t>
            </a:r>
            <a:r>
              <a:rPr lang="es-GT" sz="2000" dirty="0" smtClean="0">
                <a:latin typeface="Arial" pitchFamily="34" charset="0"/>
                <a:cs typeface="Arial" pitchFamily="34" charset="0"/>
              </a:rPr>
              <a:t>, recibida en el Despacho Ministerial con fecha </a:t>
            </a:r>
            <a:r>
              <a:rPr lang="es-GT" sz="2000" b="1" dirty="0" smtClean="0">
                <a:latin typeface="Arial" pitchFamily="34" charset="0"/>
                <a:cs typeface="Arial" pitchFamily="34" charset="0"/>
              </a:rPr>
              <a:t>4 de marzo de 2019</a:t>
            </a:r>
            <a:r>
              <a:rPr lang="es-GT" sz="2000" dirty="0" smtClean="0">
                <a:latin typeface="Arial" pitchFamily="34" charset="0"/>
                <a:cs typeface="Arial" pitchFamily="34" charset="0"/>
              </a:rPr>
              <a:t>, en la cual requerían el apoyo económico al Ministerio de Cultura y Deportes, para financiar la adquisición de 6 mil tiempos de comida, consistentes en 2 mil desayunos, 2 mil almuerzos y 2 mil cenas, para atender la alimentación de 500 niños y niñas que participarían en los XXXVII Juegos Escolares, a realizarse los días 1, 2, 3, 4 y 5 de abril del año 2019, misma que fue rechazada por la Dirección de Áreas Sustantivas del Vice Ministerio del Deporte y la Recreación, por tratarse de actividades escolares, las cuales en todo caso, debiesen ser apoyadas por la Dirección General de Educación Física –DIGEF- adscrita al Ministerio de Educación.  </a:t>
            </a:r>
          </a:p>
          <a:p>
            <a:endParaRPr lang="es-GT" dirty="0">
              <a:latin typeface="Arial" pitchFamily="34" charset="0"/>
              <a:cs typeface="Arial" pitchFamily="34" charset="0"/>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81000" y="762000"/>
            <a:ext cx="8229600" cy="3836988"/>
          </a:xfrm>
        </p:spPr>
        <p:txBody>
          <a:bodyPr/>
          <a:lstStyle/>
          <a:p>
            <a:pPr algn="just">
              <a:buNone/>
            </a:pPr>
            <a:r>
              <a:rPr lang="es-GT" sz="2000" dirty="0" smtClean="0">
                <a:latin typeface="Arial" pitchFamily="34" charset="0"/>
                <a:cs typeface="Arial" pitchFamily="34" charset="0"/>
              </a:rPr>
              <a:t>	El segundo requerimiento, recibido en el Despacho Superior del Ministerio con fecha </a:t>
            </a:r>
            <a:r>
              <a:rPr lang="es-GT" sz="2000" b="1" dirty="0" smtClean="0">
                <a:latin typeface="Arial" pitchFamily="34" charset="0"/>
                <a:cs typeface="Arial" pitchFamily="34" charset="0"/>
              </a:rPr>
              <a:t>25 de marzo de 2019</a:t>
            </a:r>
            <a:r>
              <a:rPr lang="es-GT" sz="2000" dirty="0" smtClean="0">
                <a:latin typeface="Arial" pitchFamily="34" charset="0"/>
                <a:cs typeface="Arial" pitchFamily="34" charset="0"/>
              </a:rPr>
              <a:t>, fue firmado por parte del señor </a:t>
            </a:r>
            <a:r>
              <a:rPr lang="es-GT" sz="2000" b="1" dirty="0" smtClean="0">
                <a:latin typeface="Arial" pitchFamily="34" charset="0"/>
                <a:cs typeface="Arial" pitchFamily="34" charset="0"/>
              </a:rPr>
              <a:t>Moisés Alberto Hernández Manuel, Representante del Consejo Comunitario de Desarrollo del Municipio de San Luis </a:t>
            </a:r>
            <a:r>
              <a:rPr lang="es-GT" sz="2000" b="1" dirty="0" err="1" smtClean="0">
                <a:latin typeface="Arial" pitchFamily="34" charset="0"/>
                <a:cs typeface="Arial" pitchFamily="34" charset="0"/>
              </a:rPr>
              <a:t>Jilotepeque</a:t>
            </a:r>
            <a:r>
              <a:rPr lang="es-GT" sz="2000" b="1" dirty="0" smtClean="0">
                <a:latin typeface="Arial" pitchFamily="34" charset="0"/>
                <a:cs typeface="Arial" pitchFamily="34" charset="0"/>
              </a:rPr>
              <a:t>, Departamento de Jalapa</a:t>
            </a:r>
            <a:r>
              <a:rPr lang="es-GT" sz="2000" dirty="0" smtClean="0">
                <a:latin typeface="Arial" pitchFamily="34" charset="0"/>
                <a:cs typeface="Arial" pitchFamily="34" charset="0"/>
              </a:rPr>
              <a:t>, contando con el visto bueno del Alcalde del referido Municipio, señor</a:t>
            </a:r>
            <a:r>
              <a:rPr lang="es-GT" sz="2000" b="1" dirty="0" smtClean="0">
                <a:latin typeface="Arial" pitchFamily="34" charset="0"/>
                <a:cs typeface="Arial" pitchFamily="34" charset="0"/>
              </a:rPr>
              <a:t> Carlos Alberto Pinto </a:t>
            </a:r>
            <a:r>
              <a:rPr lang="es-GT" sz="2000" b="1" dirty="0" err="1" smtClean="0">
                <a:latin typeface="Arial" pitchFamily="34" charset="0"/>
                <a:cs typeface="Arial" pitchFamily="34" charset="0"/>
              </a:rPr>
              <a:t>Abzún</a:t>
            </a:r>
            <a:r>
              <a:rPr lang="es-GT" sz="2000" b="1" dirty="0" smtClean="0">
                <a:latin typeface="Arial" pitchFamily="34" charset="0"/>
                <a:cs typeface="Arial" pitchFamily="34" charset="0"/>
              </a:rPr>
              <a:t>,</a:t>
            </a:r>
            <a:r>
              <a:rPr lang="es-GT" sz="2000" dirty="0" smtClean="0">
                <a:latin typeface="Arial" pitchFamily="34" charset="0"/>
                <a:cs typeface="Arial" pitchFamily="34" charset="0"/>
              </a:rPr>
              <a:t> mediante el cual nuevamente solicitaban el apoyo para financiar 6 mil tiempos de comida, consistentes en 2 mil desayunos, 2 mil almuerzos y 2 mil cenas, para la semana deportiva y de recreación a realizarse durante los días 1, 2, 3, 4 y 5 de abril del año 2019, en la cual participarían niños provenientes de 22 Aldeas y 8 Caseríos del Municipio tantas veces mencionado; petición que también fue rechazada, en este caso por el Programa Niñez de la Dirección de Áreas Sustantivas, mediante la emisión del CONOCIMIENTO-18-2019/PN/JPS/</a:t>
            </a:r>
            <a:r>
              <a:rPr lang="es-GT" sz="2000" dirty="0" err="1" smtClean="0">
                <a:latin typeface="Arial" pitchFamily="34" charset="0"/>
                <a:cs typeface="Arial" pitchFamily="34" charset="0"/>
              </a:rPr>
              <a:t>jf</a:t>
            </a:r>
            <a:r>
              <a:rPr lang="es-GT" sz="2000" dirty="0" smtClean="0">
                <a:latin typeface="Arial" pitchFamily="34" charset="0"/>
                <a:cs typeface="Arial" pitchFamily="34" charset="0"/>
              </a:rPr>
              <a:t>, de fecha 28 de marzo de 2019, argumentándose no contar en el POA con la disponibilidad presupuestaria para tal efecto.</a:t>
            </a:r>
            <a:endParaRPr lang="es-GT" sz="2000" dirty="0">
              <a:latin typeface="Arial" pitchFamily="34" charset="0"/>
              <a:cs typeface="Arial" pitchFamily="34" charset="0"/>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152400"/>
            <a:ext cx="8763000" cy="3836988"/>
          </a:xfrm>
        </p:spPr>
        <p:txBody>
          <a:bodyPr/>
          <a:lstStyle/>
          <a:p>
            <a:pPr algn="just">
              <a:buNone/>
            </a:pPr>
            <a:r>
              <a:rPr lang="es-GT" sz="2000" dirty="0" smtClean="0">
                <a:latin typeface="Arial" pitchFamily="34" charset="0"/>
                <a:cs typeface="Arial" pitchFamily="34" charset="0"/>
              </a:rPr>
              <a:t>	Pese a que las dependencias del Ministerio de Cultura y Deportes antes descritas, rechazaron fundadamente las solicitudes a las cuales se hizo referencia con antelación, por instrucciones verbales emitidas por parte del </a:t>
            </a:r>
            <a:r>
              <a:rPr lang="es-GT" sz="2000" b="1" dirty="0" smtClean="0">
                <a:latin typeface="Arial" pitchFamily="34" charset="0"/>
                <a:cs typeface="Arial" pitchFamily="34" charset="0"/>
              </a:rPr>
              <a:t>SEÑOR MARIO RENATO MONTERROSO GARCÍA, VICEMINISTRO DEL DEPORTE Y LA RECREACIÓN</a:t>
            </a:r>
            <a:r>
              <a:rPr lang="es-GT" sz="2000" dirty="0" smtClean="0">
                <a:latin typeface="Arial" pitchFamily="34" charset="0"/>
                <a:cs typeface="Arial" pitchFamily="34" charset="0"/>
              </a:rPr>
              <a:t>, el día 29 de marzo de 2019, actuando de forma </a:t>
            </a:r>
            <a:r>
              <a:rPr lang="es-GT" sz="2000" b="1" dirty="0" smtClean="0">
                <a:latin typeface="Arial" pitchFamily="34" charset="0"/>
                <a:cs typeface="Arial" pitchFamily="34" charset="0"/>
              </a:rPr>
              <a:t>ARBITRARIA E ILEGAL</a:t>
            </a:r>
            <a:r>
              <a:rPr lang="es-GT" sz="2000" dirty="0" smtClean="0">
                <a:latin typeface="Arial" pitchFamily="34" charset="0"/>
                <a:cs typeface="Arial" pitchFamily="34" charset="0"/>
              </a:rPr>
              <a:t>, la señora </a:t>
            </a:r>
            <a:r>
              <a:rPr lang="es-GT" sz="2000" b="1" dirty="0" smtClean="0">
                <a:latin typeface="Arial" pitchFamily="34" charset="0"/>
                <a:cs typeface="Arial" pitchFamily="34" charset="0"/>
              </a:rPr>
              <a:t>ANGÉLICA VERALIZ GARCÍA DONIS</a:t>
            </a:r>
            <a:r>
              <a:rPr lang="es-GT" sz="2000" dirty="0" smtClean="0">
                <a:latin typeface="Arial" pitchFamily="34" charset="0"/>
                <a:cs typeface="Arial" pitchFamily="34" charset="0"/>
              </a:rPr>
              <a:t>, quien prestaba sus servicios técnicos dentro de la Sección de Compras del Departamento Administrativo de Administración y Finanzas de la Dirección General del Deporte y la Recreación, contactó y seleccionó para que suministraran los alimentos, a los proveedores: </a:t>
            </a:r>
            <a:r>
              <a:rPr lang="es-GT" sz="2000" b="1" dirty="0" smtClean="0">
                <a:latin typeface="Arial" pitchFamily="34" charset="0"/>
                <a:cs typeface="Arial" pitchFamily="34" charset="0"/>
              </a:rPr>
              <a:t>TAMALAES HUEHUETECOS, FOOD &amp; RUMBA </a:t>
            </a:r>
            <a:r>
              <a:rPr lang="es-GT" sz="2000" dirty="0" smtClean="0">
                <a:latin typeface="Arial" pitchFamily="34" charset="0"/>
                <a:cs typeface="Arial" pitchFamily="34" charset="0"/>
              </a:rPr>
              <a:t>y</a:t>
            </a:r>
            <a:r>
              <a:rPr lang="es-GT" sz="2000" b="1" dirty="0" smtClean="0">
                <a:latin typeface="Arial" pitchFamily="34" charset="0"/>
                <a:cs typeface="Arial" pitchFamily="34" charset="0"/>
              </a:rPr>
              <a:t> EVENT CENTER</a:t>
            </a:r>
            <a:r>
              <a:rPr lang="es-GT" sz="2000" dirty="0" smtClean="0">
                <a:latin typeface="Arial" pitchFamily="34" charset="0"/>
                <a:cs typeface="Arial" pitchFamily="34" charset="0"/>
              </a:rPr>
              <a:t>, a sabiendas que la adquisición debía efectuarse bajo la modalidad de </a:t>
            </a:r>
            <a:r>
              <a:rPr lang="es-GT" sz="2000" b="1" dirty="0" smtClean="0">
                <a:latin typeface="Arial" pitchFamily="34" charset="0"/>
                <a:cs typeface="Arial" pitchFamily="34" charset="0"/>
              </a:rPr>
              <a:t>COMPRA POR CONTRATO ABIERTO</a:t>
            </a:r>
            <a:r>
              <a:rPr lang="es-GT" sz="2000" dirty="0" smtClean="0">
                <a:latin typeface="Arial" pitchFamily="34" charset="0"/>
                <a:cs typeface="Arial" pitchFamily="34" charset="0"/>
              </a:rPr>
              <a:t>, en la cual ya existía un proveedor previamente seleccionado por parte de la Dirección General de Adquisiciones del Estado, adscrita al Ministerio de Finanzas Públicas, siendo la entidad mercantil denominada </a:t>
            </a:r>
            <a:r>
              <a:rPr lang="es-GT" sz="2000" b="1" dirty="0" smtClean="0">
                <a:latin typeface="Arial" pitchFamily="34" charset="0"/>
                <a:cs typeface="Arial" pitchFamily="34" charset="0"/>
              </a:rPr>
              <a:t>BANQUETES DE GUATEMALA, SOCIEDAD ANÓNIMA, la cual poseía establecidos precios más bajos a los ofrecidos por parte de las entidades contratadas, así como la cobertura para suministrar los alimentos en el Departamento de Jalapa. </a:t>
            </a:r>
            <a:endParaRPr lang="es-GT" sz="1800" dirty="0"/>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p:cNvSpPr>
            <a:spLocks noGrp="1"/>
          </p:cNvSpPr>
          <p:nvPr>
            <p:ph type="ctrTitle"/>
          </p:nvPr>
        </p:nvSpPr>
        <p:spPr>
          <a:xfrm>
            <a:off x="431800" y="2279650"/>
            <a:ext cx="7772400" cy="3643313"/>
          </a:xfrm>
        </p:spPr>
        <p:txBody>
          <a:bodyPr>
            <a:normAutofit/>
          </a:bodyPr>
          <a:lstStyle/>
          <a:p>
            <a:r>
              <a:rPr lang="es-ES" altLang="es-GT" sz="3200" b="1" dirty="0" smtClean="0">
                <a:solidFill>
                  <a:schemeClr val="tx2">
                    <a:lumMod val="50000"/>
                  </a:schemeClr>
                </a:solidFill>
                <a:effectLst>
                  <a:outerShdw blurRad="38100" dist="38100" dir="2700000" algn="tl">
                    <a:srgbClr val="000000">
                      <a:alpha val="43137"/>
                    </a:srgbClr>
                  </a:outerShdw>
                </a:effectLst>
                <a:ea typeface="Futura Md BT Medium"/>
              </a:rPr>
              <a:t>CORRUPCIÓN EN EL PALACIO NACIONAL DE LA CULTURA </a:t>
            </a:r>
            <a:br>
              <a:rPr lang="es-ES" altLang="es-GT" sz="3200" b="1" dirty="0" smtClean="0">
                <a:solidFill>
                  <a:schemeClr val="tx2">
                    <a:lumMod val="50000"/>
                  </a:schemeClr>
                </a:solidFill>
                <a:effectLst>
                  <a:outerShdw blurRad="38100" dist="38100" dir="2700000" algn="tl">
                    <a:srgbClr val="000000">
                      <a:alpha val="43137"/>
                    </a:srgbClr>
                  </a:outerShdw>
                </a:effectLst>
                <a:ea typeface="Futura Md BT Medium"/>
              </a:rPr>
            </a:br>
            <a:r>
              <a:rPr lang="es-ES" altLang="es-GT" sz="3200" b="1" dirty="0" smtClean="0">
                <a:solidFill>
                  <a:schemeClr val="tx2">
                    <a:lumMod val="50000"/>
                  </a:schemeClr>
                </a:solidFill>
                <a:effectLst>
                  <a:outerShdw blurRad="38100" dist="38100" dir="2700000" algn="tl">
                    <a:srgbClr val="000000">
                      <a:alpha val="43137"/>
                    </a:srgbClr>
                  </a:outerShdw>
                </a:effectLst>
                <a:ea typeface="Futura Md BT Medium"/>
              </a:rPr>
              <a:t>ADMINISTRACIÓN 2018-2020</a:t>
            </a:r>
            <a:br>
              <a:rPr lang="es-ES" altLang="es-GT" sz="3200" b="1" dirty="0" smtClean="0">
                <a:solidFill>
                  <a:schemeClr val="tx2">
                    <a:lumMod val="50000"/>
                  </a:schemeClr>
                </a:solidFill>
                <a:effectLst>
                  <a:outerShdw blurRad="38100" dist="38100" dir="2700000" algn="tl">
                    <a:srgbClr val="000000">
                      <a:alpha val="43137"/>
                    </a:srgbClr>
                  </a:outerShdw>
                </a:effectLst>
                <a:ea typeface="Futura Md BT Medium"/>
              </a:rPr>
            </a:br>
            <a:r>
              <a:rPr lang="es-ES" altLang="es-GT" sz="2400" b="1" dirty="0" smtClean="0">
                <a:solidFill>
                  <a:schemeClr val="tx2">
                    <a:lumMod val="50000"/>
                  </a:schemeClr>
                </a:solidFill>
                <a:effectLst>
                  <a:outerShdw blurRad="38100" dist="38100" dir="2700000" algn="tl">
                    <a:srgbClr val="000000">
                      <a:alpha val="43137"/>
                    </a:srgbClr>
                  </a:outerShdw>
                </a:effectLst>
                <a:ea typeface="Futura Md BT Medium"/>
              </a:rPr>
              <a:t/>
            </a:r>
            <a:br>
              <a:rPr lang="es-ES" altLang="es-GT" sz="2400" b="1" dirty="0" smtClean="0">
                <a:solidFill>
                  <a:schemeClr val="tx2">
                    <a:lumMod val="50000"/>
                  </a:schemeClr>
                </a:solidFill>
                <a:effectLst>
                  <a:outerShdw blurRad="38100" dist="38100" dir="2700000" algn="tl">
                    <a:srgbClr val="000000">
                      <a:alpha val="43137"/>
                    </a:srgbClr>
                  </a:outerShdw>
                </a:effectLst>
                <a:ea typeface="Futura Md BT Medium"/>
              </a:rPr>
            </a:br>
            <a:r>
              <a:rPr lang="es-ES" altLang="es-GT" sz="2400" b="1" dirty="0" smtClean="0">
                <a:solidFill>
                  <a:schemeClr val="tx2">
                    <a:lumMod val="50000"/>
                  </a:schemeClr>
                </a:solidFill>
                <a:effectLst>
                  <a:outerShdw blurRad="38100" dist="38100" dir="2700000" algn="tl">
                    <a:srgbClr val="000000">
                      <a:alpha val="43137"/>
                    </a:srgbClr>
                  </a:outerShdw>
                </a:effectLst>
                <a:ea typeface="Futura Md BT Medium"/>
              </a:rPr>
              <a:t>EXPEDIENTE: MP001-2019-37809</a:t>
            </a:r>
            <a:br>
              <a:rPr lang="es-ES" altLang="es-GT" sz="2400" b="1" dirty="0" smtClean="0">
                <a:solidFill>
                  <a:schemeClr val="tx2">
                    <a:lumMod val="50000"/>
                  </a:schemeClr>
                </a:solidFill>
                <a:effectLst>
                  <a:outerShdw blurRad="38100" dist="38100" dir="2700000" algn="tl">
                    <a:srgbClr val="000000">
                      <a:alpha val="43137"/>
                    </a:srgbClr>
                  </a:outerShdw>
                </a:effectLst>
                <a:ea typeface="Futura Md BT Medium"/>
              </a:rPr>
            </a:br>
            <a:r>
              <a:rPr lang="es-ES" altLang="es-GT" sz="2400" b="1" dirty="0" smtClean="0">
                <a:solidFill>
                  <a:schemeClr val="tx2">
                    <a:lumMod val="50000"/>
                  </a:schemeClr>
                </a:solidFill>
                <a:effectLst>
                  <a:outerShdw blurRad="38100" dist="38100" dir="2700000" algn="tl">
                    <a:srgbClr val="000000">
                      <a:alpha val="43137"/>
                    </a:srgbClr>
                  </a:outerShdw>
                </a:effectLst>
                <a:ea typeface="Futura Md BT Medium"/>
              </a:rPr>
              <a:t>FISCALÍA CONTRA LA CORRUPCIÓN</a:t>
            </a:r>
            <a:br>
              <a:rPr lang="es-ES" altLang="es-GT" sz="2400" b="1" dirty="0" smtClean="0">
                <a:solidFill>
                  <a:schemeClr val="tx2">
                    <a:lumMod val="50000"/>
                  </a:schemeClr>
                </a:solidFill>
                <a:effectLst>
                  <a:outerShdw blurRad="38100" dist="38100" dir="2700000" algn="tl">
                    <a:srgbClr val="000000">
                      <a:alpha val="43137"/>
                    </a:srgbClr>
                  </a:outerShdw>
                </a:effectLst>
                <a:ea typeface="Futura Md BT Medium"/>
              </a:rPr>
            </a:br>
            <a:r>
              <a:rPr lang="es-GT" altLang="es-GT" sz="2000" b="1" dirty="0" smtClean="0">
                <a:solidFill>
                  <a:schemeClr val="tx2">
                    <a:lumMod val="50000"/>
                  </a:schemeClr>
                </a:solidFill>
                <a:effectLst>
                  <a:outerShdw blurRad="38100" dist="38100" dir="2700000" algn="tl">
                    <a:srgbClr val="000000">
                      <a:alpha val="43137"/>
                    </a:srgbClr>
                  </a:outerShdw>
                </a:effectLst>
                <a:ea typeface="Futura Md BT Medium"/>
              </a:rPr>
              <a:t/>
            </a:r>
            <a:br>
              <a:rPr lang="es-GT" altLang="es-GT" sz="2000" b="1" dirty="0" smtClean="0">
                <a:solidFill>
                  <a:schemeClr val="tx2">
                    <a:lumMod val="50000"/>
                  </a:schemeClr>
                </a:solidFill>
                <a:effectLst>
                  <a:outerShdw blurRad="38100" dist="38100" dir="2700000" algn="tl">
                    <a:srgbClr val="000000">
                      <a:alpha val="43137"/>
                    </a:srgbClr>
                  </a:outerShdw>
                </a:effectLst>
                <a:ea typeface="Futura Md BT Medium"/>
              </a:rPr>
            </a:br>
            <a:r>
              <a:rPr lang="es-GT" altLang="es-GT" sz="2000" b="1" dirty="0" smtClean="0">
                <a:solidFill>
                  <a:schemeClr val="tx2">
                    <a:lumMod val="50000"/>
                  </a:schemeClr>
                </a:solidFill>
                <a:effectLst>
                  <a:outerShdw blurRad="38100" dist="38100" dir="2700000" algn="tl">
                    <a:srgbClr val="000000">
                      <a:alpha val="43137"/>
                    </a:srgbClr>
                  </a:outerShdw>
                </a:effectLst>
                <a:ea typeface="Futura Md BT Medium"/>
              </a:rPr>
              <a:t/>
            </a:r>
            <a:br>
              <a:rPr lang="es-GT" altLang="es-GT" sz="2000" b="1" dirty="0" smtClean="0">
                <a:solidFill>
                  <a:schemeClr val="tx2">
                    <a:lumMod val="50000"/>
                  </a:schemeClr>
                </a:solidFill>
                <a:effectLst>
                  <a:outerShdw blurRad="38100" dist="38100" dir="2700000" algn="tl">
                    <a:srgbClr val="000000">
                      <a:alpha val="43137"/>
                    </a:srgbClr>
                  </a:outerShdw>
                </a:effectLst>
                <a:ea typeface="Futura Md BT Medium"/>
              </a:rPr>
            </a:br>
            <a:endParaRPr lang="es-GT" altLang="es-GT" sz="2000" b="1" dirty="0" smtClean="0">
              <a:effectLst>
                <a:outerShdw blurRad="38100" dist="38100" dir="2700000" algn="tl">
                  <a:srgbClr val="000000">
                    <a:alpha val="43137"/>
                  </a:srgbClr>
                </a:outerShdw>
              </a:effectLst>
              <a:ea typeface="Futura Md BT Medium"/>
            </a:endParaRP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85800"/>
            <a:ext cx="8229600" cy="3836988"/>
          </a:xfrm>
        </p:spPr>
        <p:txBody>
          <a:bodyPr/>
          <a:lstStyle/>
          <a:p>
            <a:pPr algn="just">
              <a:buNone/>
            </a:pPr>
            <a:r>
              <a:rPr lang="es-GT" sz="2000" dirty="0" smtClean="0">
                <a:latin typeface="Arial" pitchFamily="34" charset="0"/>
                <a:cs typeface="Arial" pitchFamily="34" charset="0"/>
              </a:rPr>
              <a:t>	En este orden de ideas, y luego de recibir instrucciones por parte del Despacho del Señor Viceministro del Deporte y la Recreación, el día 30 de abril de 2019, en el interior de las instalaciones del Palacio Nacional de la Cultura, los señores </a:t>
            </a:r>
            <a:r>
              <a:rPr lang="es-GT" sz="2000" b="1" dirty="0" smtClean="0">
                <a:latin typeface="Arial" pitchFamily="34" charset="0"/>
                <a:cs typeface="Arial" pitchFamily="34" charset="0"/>
              </a:rPr>
              <a:t>JOSÉ AMILCAR CASTRO ALARCÓN, ROXANDA EDITH ORELLANA VALDEZ DE URBINA, ANGÉLICA VICTORIA MORALES BATRES, JOSÉ ALEJANDRO PALOMO LÓPEZ, ANGÉLICA VERALIZ GARCÍA DONIS, JAQUELIN DEL CARMEN VILLATORO TELLO y RODOLFO ESTUARDO IBAÑEZ CABRERA</a:t>
            </a:r>
            <a:r>
              <a:rPr lang="es-GT" sz="2000" dirty="0" smtClean="0">
                <a:latin typeface="Arial" pitchFamily="34" charset="0"/>
                <a:cs typeface="Arial" pitchFamily="34" charset="0"/>
              </a:rPr>
              <a:t>, todos Funcionarios, Empleados y Colaboradores del Ministerio de Cultura y Deportes, se concertaron para buscar los mecanismos ilícitos, para dar una apariencia de legalidad a las adquisiciones anómalas de alimentos que habían sido realizadas, decidiendo entre otros aspectos, fraccionar las compras que en su conjunto ascendían a la cantidad de </a:t>
            </a:r>
            <a:r>
              <a:rPr lang="es-GT" sz="2000" b="1" dirty="0" smtClean="0">
                <a:latin typeface="Arial" pitchFamily="34" charset="0"/>
                <a:cs typeface="Arial" pitchFamily="34" charset="0"/>
              </a:rPr>
              <a:t>Q.347,640.00</a:t>
            </a:r>
            <a:endParaRPr lang="es-GT" sz="2000" dirty="0">
              <a:latin typeface="Arial" pitchFamily="34" charset="0"/>
              <a:cs typeface="Arial" pitchFamily="34" charset="0"/>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85800"/>
            <a:ext cx="8229600" cy="3836988"/>
          </a:xfrm>
        </p:spPr>
        <p:txBody>
          <a:bodyPr/>
          <a:lstStyle/>
          <a:p>
            <a:pPr algn="just">
              <a:buNone/>
            </a:pPr>
            <a:r>
              <a:rPr lang="es-GT" sz="2000" dirty="0" smtClean="0">
                <a:latin typeface="Arial" pitchFamily="34" charset="0"/>
                <a:cs typeface="Arial" pitchFamily="34" charset="0"/>
              </a:rPr>
              <a:t>	Acordaron que el requerimiento de fecha 25 de marzo de 2019, formulado por parte del señor </a:t>
            </a:r>
            <a:r>
              <a:rPr lang="es-GT" sz="2000" b="1" dirty="0" smtClean="0">
                <a:latin typeface="Arial" pitchFamily="34" charset="0"/>
                <a:cs typeface="Arial" pitchFamily="34" charset="0"/>
              </a:rPr>
              <a:t>Moisés Alberto Hernández Manuel, Representante de un Consejo Comunitario de Desarrollo del Municipio de San Luis </a:t>
            </a:r>
            <a:r>
              <a:rPr lang="es-GT" sz="2000" b="1" dirty="0" err="1" smtClean="0">
                <a:latin typeface="Arial" pitchFamily="34" charset="0"/>
                <a:cs typeface="Arial" pitchFamily="34" charset="0"/>
              </a:rPr>
              <a:t>Jilotepeque</a:t>
            </a:r>
            <a:r>
              <a:rPr lang="es-GT" sz="2000" b="1" dirty="0" smtClean="0">
                <a:latin typeface="Arial" pitchFamily="34" charset="0"/>
                <a:cs typeface="Arial" pitchFamily="34" charset="0"/>
              </a:rPr>
              <a:t>, Departamento de Jalapa</a:t>
            </a:r>
            <a:r>
              <a:rPr lang="es-GT" sz="2000" dirty="0" smtClean="0">
                <a:latin typeface="Arial" pitchFamily="34" charset="0"/>
                <a:cs typeface="Arial" pitchFamily="34" charset="0"/>
              </a:rPr>
              <a:t>, contando con el visto bueno del Alcalde del referido Municipio, debía subdividirse en 15 solicitudes, pactando que debían obtener igual número de oficios, firmados por los Presidentes de 15 COCODES del Municipio en mención, los cuales fueron requeridos a tales personas, por parte de la Dirigente Magisterial, </a:t>
            </a:r>
            <a:r>
              <a:rPr lang="es-GT" sz="2000" b="1" dirty="0" smtClean="0">
                <a:latin typeface="Arial" pitchFamily="34" charset="0"/>
                <a:cs typeface="Arial" pitchFamily="34" charset="0"/>
              </a:rPr>
              <a:t>LICENCIADA</a:t>
            </a:r>
            <a:r>
              <a:rPr lang="es-GT" sz="2000" dirty="0" smtClean="0">
                <a:latin typeface="Arial" pitchFamily="34" charset="0"/>
                <a:cs typeface="Arial" pitchFamily="34" charset="0"/>
              </a:rPr>
              <a:t> </a:t>
            </a:r>
            <a:r>
              <a:rPr lang="es-GT" sz="2000" b="1" dirty="0" smtClean="0">
                <a:latin typeface="Arial" pitchFamily="34" charset="0"/>
                <a:cs typeface="Arial" pitchFamily="34" charset="0"/>
              </a:rPr>
              <a:t>DILIA JANETH COLINDRES MELÉNDEZ</a:t>
            </a:r>
            <a:r>
              <a:rPr lang="es-GT" sz="2000" dirty="0" smtClean="0">
                <a:latin typeface="Arial" pitchFamily="34" charset="0"/>
                <a:cs typeface="Arial" pitchFamily="34" charset="0"/>
              </a:rPr>
              <a:t>, a petición de la señora </a:t>
            </a:r>
            <a:r>
              <a:rPr lang="es-GT" sz="2000" b="1" dirty="0" smtClean="0">
                <a:latin typeface="Arial" pitchFamily="34" charset="0"/>
                <a:cs typeface="Arial" pitchFamily="34" charset="0"/>
              </a:rPr>
              <a:t>JAQUELIN DEL CARMEN VILLATORO TELLO DE RIVAS, </a:t>
            </a:r>
            <a:r>
              <a:rPr lang="es-GT" sz="2000" dirty="0" smtClean="0">
                <a:latin typeface="Arial" pitchFamily="34" charset="0"/>
                <a:cs typeface="Arial" pitchFamily="34" charset="0"/>
              </a:rPr>
              <a:t>quien prestaba sus servicios técnicos en el Programa Eventos Especiales de Promoción y Fortalecimiento de la Cultura Física, perteneciente al Departamento de Programación Sustantiva de la Dirección de Áreas Sustantivas de la Dirección General del Deporte y la Recreación</a:t>
            </a:r>
            <a:endParaRPr lang="es-GT" sz="2000" dirty="0">
              <a:latin typeface="Arial" pitchFamily="34" charset="0"/>
              <a:cs typeface="Arial" pitchFamily="34" charset="0"/>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81000" y="1219200"/>
            <a:ext cx="8153400" cy="3836988"/>
          </a:xfrm>
        </p:spPr>
        <p:txBody>
          <a:bodyPr/>
          <a:lstStyle/>
          <a:p>
            <a:pPr algn="just">
              <a:buNone/>
            </a:pPr>
            <a:r>
              <a:rPr lang="es-GT" sz="2000" dirty="0" smtClean="0">
                <a:latin typeface="Arial" pitchFamily="34" charset="0"/>
                <a:cs typeface="Arial" pitchFamily="34" charset="0"/>
              </a:rPr>
              <a:t>	Los Funcionarios, Empleados y Asesora del Ministerio de Cultura y Deportes, </a:t>
            </a:r>
            <a:r>
              <a:rPr lang="es-GT" sz="2000" b="1" dirty="0" smtClean="0">
                <a:latin typeface="Arial" pitchFamily="34" charset="0"/>
                <a:cs typeface="Arial" pitchFamily="34" charset="0"/>
              </a:rPr>
              <a:t>SIMULARON</a:t>
            </a:r>
            <a:r>
              <a:rPr lang="es-GT" sz="2000" dirty="0" smtClean="0">
                <a:latin typeface="Arial" pitchFamily="34" charset="0"/>
                <a:cs typeface="Arial" pitchFamily="34" charset="0"/>
              </a:rPr>
              <a:t> que las solicitudes de los </a:t>
            </a:r>
            <a:r>
              <a:rPr lang="es-GT" sz="2000" b="1" dirty="0" smtClean="0">
                <a:latin typeface="Arial" pitchFamily="34" charset="0"/>
                <a:cs typeface="Arial" pitchFamily="34" charset="0"/>
              </a:rPr>
              <a:t>COCODES</a:t>
            </a:r>
            <a:r>
              <a:rPr lang="es-GT" sz="2000" dirty="0" smtClean="0">
                <a:latin typeface="Arial" pitchFamily="34" charset="0"/>
                <a:cs typeface="Arial" pitchFamily="34" charset="0"/>
              </a:rPr>
              <a:t>, se habían realizado con fechas 18, 19, 20 y 21 de marzo de 2019 y que habían sido recibidas en el Despacho Ministerial, con fecha </a:t>
            </a:r>
            <a:r>
              <a:rPr lang="es-GT" sz="2000" b="1" dirty="0" smtClean="0">
                <a:latin typeface="Arial" pitchFamily="34" charset="0"/>
                <a:cs typeface="Arial" pitchFamily="34" charset="0"/>
              </a:rPr>
              <a:t>21 de marzo de 2019 a las 10:00 horas, para de esta forma proceder a legalizar las adquisiciones que de manera directa y utilizando la modalidad de “Compra de Baja Cuantía”, ilegalmente se habían efectuado; sin embargo, conforme a la investigación realizada por la Fiscalía, se determinó que los documentos fueron elaborados, manipulados e incorporados a los expedientes administrativos, con fechas posteriores a la aparente prestación de los servicios de alimentación</a:t>
            </a:r>
            <a:r>
              <a:rPr lang="es-GT" sz="2000" dirty="0" smtClean="0">
                <a:latin typeface="Arial" pitchFamily="34" charset="0"/>
                <a:cs typeface="Arial" pitchFamily="34" charset="0"/>
              </a:rPr>
              <a:t>.</a:t>
            </a:r>
          </a:p>
          <a:p>
            <a:pPr algn="just">
              <a:buNone/>
            </a:pPr>
            <a:endParaRPr lang="es-GT" sz="2000" dirty="0" smtClean="0"/>
          </a:p>
          <a:p>
            <a:pPr algn="just"/>
            <a:endParaRPr lang="es-GT" sz="2000" dirty="0" smtClean="0"/>
          </a:p>
          <a:p>
            <a:endParaRPr lang="es-GT" dirty="0"/>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04800" y="1600200"/>
            <a:ext cx="8229600" cy="3836988"/>
          </a:xfrm>
        </p:spPr>
        <p:txBody>
          <a:bodyPr/>
          <a:lstStyle/>
          <a:p>
            <a:pPr algn="just">
              <a:buNone/>
            </a:pPr>
            <a:r>
              <a:rPr lang="es-GT" sz="2000" dirty="0" smtClean="0">
                <a:latin typeface="Arial" pitchFamily="34" charset="0"/>
                <a:cs typeface="Arial" pitchFamily="34" charset="0"/>
              </a:rPr>
              <a:t>	Las adquisiciones y pagos realizados a los proveedores, eran ilegales, puesto que las supuestas actividades que fueron financiadas, correspondían a eventos orientados a promover el deporte escolar, contraviniéndose el contenido del </a:t>
            </a:r>
            <a:r>
              <a:rPr lang="es-GT" sz="2000" b="1" dirty="0" smtClean="0">
                <a:latin typeface="Arial" pitchFamily="34" charset="0"/>
                <a:cs typeface="Arial" pitchFamily="34" charset="0"/>
              </a:rPr>
              <a:t>ARTÍCULO 31 LITERAL G DE LA LEY DEL ORGANISMO EJECUTIVO</a:t>
            </a:r>
            <a:r>
              <a:rPr lang="es-GT" sz="2000" dirty="0" smtClean="0">
                <a:latin typeface="Arial" pitchFamily="34" charset="0"/>
                <a:cs typeface="Arial" pitchFamily="34" charset="0"/>
              </a:rPr>
              <a:t>, el cual literalmente estatuye como una función del Ministerio de Cultura y Deportes: “Impulsar de forma descentralizada la recreación y el deporte no federado y no escolar.”.</a:t>
            </a:r>
          </a:p>
          <a:p>
            <a:endParaRPr lang="es-GT" dirty="0"/>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85800"/>
            <a:ext cx="8229600" cy="3836988"/>
          </a:xfrm>
        </p:spPr>
        <p:txBody>
          <a:bodyPr/>
          <a:lstStyle/>
          <a:p>
            <a:pPr algn="just">
              <a:buNone/>
            </a:pPr>
            <a:r>
              <a:rPr lang="es-GT" sz="2000" dirty="0" smtClean="0">
                <a:latin typeface="Arial" pitchFamily="34" charset="0"/>
                <a:cs typeface="Arial" pitchFamily="34" charset="0"/>
              </a:rPr>
              <a:t>	La selección de las empresas que supuestamente suministraron los alimentos en las actividades deportivas y recreativas realizadas en el Municipio de San Luis </a:t>
            </a:r>
            <a:r>
              <a:rPr lang="es-GT" sz="2000" dirty="0" err="1" smtClean="0">
                <a:latin typeface="Arial" pitchFamily="34" charset="0"/>
                <a:cs typeface="Arial" pitchFamily="34" charset="0"/>
              </a:rPr>
              <a:t>Jilotepeque</a:t>
            </a:r>
            <a:r>
              <a:rPr lang="es-GT" sz="2000" dirty="0" smtClean="0">
                <a:latin typeface="Arial" pitchFamily="34" charset="0"/>
                <a:cs typeface="Arial" pitchFamily="34" charset="0"/>
              </a:rPr>
              <a:t>, Departamento de Jalapa, los días 1, 2, 3, 4 y 5 de abril de 2019, se realizó de forma arbitraria e ilegal, puesto que además de fraccionarse las adquisiciones de los alimentos, utilizándose la modalidad de Compra de Baja Cuantía, al haberse emitido y pagado facturas cuyos montos no excedían de Q.25,000.00, </a:t>
            </a:r>
            <a:r>
              <a:rPr lang="es-GT" sz="2000" b="1" dirty="0" smtClean="0">
                <a:latin typeface="Arial" pitchFamily="34" charset="0"/>
                <a:cs typeface="Arial" pitchFamily="34" charset="0"/>
              </a:rPr>
              <a:t>SE EVADIÓ LA UTILIZACIÓN DE LA MODALIDAD DE COMPRA POR CONTRATO ABIERTO</a:t>
            </a:r>
            <a:r>
              <a:rPr lang="es-GT" sz="2000" dirty="0" smtClean="0">
                <a:latin typeface="Arial" pitchFamily="34" charset="0"/>
                <a:cs typeface="Arial" pitchFamily="34" charset="0"/>
              </a:rPr>
              <a:t>, </a:t>
            </a:r>
            <a:r>
              <a:rPr lang="es-GT" sz="2000" b="1" dirty="0" smtClean="0">
                <a:latin typeface="Arial" pitchFamily="34" charset="0"/>
                <a:cs typeface="Arial" pitchFamily="34" charset="0"/>
              </a:rPr>
              <a:t>CIRCUNSTANCIA QUE CAUSÓ UN GRAVE PERJUICIO AL PATRIMONIO DEL ESTADO, SIENDO QUE AL HABERSE REALIZADO COMPRAS DIRECTAS A LOS PROVEEDORES ANTES RELACIONADOS, SE PAGARON Q.99,039.50 </a:t>
            </a:r>
            <a:r>
              <a:rPr lang="es-GT" sz="2000" dirty="0" smtClean="0">
                <a:latin typeface="Arial" pitchFamily="34" charset="0"/>
                <a:cs typeface="Arial" pitchFamily="34" charset="0"/>
              </a:rPr>
              <a:t>de más, en relación a los precios ofertados por la entidad que figuraba como proveedora de alimentos en Contrato Abierto, es decir </a:t>
            </a:r>
            <a:r>
              <a:rPr lang="es-GT" sz="2000" b="1" dirty="0" smtClean="0">
                <a:latin typeface="Arial" pitchFamily="34" charset="0"/>
                <a:cs typeface="Arial" pitchFamily="34" charset="0"/>
              </a:rPr>
              <a:t>BANQUETES DE GUATEMALA, SOCIEDAD ANÓNIMA</a:t>
            </a:r>
            <a:r>
              <a:rPr lang="es-GT" sz="2000" dirty="0" smtClean="0">
                <a:latin typeface="Arial" pitchFamily="34" charset="0"/>
                <a:cs typeface="Arial" pitchFamily="34" charset="0"/>
              </a:rPr>
              <a:t>. </a:t>
            </a:r>
          </a:p>
          <a:p>
            <a:pPr algn="just"/>
            <a:endParaRPr lang="es-GT" sz="2000" dirty="0">
              <a:latin typeface="Arial" pitchFamily="34" charset="0"/>
              <a:cs typeface="Arial" pitchFamily="34" charset="0"/>
            </a:endParaRP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04800" y="533400"/>
            <a:ext cx="8229600" cy="3836988"/>
          </a:xfrm>
        </p:spPr>
        <p:txBody>
          <a:bodyPr/>
          <a:lstStyle/>
          <a:p>
            <a:pPr algn="just">
              <a:buNone/>
            </a:pPr>
            <a:r>
              <a:rPr lang="es-GT" sz="2000" dirty="0" smtClean="0">
                <a:latin typeface="Arial" pitchFamily="34" charset="0"/>
                <a:cs typeface="Arial" pitchFamily="34" charset="0"/>
              </a:rPr>
              <a:t>	Como parte del conjunto de ilegalidades cometidas por los Funcionarios y Empleados del </a:t>
            </a:r>
            <a:r>
              <a:rPr lang="es-GT" sz="2000" b="1" dirty="0" smtClean="0">
                <a:latin typeface="Arial" pitchFamily="34" charset="0"/>
                <a:cs typeface="Arial" pitchFamily="34" charset="0"/>
              </a:rPr>
              <a:t>MICUDE</a:t>
            </a:r>
            <a:r>
              <a:rPr lang="es-GT" sz="2000" dirty="0" smtClean="0">
                <a:latin typeface="Arial" pitchFamily="34" charset="0"/>
                <a:cs typeface="Arial" pitchFamily="34" charset="0"/>
              </a:rPr>
              <a:t>, fueron </a:t>
            </a:r>
            <a:r>
              <a:rPr lang="es-GT" sz="2000" b="1" dirty="0" smtClean="0">
                <a:latin typeface="Arial" pitchFamily="34" charset="0"/>
                <a:cs typeface="Arial" pitchFamily="34" charset="0"/>
              </a:rPr>
              <a:t>INVENTADOS</a:t>
            </a:r>
            <a:r>
              <a:rPr lang="es-GT" sz="2000" dirty="0" smtClean="0">
                <a:latin typeface="Arial" pitchFamily="34" charset="0"/>
                <a:cs typeface="Arial" pitchFamily="34" charset="0"/>
              </a:rPr>
              <a:t> </a:t>
            </a:r>
            <a:r>
              <a:rPr lang="es-GT" sz="2000" b="1" dirty="0" smtClean="0">
                <a:latin typeface="Arial" pitchFamily="34" charset="0"/>
                <a:cs typeface="Arial" pitchFamily="34" charset="0"/>
              </a:rPr>
              <a:t>LOS NOMBRES DE LOS EVENTOS DEPORTIVOS Y RECREATIVOS QUE CON RECURSOS DEL ESTADO SE PAGARON A PRECIOS SOBREVALORADOS,</a:t>
            </a:r>
            <a:r>
              <a:rPr lang="es-GT" sz="2000" dirty="0" smtClean="0">
                <a:latin typeface="Arial" pitchFamily="34" charset="0"/>
                <a:cs typeface="Arial" pitchFamily="34" charset="0"/>
              </a:rPr>
              <a:t> con el único cometido de generar 15 solicitudes diferentes y por ende fraccionar artificiosamente las adquisiciones realizadas a las empresas proveedoras; sin embargo, la investigación que preliminarmente se ha realizado, permitió determinar que las actividades son </a:t>
            </a:r>
            <a:r>
              <a:rPr lang="es-GT" sz="2000" b="1" dirty="0" smtClean="0">
                <a:latin typeface="Arial" pitchFamily="34" charset="0"/>
                <a:cs typeface="Arial" pitchFamily="34" charset="0"/>
              </a:rPr>
              <a:t>INEXISTENTES</a:t>
            </a:r>
            <a:r>
              <a:rPr lang="es-GT" sz="2000" dirty="0" smtClean="0">
                <a:latin typeface="Arial" pitchFamily="34" charset="0"/>
                <a:cs typeface="Arial" pitchFamily="34" charset="0"/>
              </a:rPr>
              <a:t>, y que por consiguiente, es </a:t>
            </a:r>
            <a:r>
              <a:rPr lang="es-GT" sz="2000" b="1" dirty="0" smtClean="0">
                <a:latin typeface="Arial" pitchFamily="34" charset="0"/>
                <a:cs typeface="Arial" pitchFamily="34" charset="0"/>
              </a:rPr>
              <a:t>FALSO</a:t>
            </a:r>
            <a:r>
              <a:rPr lang="es-GT" sz="2000" dirty="0" smtClean="0">
                <a:latin typeface="Arial" pitchFamily="34" charset="0"/>
                <a:cs typeface="Arial" pitchFamily="34" charset="0"/>
              </a:rPr>
              <a:t> que los proveedores hubiesen suministrado alimentos en las 15 Comunidades del Municipio de San Luis </a:t>
            </a:r>
            <a:r>
              <a:rPr lang="es-GT" sz="2000" dirty="0" err="1" smtClean="0">
                <a:latin typeface="Arial" pitchFamily="34" charset="0"/>
                <a:cs typeface="Arial" pitchFamily="34" charset="0"/>
              </a:rPr>
              <a:t>Jilotepeque</a:t>
            </a:r>
            <a:r>
              <a:rPr lang="es-GT" sz="2000" dirty="0" smtClean="0">
                <a:latin typeface="Arial" pitchFamily="34" charset="0"/>
                <a:cs typeface="Arial" pitchFamily="34" charset="0"/>
              </a:rPr>
              <a:t>, Departamento de Jalapa, habiéndose </a:t>
            </a:r>
            <a:r>
              <a:rPr lang="es-GT" sz="2000" b="1" dirty="0" smtClean="0">
                <a:latin typeface="Arial" pitchFamily="34" charset="0"/>
                <a:cs typeface="Arial" pitchFamily="34" charset="0"/>
              </a:rPr>
              <a:t>insertado declaraciones falsas en los distintos documentos públicos administrativos, contables y financieros, con los cuales fueron conformados los expedientes administrativos respectivos</a:t>
            </a:r>
            <a:r>
              <a:rPr lang="es-GT" sz="2000" dirty="0" smtClean="0">
                <a:latin typeface="Arial" pitchFamily="34" charset="0"/>
                <a:cs typeface="Arial" pitchFamily="34" charset="0"/>
              </a:rPr>
              <a:t>, pretendiéndose a través de dichas falsedades, dar una apariencia de legalidad administrativa a las compras efectuadas. </a:t>
            </a:r>
          </a:p>
          <a:p>
            <a:endParaRPr lang="es-GT" dirty="0"/>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33400"/>
            <a:ext cx="8229600" cy="3836988"/>
          </a:xfrm>
        </p:spPr>
        <p:txBody>
          <a:bodyPr/>
          <a:lstStyle/>
          <a:p>
            <a:pPr algn="just">
              <a:buNone/>
            </a:pPr>
            <a:r>
              <a:rPr lang="es-GT" sz="2000" dirty="0" smtClean="0">
                <a:latin typeface="Arial" pitchFamily="34" charset="0"/>
                <a:cs typeface="Arial" pitchFamily="34" charset="0"/>
              </a:rPr>
              <a:t>	Otra de las ilegalidades cometidas por los</a:t>
            </a:r>
            <a:r>
              <a:rPr lang="es-GT" sz="2000" b="1" dirty="0" smtClean="0">
                <a:latin typeface="Arial" pitchFamily="34" charset="0"/>
                <a:cs typeface="Arial" pitchFamily="34" charset="0"/>
              </a:rPr>
              <a:t> FUNCIONARIOS, EMPLEADOS Y  ASESORES DEL MICUDE</a:t>
            </a:r>
            <a:r>
              <a:rPr lang="es-GT" sz="2000" dirty="0" smtClean="0">
                <a:latin typeface="Arial" pitchFamily="34" charset="0"/>
                <a:cs typeface="Arial" pitchFamily="34" charset="0"/>
              </a:rPr>
              <a:t>, para tratar de dar una apariencia de legalidad a la adquisición y pago de las facturas presentadas por parte de los proveedores, </a:t>
            </a:r>
            <a:r>
              <a:rPr lang="es-GT" sz="2000" b="1" dirty="0" smtClean="0">
                <a:latin typeface="Arial" pitchFamily="34" charset="0"/>
                <a:cs typeface="Arial" pitchFamily="34" charset="0"/>
              </a:rPr>
              <a:t>FUE LA ELABORACIÓN DE 15 LISTADOS DE REGISTRO Y CONTROL DE ALIMENTACIÓN, LOS CUALES SON FALSOS</a:t>
            </a:r>
            <a:r>
              <a:rPr lang="es-GT" sz="2000" dirty="0" smtClean="0">
                <a:latin typeface="Arial" pitchFamily="34" charset="0"/>
                <a:cs typeface="Arial" pitchFamily="34" charset="0"/>
              </a:rPr>
              <a:t>, en virtud de haberse insertado datos inexistentes dentro de los mismos, los cuales presentan inconsistencias tales como: a) Duplicidad de nombres de los supuestos niños beneficiarios, b) Nombres incompletos de los niños beneficiados, c) Carencia de números de Documentos de Identificación y firmas de las personas quienes habrían recibido los alimentos, d) Carencia de anotación de las horas de realización de las supuestas actividades, e) La falta de una descripción precisa de las actividades supuestamente realizadas, y f) Carencia de documentación de soporte suficiente y pertinente que documentara las actividades, por ejemplo fotografías de los eventos, entre las más relevantes.   </a:t>
            </a:r>
          </a:p>
          <a:p>
            <a:endParaRPr lang="es-GT" dirty="0"/>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219200"/>
            <a:ext cx="7620000" cy="3836988"/>
          </a:xfrm>
        </p:spPr>
        <p:txBody>
          <a:bodyPr/>
          <a:lstStyle/>
          <a:p>
            <a:pPr algn="just">
              <a:buNone/>
            </a:pPr>
            <a:r>
              <a:rPr lang="es-GT" sz="2000" dirty="0" smtClean="0">
                <a:latin typeface="Arial" pitchFamily="34" charset="0"/>
                <a:cs typeface="Arial" pitchFamily="34" charset="0"/>
              </a:rPr>
              <a:t>	Pese a la inexistencia de certeza en cuanto a la debida prestación de los servicios, ante la carencia de documentación de respaldo que fuese suficiente, legal y pertinente para acreditar fehacientemente que los alimentos se habían distribuido a los niños y niñas beneficiadas en las actividades, </a:t>
            </a:r>
            <a:r>
              <a:rPr lang="es-GT" sz="2000" b="1" dirty="0" smtClean="0">
                <a:latin typeface="Arial" pitchFamily="34" charset="0"/>
                <a:cs typeface="Arial" pitchFamily="34" charset="0"/>
              </a:rPr>
              <a:t>FUNCIONARIOS Y EMPLEADOS DEL MICUDE, PERMITIERON Y REALIZARON ACTOS ILEGALES, COLABORANDO</a:t>
            </a:r>
            <a:r>
              <a:rPr lang="es-GT" sz="2000" dirty="0" smtClean="0">
                <a:latin typeface="Arial" pitchFamily="34" charset="0"/>
                <a:cs typeface="Arial" pitchFamily="34" charset="0"/>
              </a:rPr>
              <a:t> para que se materializaran las gestiones administrativas necesarias, a efecto de realizar el pago a los proveedores arbitraria e ilegalmente seleccionados.</a:t>
            </a:r>
          </a:p>
          <a:p>
            <a:pPr algn="just">
              <a:buNone/>
            </a:pPr>
            <a:endParaRPr lang="es-GT" sz="2000" dirty="0" smtClean="0">
              <a:latin typeface="Arial" pitchFamily="34" charset="0"/>
              <a:cs typeface="Arial" pitchFamily="34" charset="0"/>
            </a:endParaRPr>
          </a:p>
          <a:p>
            <a:pPr algn="just"/>
            <a:endParaRPr lang="es-GT" sz="2000" dirty="0">
              <a:latin typeface="Arial" pitchFamily="34" charset="0"/>
              <a:cs typeface="Arial" pitchFamily="34" charset="0"/>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62000" y="1600200"/>
            <a:ext cx="7620000" cy="3836988"/>
          </a:xfrm>
        </p:spPr>
        <p:txBody>
          <a:bodyPr/>
          <a:lstStyle/>
          <a:p>
            <a:pPr algn="just">
              <a:buNone/>
            </a:pPr>
            <a:r>
              <a:rPr lang="es-GT" sz="2000" dirty="0" smtClean="0">
                <a:latin typeface="Arial" pitchFamily="34" charset="0"/>
                <a:cs typeface="Arial" pitchFamily="34" charset="0"/>
              </a:rPr>
              <a:t>	Cada una de las cotizaciones, que para dar una apariencia de legalidad les fueron requeridas a los proveedores, contenían datos </a:t>
            </a:r>
            <a:r>
              <a:rPr lang="es-GT" sz="2000" b="1" dirty="0" smtClean="0">
                <a:latin typeface="Arial" pitchFamily="34" charset="0"/>
                <a:cs typeface="Arial" pitchFamily="34" charset="0"/>
              </a:rPr>
              <a:t>FALSOS</a:t>
            </a:r>
            <a:r>
              <a:rPr lang="es-GT" sz="2000" dirty="0" smtClean="0">
                <a:latin typeface="Arial" pitchFamily="34" charset="0"/>
                <a:cs typeface="Arial" pitchFamily="34" charset="0"/>
              </a:rPr>
              <a:t>, siendo que se mencionaban los nombres de 15 Comunidades del Municipio de San Luis </a:t>
            </a:r>
            <a:r>
              <a:rPr lang="es-GT" sz="2000" dirty="0" err="1" smtClean="0">
                <a:latin typeface="Arial" pitchFamily="34" charset="0"/>
                <a:cs typeface="Arial" pitchFamily="34" charset="0"/>
              </a:rPr>
              <a:t>Jilotepeque</a:t>
            </a:r>
            <a:r>
              <a:rPr lang="es-GT" sz="2000" dirty="0" smtClean="0">
                <a:latin typeface="Arial" pitchFamily="34" charset="0"/>
                <a:cs typeface="Arial" pitchFamily="34" charset="0"/>
              </a:rPr>
              <a:t>, Departamento de Jalapa, en las cuales supuestamente se suministrarían los alimentos; sin embargo, tal adecuación de los referidos documentos, la realizaron los proveedores con posterioridad a las fechas de las actividades que se pagaron, a efecto de coadyuvar con los Funcionarios, Empleados y Asesores implicados, para documentar ilícitamente los expedientes administrativos de adquisición y pago. </a:t>
            </a:r>
          </a:p>
          <a:p>
            <a:endParaRPr lang="es-GT" dirty="0"/>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3400" y="152400"/>
            <a:ext cx="8229600" cy="1143000"/>
          </a:xfrm>
        </p:spPr>
        <p:txBody>
          <a:bodyPr/>
          <a:lstStyle/>
          <a:p>
            <a:r>
              <a:rPr lang="es-GT" dirty="0" smtClean="0">
                <a:latin typeface="Arial" pitchFamily="34" charset="0"/>
                <a:cs typeface="Arial" pitchFamily="34" charset="0"/>
              </a:rPr>
              <a:t>CONCLUSIONES PRELIMINARES</a:t>
            </a:r>
            <a:endParaRPr lang="es-GT" dirty="0">
              <a:latin typeface="Arial" pitchFamily="34" charset="0"/>
              <a:cs typeface="Arial" pitchFamily="34" charset="0"/>
            </a:endParaRPr>
          </a:p>
        </p:txBody>
      </p:sp>
      <p:sp>
        <p:nvSpPr>
          <p:cNvPr id="3" name="2 Marcador de contenido"/>
          <p:cNvSpPr>
            <a:spLocks noGrp="1"/>
          </p:cNvSpPr>
          <p:nvPr>
            <p:ph idx="1"/>
          </p:nvPr>
        </p:nvSpPr>
        <p:spPr>
          <a:xfrm>
            <a:off x="381000" y="1143000"/>
            <a:ext cx="8305800" cy="3836988"/>
          </a:xfrm>
        </p:spPr>
        <p:txBody>
          <a:bodyPr/>
          <a:lstStyle/>
          <a:p>
            <a:pPr algn="just">
              <a:buNone/>
            </a:pPr>
            <a:r>
              <a:rPr lang="es-GT" sz="2000" dirty="0" smtClean="0">
                <a:latin typeface="Arial" pitchFamily="34" charset="0"/>
                <a:cs typeface="Arial" pitchFamily="34" charset="0"/>
              </a:rPr>
              <a:t>	El fraccionamiento de las adquisiciones de alimentos, las falsedades insertadas en los documentos con los cuales procedieron a conformar los expedientes administrativos, la manipulación de fechas, la sustitución de las solicitudes, formularios y demás papelería contable y financiera, fueron parte de los mecanismos ilegales utilizados para simular la legalidad de las contrataciones viciadas de los proveedores beneficiados, siendo importante destacar que con tales conductas, </a:t>
            </a:r>
            <a:r>
              <a:rPr lang="es-GT" sz="2000" b="1" dirty="0" smtClean="0">
                <a:latin typeface="Arial" pitchFamily="34" charset="0"/>
                <a:cs typeface="Arial" pitchFamily="34" charset="0"/>
              </a:rPr>
              <a:t>SE PERJUDICÓ EL PATRIMONIO ESTATAL, POR LA CANTIDAD DE</a:t>
            </a:r>
            <a:r>
              <a:rPr lang="es-GT" sz="2000" dirty="0" smtClean="0">
                <a:latin typeface="Arial" pitchFamily="34" charset="0"/>
                <a:cs typeface="Arial" pitchFamily="34" charset="0"/>
              </a:rPr>
              <a:t> </a:t>
            </a:r>
            <a:r>
              <a:rPr lang="es-GT" sz="2000" b="1" dirty="0" smtClean="0">
                <a:latin typeface="Arial" pitchFamily="34" charset="0"/>
                <a:cs typeface="Arial" pitchFamily="34" charset="0"/>
              </a:rPr>
              <a:t>Q.99,039.50</a:t>
            </a:r>
            <a:r>
              <a:rPr lang="es-GT" sz="2000" dirty="0" smtClean="0">
                <a:latin typeface="Arial" pitchFamily="34" charset="0"/>
                <a:cs typeface="Arial" pitchFamily="34" charset="0"/>
              </a:rPr>
              <a:t>, siendo que como se mencionó con anterioridad, dicho monto es el sobreprecio de los servicios contratados, como consecuencia de haberse realizado las adquisiciones fuera del Contrato Abierto que se encontraba vigente, y en el cual existía la posibilidad de contratar al proveedor previamente seleccionado, mismo que poseía la capacidad para suministrar la alimentación en los Municipios del Departamento de Jalapa. </a:t>
            </a:r>
            <a:endParaRPr lang="es-GT" sz="2000" dirty="0">
              <a:latin typeface="Arial" pitchFamily="34" charset="0"/>
              <a:cs typeface="Arial" pitchFamily="34" charset="0"/>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P allana el Palacio Nacional de la Cultura por caso de corrupción ..."/>
          <p:cNvPicPr>
            <a:picLocks noChangeAspect="1" noChangeArrowheads="1"/>
          </p:cNvPicPr>
          <p:nvPr/>
        </p:nvPicPr>
        <p:blipFill>
          <a:blip r:embed="rId2" cstate="print"/>
          <a:srcRect/>
          <a:stretch>
            <a:fillRect/>
          </a:stretch>
        </p:blipFill>
        <p:spPr bwMode="auto">
          <a:xfrm>
            <a:off x="457200" y="838200"/>
            <a:ext cx="4114800" cy="5105400"/>
          </a:xfrm>
          <a:prstGeom prst="rect">
            <a:avLst/>
          </a:prstGeom>
          <a:noFill/>
        </p:spPr>
      </p:pic>
      <p:pic>
        <p:nvPicPr>
          <p:cNvPr id="161794" name="Picture 2" descr="MP allana por segunda ocasión el Palacio Nacional de la Cultura ..."/>
          <p:cNvPicPr>
            <a:picLocks noChangeAspect="1" noChangeArrowheads="1"/>
          </p:cNvPicPr>
          <p:nvPr/>
        </p:nvPicPr>
        <p:blipFill>
          <a:blip r:embed="rId3" cstate="print"/>
          <a:srcRect/>
          <a:stretch>
            <a:fillRect/>
          </a:stretch>
        </p:blipFill>
        <p:spPr bwMode="auto">
          <a:xfrm>
            <a:off x="4879975" y="838200"/>
            <a:ext cx="4264025" cy="5105400"/>
          </a:xfrm>
          <a:prstGeom prst="rect">
            <a:avLst/>
          </a:prstGeom>
          <a:noFill/>
        </p:spPr>
      </p:pic>
      <p:sp>
        <p:nvSpPr>
          <p:cNvPr id="6" name="5 CuadroTexto"/>
          <p:cNvSpPr txBox="1"/>
          <p:nvPr/>
        </p:nvSpPr>
        <p:spPr>
          <a:xfrm>
            <a:off x="609600" y="152400"/>
            <a:ext cx="3657600" cy="369332"/>
          </a:xfrm>
          <a:prstGeom prst="rect">
            <a:avLst/>
          </a:prstGeom>
          <a:noFill/>
        </p:spPr>
        <p:txBody>
          <a:bodyPr wrap="square" rtlCol="0">
            <a:spAutoFit/>
          </a:bodyPr>
          <a:lstStyle/>
          <a:p>
            <a:pPr algn="ctr"/>
            <a:r>
              <a:rPr lang="es-GT" b="1" i="1" dirty="0" smtClean="0">
                <a:solidFill>
                  <a:schemeClr val="tx2">
                    <a:lumMod val="75000"/>
                  </a:schemeClr>
                </a:solidFill>
              </a:rPr>
              <a:t>9 DE MAYO DE 2019</a:t>
            </a:r>
            <a:endParaRPr lang="es-GT" b="1" i="1" dirty="0">
              <a:solidFill>
                <a:schemeClr val="tx2">
                  <a:lumMod val="75000"/>
                </a:schemeClr>
              </a:solidFill>
            </a:endParaRPr>
          </a:p>
        </p:txBody>
      </p:sp>
      <p:sp>
        <p:nvSpPr>
          <p:cNvPr id="7" name="6 CuadroTexto"/>
          <p:cNvSpPr txBox="1"/>
          <p:nvPr/>
        </p:nvSpPr>
        <p:spPr>
          <a:xfrm>
            <a:off x="5562600" y="228600"/>
            <a:ext cx="3200400" cy="369332"/>
          </a:xfrm>
          <a:prstGeom prst="rect">
            <a:avLst/>
          </a:prstGeom>
          <a:noFill/>
        </p:spPr>
        <p:txBody>
          <a:bodyPr wrap="square" rtlCol="0">
            <a:spAutoFit/>
          </a:bodyPr>
          <a:lstStyle/>
          <a:p>
            <a:pPr algn="ctr"/>
            <a:r>
              <a:rPr lang="es-GT" b="1" i="1" dirty="0" smtClean="0">
                <a:solidFill>
                  <a:schemeClr val="tx2">
                    <a:lumMod val="75000"/>
                  </a:schemeClr>
                </a:solidFill>
              </a:rPr>
              <a:t>7 DE NOVIEMBRE DE 2019</a:t>
            </a:r>
            <a:endParaRPr lang="es-GT" b="1" i="1" dirty="0">
              <a:solidFill>
                <a:schemeClr val="tx2">
                  <a:lumMod val="75000"/>
                </a:schemeClr>
              </a:solidFill>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PERSONAS SINDICADAS </a:t>
            </a:r>
            <a:endParaRPr lang="es-GT" dirty="0">
              <a:latin typeface="Arial" pitchFamily="34" charset="0"/>
              <a:cs typeface="Arial" pitchFamily="34" charset="0"/>
            </a:endParaRPr>
          </a:p>
        </p:txBody>
      </p:sp>
      <p:sp>
        <p:nvSpPr>
          <p:cNvPr id="3" name="2 Marcador de contenido"/>
          <p:cNvSpPr>
            <a:spLocks noGrp="1"/>
          </p:cNvSpPr>
          <p:nvPr>
            <p:ph idx="1"/>
          </p:nvPr>
        </p:nvSpPr>
        <p:spPr>
          <a:xfrm>
            <a:off x="457200" y="1295400"/>
            <a:ext cx="8229600" cy="3836988"/>
          </a:xfrm>
        </p:spPr>
        <p:txBody>
          <a:bodyPr/>
          <a:lstStyle/>
          <a:p>
            <a:pPr algn="just"/>
            <a:r>
              <a:rPr lang="es-GT" sz="2000" b="1" dirty="0" smtClean="0">
                <a:latin typeface="Arial" pitchFamily="34" charset="0"/>
                <a:cs typeface="Arial" pitchFamily="34" charset="0"/>
              </a:rPr>
              <a:t>MARIO RENATO MONTERROSO GARCÍA </a:t>
            </a:r>
            <a:r>
              <a:rPr lang="es-GT" sz="2000" dirty="0" smtClean="0">
                <a:latin typeface="Arial" pitchFamily="34" charset="0"/>
                <a:cs typeface="Arial" pitchFamily="34" charset="0"/>
              </a:rPr>
              <a:t>– VICEMINISTRO DEL DEPORTE Y LA RECREACIÓN – MINISTERIO DE CULTURA Y DEPORTES</a:t>
            </a:r>
          </a:p>
          <a:p>
            <a:pPr algn="just"/>
            <a:r>
              <a:rPr lang="es-GT" sz="2000" b="1" dirty="0" smtClean="0">
                <a:latin typeface="Arial" pitchFamily="34" charset="0"/>
                <a:cs typeface="Arial" pitchFamily="34" charset="0"/>
              </a:rPr>
              <a:t>JOSÉ AMILCAR CASTRO ALARCÓN </a:t>
            </a:r>
            <a:r>
              <a:rPr lang="es-GT" sz="2000" dirty="0" smtClean="0">
                <a:latin typeface="Arial" pitchFamily="34" charset="0"/>
                <a:cs typeface="Arial" pitchFamily="34" charset="0"/>
              </a:rPr>
              <a:t>– SUB-DIRECTOR DE LA DIRECCIÓN DE ÁREAS SUSTANTIVAS – DIRECCIÓN GENERAL DEL DEPORTE Y LA RECREACIÓN </a:t>
            </a:r>
          </a:p>
          <a:p>
            <a:pPr algn="just"/>
            <a:r>
              <a:rPr lang="es-GT" sz="2000" b="1" dirty="0" smtClean="0">
                <a:latin typeface="Arial" pitchFamily="34" charset="0"/>
                <a:cs typeface="Arial" pitchFamily="34" charset="0"/>
              </a:rPr>
              <a:t>ANGÉLICA VICTORIA MORALES BATRES </a:t>
            </a:r>
            <a:r>
              <a:rPr lang="es-GT" sz="2000" dirty="0" smtClean="0">
                <a:latin typeface="Arial" pitchFamily="34" charset="0"/>
                <a:cs typeface="Arial" pitchFamily="34" charset="0"/>
              </a:rPr>
              <a:t>– JEFE DE DEPARTAMENTO – DIRECCIÓN DE ÁREAS SUSTANTIVAS – DIRECCIÓN GENERAL DEL DEPORTE Y LA RECREACIÓN</a:t>
            </a:r>
          </a:p>
          <a:p>
            <a:pPr algn="just"/>
            <a:r>
              <a:rPr lang="es-GT" sz="2000" b="1" dirty="0" smtClean="0">
                <a:latin typeface="Arial" pitchFamily="34" charset="0"/>
                <a:cs typeface="Arial" pitchFamily="34" charset="0"/>
              </a:rPr>
              <a:t>JOSÉ ALEJANDRO PALOMO LÓPEZ </a:t>
            </a:r>
            <a:r>
              <a:rPr lang="es-GT" sz="2000" dirty="0" smtClean="0">
                <a:latin typeface="Arial" pitchFamily="34" charset="0"/>
                <a:cs typeface="Arial" pitchFamily="34" charset="0"/>
              </a:rPr>
              <a:t>– JEFE DE COMPRAS – DIRECCIÓN GENERAL DEL DEPORTE Y LA RECREACIÓN</a:t>
            </a:r>
          </a:p>
          <a:p>
            <a:pPr algn="just"/>
            <a:r>
              <a:rPr lang="es-GT" sz="2000" b="1" dirty="0" smtClean="0">
                <a:latin typeface="Arial" pitchFamily="34" charset="0"/>
                <a:cs typeface="Arial" pitchFamily="34" charset="0"/>
              </a:rPr>
              <a:t>MILTON OBDULIO CARRILLO SIAN </a:t>
            </a:r>
            <a:r>
              <a:rPr lang="es-GT" sz="2000" dirty="0" smtClean="0">
                <a:latin typeface="Arial" pitchFamily="34" charset="0"/>
                <a:cs typeface="Arial" pitchFamily="34" charset="0"/>
              </a:rPr>
              <a:t>– JEFE DEL DEPARTAMENTO ADMINISTRATIVO DE AMINISTRACIÓN Y FINANZAS – DIRECCIÓN GENERAL DEL DEPORTE Y LA RECREACIÓN</a:t>
            </a:r>
            <a:endParaRPr lang="es-GT" sz="2000" dirty="0">
              <a:latin typeface="Arial" pitchFamily="34" charset="0"/>
              <a:cs typeface="Arial" pitchFamily="34" charset="0"/>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PERSONAS SINDICADAS </a:t>
            </a:r>
            <a:endParaRPr lang="es-GT" dirty="0">
              <a:latin typeface="Arial" pitchFamily="34" charset="0"/>
              <a:cs typeface="Arial" pitchFamily="34" charset="0"/>
            </a:endParaRPr>
          </a:p>
        </p:txBody>
      </p:sp>
      <p:sp>
        <p:nvSpPr>
          <p:cNvPr id="3" name="2 Marcador de contenido"/>
          <p:cNvSpPr>
            <a:spLocks noGrp="1"/>
          </p:cNvSpPr>
          <p:nvPr>
            <p:ph idx="1"/>
          </p:nvPr>
        </p:nvSpPr>
        <p:spPr>
          <a:xfrm>
            <a:off x="381000" y="1295400"/>
            <a:ext cx="8229600" cy="3836988"/>
          </a:xfrm>
        </p:spPr>
        <p:txBody>
          <a:bodyPr/>
          <a:lstStyle/>
          <a:p>
            <a:pPr algn="just"/>
            <a:r>
              <a:rPr lang="es-GT" sz="2000" b="1" dirty="0" smtClean="0">
                <a:latin typeface="Arial" pitchFamily="34" charset="0"/>
                <a:cs typeface="Arial" pitchFamily="34" charset="0"/>
              </a:rPr>
              <a:t>CARLOS RAFAEL LÓPEZ GRAMAJO </a:t>
            </a:r>
            <a:r>
              <a:rPr lang="es-GT" sz="2000" dirty="0" smtClean="0">
                <a:latin typeface="Arial" pitchFamily="34" charset="0"/>
                <a:cs typeface="Arial" pitchFamily="34" charset="0"/>
              </a:rPr>
              <a:t>– DIRECTOR ADMINISTRATIVO Y FINANCIERO – DIRECCIÓN GENERAL DEL DEPORTE Y LA RECREACIÓN</a:t>
            </a:r>
          </a:p>
          <a:p>
            <a:pPr algn="just"/>
            <a:r>
              <a:rPr lang="es-GT" sz="2000" b="1" dirty="0" smtClean="0">
                <a:latin typeface="Arial" pitchFamily="34" charset="0"/>
                <a:cs typeface="Arial" pitchFamily="34" charset="0"/>
              </a:rPr>
              <a:t>RODOLFO ESTUARDO IBAÑEZ CABRERA </a:t>
            </a:r>
            <a:r>
              <a:rPr lang="es-GT" sz="2000" dirty="0" smtClean="0">
                <a:latin typeface="Arial" pitchFamily="34" charset="0"/>
                <a:cs typeface="Arial" pitchFamily="34" charset="0"/>
              </a:rPr>
              <a:t>– JEFE FINANCIERO – DEPARTAMENTO DE ADMINISTRACIÓN Y FINANZAS – DIRECCIÓN GENERAL DEL DEPORTE Y LA RECREACIÓN</a:t>
            </a:r>
          </a:p>
          <a:p>
            <a:pPr algn="just"/>
            <a:r>
              <a:rPr lang="es-GT" sz="2000" b="1" dirty="0" smtClean="0">
                <a:latin typeface="Arial" pitchFamily="34" charset="0"/>
                <a:cs typeface="Arial" pitchFamily="34" charset="0"/>
              </a:rPr>
              <a:t>EVA JUDITH GRANADOS JUÁREZ DE TIPAZ </a:t>
            </a:r>
            <a:r>
              <a:rPr lang="es-GT" sz="2000" dirty="0" smtClean="0">
                <a:latin typeface="Arial" pitchFamily="34" charset="0"/>
                <a:cs typeface="Arial" pitchFamily="34" charset="0"/>
              </a:rPr>
              <a:t>– ASISTENTE ADMINISTRATIVO – DEPARTAMENTO DE PROGRAMACIÓN SUSTANTIVA – DIRECCIÓN GENERAL DEL DEPORTE Y LA RECREACIÓN</a:t>
            </a:r>
          </a:p>
          <a:p>
            <a:pPr algn="just"/>
            <a:r>
              <a:rPr lang="es-GT" sz="2000" b="1" dirty="0" smtClean="0">
                <a:latin typeface="Arial" pitchFamily="34" charset="0"/>
                <a:cs typeface="Arial" pitchFamily="34" charset="0"/>
              </a:rPr>
              <a:t>JAQUELIN DEL CARMEN VILLATORO TELLO DE RIVAS </a:t>
            </a:r>
            <a:r>
              <a:rPr lang="es-GT" sz="2000" dirty="0" smtClean="0">
                <a:latin typeface="Arial" pitchFamily="34" charset="0"/>
                <a:cs typeface="Arial" pitchFamily="34" charset="0"/>
              </a:rPr>
              <a:t>– SERVICIOS TÉCNICOS EN EL PROGRAMA EVENTOS ESPECIALES DE PROMOCIÓN Y FORTALECIMIENTO DE LA CULTURA FÍSICA – DIRECCIÓN GENERAL DEL DEPORTE Y LA RECREACIÓN</a:t>
            </a:r>
          </a:p>
          <a:p>
            <a:pPr algn="just"/>
            <a:endParaRPr lang="es-GT" sz="2000" dirty="0">
              <a:latin typeface="Arial" pitchFamily="34" charset="0"/>
              <a:cs typeface="Arial" pitchFamily="34" charset="0"/>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PERSONAS SINDICADAS </a:t>
            </a:r>
            <a:endParaRPr lang="es-GT" dirty="0">
              <a:latin typeface="Arial" pitchFamily="34" charset="0"/>
              <a:cs typeface="Arial" pitchFamily="34" charset="0"/>
            </a:endParaRPr>
          </a:p>
        </p:txBody>
      </p:sp>
      <p:sp>
        <p:nvSpPr>
          <p:cNvPr id="3" name="2 Marcador de contenido"/>
          <p:cNvSpPr>
            <a:spLocks noGrp="1"/>
          </p:cNvSpPr>
          <p:nvPr>
            <p:ph idx="1"/>
          </p:nvPr>
        </p:nvSpPr>
        <p:spPr>
          <a:xfrm>
            <a:off x="381000" y="1219200"/>
            <a:ext cx="8229600" cy="3836988"/>
          </a:xfrm>
        </p:spPr>
        <p:txBody>
          <a:bodyPr/>
          <a:lstStyle/>
          <a:p>
            <a:pPr algn="just"/>
            <a:r>
              <a:rPr lang="es-GT" sz="2000" b="1" dirty="0" smtClean="0">
                <a:latin typeface="Arial" pitchFamily="34" charset="0"/>
                <a:cs typeface="Arial" pitchFamily="34" charset="0"/>
              </a:rPr>
              <a:t>ANGÉLICA VERALIZ GARCÍA DONIS </a:t>
            </a:r>
            <a:r>
              <a:rPr lang="es-GT" sz="2000" dirty="0" smtClean="0">
                <a:latin typeface="Arial" pitchFamily="34" charset="0"/>
                <a:cs typeface="Arial" pitchFamily="34" charset="0"/>
              </a:rPr>
              <a:t>– SERVICIOS TÉCNICOS EN LA SECCIÓN DE COMPRAS DEL DEPARTAMENTO ADMINISTRATIVO DE ADMINISTRACIÓN Y FINANZAS – DIRECCIÓN GENERAL DEL DEPORTE Y LA RECREACIÓN </a:t>
            </a:r>
          </a:p>
          <a:p>
            <a:pPr algn="just"/>
            <a:r>
              <a:rPr lang="es-GT" sz="2000" b="1" dirty="0" smtClean="0">
                <a:latin typeface="Arial" pitchFamily="34" charset="0"/>
                <a:cs typeface="Arial" pitchFamily="34" charset="0"/>
              </a:rPr>
              <a:t>ROXANDA EDITH ORELLANA VALDEZ DE URBINA</a:t>
            </a:r>
            <a:r>
              <a:rPr lang="es-GT" sz="2000" dirty="0" smtClean="0">
                <a:latin typeface="Arial" pitchFamily="34" charset="0"/>
                <a:cs typeface="Arial" pitchFamily="34" charset="0"/>
              </a:rPr>
              <a:t> – ASESORA DEL VICEMINISTERIO DEL DEPORTE Y LA RECREACIÓN – MINISTERIO DE CULTURA Y DEPORTES</a:t>
            </a:r>
          </a:p>
          <a:p>
            <a:pPr algn="just"/>
            <a:endParaRPr lang="es-GT" sz="2000" dirty="0" smtClean="0">
              <a:latin typeface="Arial" pitchFamily="34" charset="0"/>
              <a:cs typeface="Arial" pitchFamily="34" charset="0"/>
            </a:endParaRPr>
          </a:p>
          <a:p>
            <a:pPr algn="ctr">
              <a:buNone/>
            </a:pPr>
            <a:r>
              <a:rPr lang="es-GT" sz="3200" b="1" dirty="0" smtClean="0">
                <a:latin typeface="Arial" pitchFamily="34" charset="0"/>
                <a:cs typeface="Arial" pitchFamily="34" charset="0"/>
              </a:rPr>
              <a:t>DELITOS A IMPUTAR</a:t>
            </a:r>
          </a:p>
          <a:p>
            <a:pPr marL="457200" indent="-457200" algn="just">
              <a:buFont typeface="+mj-lt"/>
              <a:buAutoNum type="arabicPeriod"/>
            </a:pPr>
            <a:r>
              <a:rPr lang="es-GT" sz="2000" b="1" dirty="0" smtClean="0">
                <a:latin typeface="Arial" pitchFamily="34" charset="0"/>
                <a:cs typeface="Arial" pitchFamily="34" charset="0"/>
              </a:rPr>
              <a:t>ABUSO DE AUTORIDAD </a:t>
            </a:r>
            <a:r>
              <a:rPr lang="es-GT" sz="2000" dirty="0" smtClean="0">
                <a:latin typeface="Arial" pitchFamily="34" charset="0"/>
                <a:cs typeface="Arial" pitchFamily="34" charset="0"/>
              </a:rPr>
              <a:t>- REGULADO POR EL </a:t>
            </a:r>
            <a:r>
              <a:rPr lang="es-GT" sz="2000" b="1" dirty="0" smtClean="0">
                <a:latin typeface="Arial" pitchFamily="34" charset="0"/>
                <a:cs typeface="Arial" pitchFamily="34" charset="0"/>
              </a:rPr>
              <a:t>ARTÍCULO 418 </a:t>
            </a:r>
            <a:r>
              <a:rPr lang="es-GT" sz="2000" dirty="0" smtClean="0">
                <a:latin typeface="Arial" pitchFamily="34" charset="0"/>
                <a:cs typeface="Arial" pitchFamily="34" charset="0"/>
              </a:rPr>
              <a:t>DEL CÓDIGO PENAL </a:t>
            </a:r>
          </a:p>
          <a:p>
            <a:pPr marL="457200" indent="-457200" algn="just">
              <a:buFont typeface="+mj-lt"/>
              <a:buAutoNum type="arabicPeriod"/>
            </a:pPr>
            <a:r>
              <a:rPr lang="es-GT" sz="2000" b="1" dirty="0" smtClean="0">
                <a:latin typeface="Arial" pitchFamily="34" charset="0"/>
                <a:cs typeface="Arial" pitchFamily="34" charset="0"/>
              </a:rPr>
              <a:t>FALSEDAD IDEOLÓGICA </a:t>
            </a:r>
            <a:r>
              <a:rPr lang="es-GT" sz="2000" dirty="0" smtClean="0">
                <a:latin typeface="Arial" pitchFamily="34" charset="0"/>
                <a:cs typeface="Arial" pitchFamily="34" charset="0"/>
              </a:rPr>
              <a:t>– PRECEPTUADO POR EL </a:t>
            </a:r>
            <a:r>
              <a:rPr lang="es-GT" sz="2000" b="1" dirty="0" smtClean="0">
                <a:latin typeface="Arial" pitchFamily="34" charset="0"/>
                <a:cs typeface="Arial" pitchFamily="34" charset="0"/>
              </a:rPr>
              <a:t>ARTÍCULO 322 </a:t>
            </a:r>
            <a:r>
              <a:rPr lang="es-GT" sz="2000" dirty="0" smtClean="0">
                <a:latin typeface="Arial" pitchFamily="34" charset="0"/>
                <a:cs typeface="Arial" pitchFamily="34" charset="0"/>
              </a:rPr>
              <a:t>DEL CÓDIGO PENAL </a:t>
            </a:r>
          </a:p>
          <a:p>
            <a:pPr algn="ctr">
              <a:buNone/>
            </a:pPr>
            <a:endParaRPr lang="es-GT" sz="3200" b="1" dirty="0" smtClean="0">
              <a:latin typeface="Arial" pitchFamily="34" charset="0"/>
              <a:cs typeface="Arial" pitchFamily="34" charset="0"/>
            </a:endParaRPr>
          </a:p>
          <a:p>
            <a:pPr algn="just"/>
            <a:endParaRPr lang="es-GT" sz="2000" dirty="0" smtClean="0">
              <a:latin typeface="Arial" pitchFamily="34" charset="0"/>
              <a:cs typeface="Arial" pitchFamily="34" charset="0"/>
            </a:endParaRPr>
          </a:p>
          <a:p>
            <a:pPr algn="ctr">
              <a:buNone/>
            </a:pPr>
            <a:endParaRPr lang="es-GT" sz="2000" dirty="0">
              <a:latin typeface="Arial" pitchFamily="34" charset="0"/>
              <a:cs typeface="Arial" pitchFamily="34" charset="0"/>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09600" y="3048000"/>
            <a:ext cx="7772400" cy="883466"/>
          </a:xfrm>
        </p:spPr>
        <p:txBody>
          <a:bodyPr>
            <a:normAutofit fontScale="90000"/>
          </a:bodyPr>
          <a:lstStyle/>
          <a:p>
            <a:r>
              <a:rPr lang="es-GT" b="1" dirty="0" smtClean="0"/>
              <a:t>FRAUDE EN EL EVENTO DE COTIZACIÓN PÚBLICA: “SERVICIO DE MANTENIMIENTO Y REPARACIÓN DE CUBIERTA  DE DOS CANCHAS Y ÁREA DE GRADERÍO PARA EL CENTRO DEPORTIVO GERONA</a:t>
            </a:r>
            <a:r>
              <a:rPr lang="es-GT" dirty="0" smtClean="0"/>
              <a:t>”</a:t>
            </a:r>
            <a:endParaRPr lang="es-GT" dirty="0"/>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9486" y="228600"/>
            <a:ext cx="8154988" cy="2209800"/>
          </a:xfrm>
        </p:spPr>
        <p:txBody>
          <a:bodyPr>
            <a:normAutofit/>
          </a:bodyPr>
          <a:lstStyle/>
          <a:p>
            <a:pPr>
              <a:defRPr/>
            </a:pPr>
            <a:r>
              <a:rPr lang="es-GT" altLang="es-GT" sz="2400" dirty="0" smtClean="0">
                <a:solidFill>
                  <a:schemeClr val="accent1">
                    <a:lumMod val="50000"/>
                  </a:schemeClr>
                </a:solidFill>
                <a:effectLst>
                  <a:outerShdw blurRad="38100" dist="38100" dir="2700000" algn="tl">
                    <a:srgbClr val="000000">
                      <a:alpha val="43137"/>
                    </a:srgbClr>
                  </a:outerShdw>
                </a:effectLst>
              </a:rPr>
              <a:t>NOG 9874070</a:t>
            </a:r>
            <a:r>
              <a:rPr lang="es-GT" altLang="es-GT" sz="2800" dirty="0">
                <a:solidFill>
                  <a:schemeClr val="accent1">
                    <a:lumMod val="50000"/>
                  </a:schemeClr>
                </a:solidFill>
                <a:effectLst>
                  <a:outerShdw blurRad="38100" dist="38100" dir="2700000" algn="tl">
                    <a:srgbClr val="000000">
                      <a:alpha val="43137"/>
                    </a:srgbClr>
                  </a:outerShdw>
                </a:effectLst>
              </a:rPr>
              <a:t/>
            </a:r>
            <a:br>
              <a:rPr lang="es-GT" altLang="es-GT" sz="2800" dirty="0">
                <a:solidFill>
                  <a:schemeClr val="accent1">
                    <a:lumMod val="50000"/>
                  </a:schemeClr>
                </a:solidFill>
                <a:effectLst>
                  <a:outerShdw blurRad="38100" dist="38100" dir="2700000" algn="tl">
                    <a:srgbClr val="000000">
                      <a:alpha val="43137"/>
                    </a:srgbClr>
                  </a:outerShdw>
                </a:effectLst>
              </a:rPr>
            </a:br>
            <a:r>
              <a:rPr lang="es-GT" altLang="es-GT" sz="2100" dirty="0" smtClean="0">
                <a:solidFill>
                  <a:schemeClr val="accent1">
                    <a:lumMod val="50000"/>
                  </a:schemeClr>
                </a:solidFill>
                <a:effectLst>
                  <a:outerShdw blurRad="38100" dist="38100" dir="2700000" algn="tl">
                    <a:srgbClr val="000000">
                      <a:alpha val="43137"/>
                    </a:srgbClr>
                  </a:outerShdw>
                </a:effectLst>
              </a:rPr>
              <a:t>SERVICIO DE MANTENIMIENTO Y REPARACIÓN DE CUBIERTA DE DOS CANCHAS Y ÁREA DE  GRADERÍO, PARA EL CENTRO DEPORTIVO GERONA</a:t>
            </a:r>
            <a:r>
              <a:rPr lang="es-GT" altLang="es-GT" sz="2600" dirty="0">
                <a:solidFill>
                  <a:schemeClr val="accent1">
                    <a:lumMod val="50000"/>
                  </a:schemeClr>
                </a:solidFill>
                <a:effectLst>
                  <a:outerShdw blurRad="38100" dist="38100" dir="2700000" algn="tl">
                    <a:srgbClr val="000000">
                      <a:alpha val="43137"/>
                    </a:srgbClr>
                  </a:outerShdw>
                </a:effectLst>
              </a:rPr>
              <a:t/>
            </a:r>
            <a:br>
              <a:rPr lang="es-GT" altLang="es-GT" sz="2600" dirty="0">
                <a:solidFill>
                  <a:schemeClr val="accent1">
                    <a:lumMod val="50000"/>
                  </a:schemeClr>
                </a:solidFill>
                <a:effectLst>
                  <a:outerShdw blurRad="38100" dist="38100" dir="2700000" algn="tl">
                    <a:srgbClr val="000000">
                      <a:alpha val="43137"/>
                    </a:srgbClr>
                  </a:outerShdw>
                </a:effectLst>
              </a:rPr>
            </a:br>
            <a:endParaRPr lang="es-GT" altLang="es-GT" sz="2600" dirty="0">
              <a:solidFill>
                <a:schemeClr val="accent1">
                  <a:lumMod val="50000"/>
                </a:schemeClr>
              </a:solidFill>
              <a:effectLst>
                <a:outerShdw blurRad="38100" dist="38100" dir="2700000" algn="tl">
                  <a:srgbClr val="000000">
                    <a:alpha val="43137"/>
                  </a:srgbClr>
                </a:outerShdw>
              </a:effectLst>
            </a:endParaRPr>
          </a:p>
        </p:txBody>
      </p:sp>
      <p:pic>
        <p:nvPicPr>
          <p:cNvPr id="3" name="Imagen 2">
            <a:hlinkClick r:id="rId2" action="ppaction://hlinksldjump"/>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376401" y="171610"/>
            <a:ext cx="567438" cy="437990"/>
          </a:xfrm>
          <a:prstGeom prst="rect">
            <a:avLst/>
          </a:prstGeom>
        </p:spPr>
      </p:pic>
      <p:pic>
        <p:nvPicPr>
          <p:cNvPr id="4" name="Imagen 3"/>
          <p:cNvPicPr>
            <a:picLocks noChangeAspect="1"/>
          </p:cNvPicPr>
          <p:nvPr/>
        </p:nvPicPr>
        <p:blipFill>
          <a:blip r:embed="rId4" cstate="print"/>
          <a:stretch>
            <a:fillRect/>
          </a:stretch>
        </p:blipFill>
        <p:spPr>
          <a:xfrm>
            <a:off x="1524000" y="1905000"/>
            <a:ext cx="6032457" cy="3952299"/>
          </a:xfrm>
          <a:prstGeom prst="rect">
            <a:avLst/>
          </a:prstGeom>
        </p:spPr>
      </p:pic>
    </p:spTree>
    <p:extLst>
      <p:ext uri="{BB962C8B-B14F-4D97-AF65-F5344CB8AC3E}">
        <p14:creationId xmlns:p14="http://schemas.microsoft.com/office/powerpoint/2010/main" xmlns="" val="557993952"/>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stretch>
            <a:fillRect/>
          </a:stretch>
        </p:blipFill>
        <p:spPr>
          <a:xfrm>
            <a:off x="131447" y="914400"/>
            <a:ext cx="8834163" cy="4800600"/>
          </a:xfrm>
          <a:prstGeom prst="rect">
            <a:avLst/>
          </a:prstGeom>
          <a:ln>
            <a:solidFill>
              <a:schemeClr val="accent1"/>
            </a:solidFill>
          </a:ln>
        </p:spPr>
      </p:pic>
      <p:sp>
        <p:nvSpPr>
          <p:cNvPr id="7" name="Rectángulo 6"/>
          <p:cNvSpPr/>
          <p:nvPr/>
        </p:nvSpPr>
        <p:spPr>
          <a:xfrm>
            <a:off x="609600" y="4114800"/>
            <a:ext cx="3505200" cy="2286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8" name="Rectángulo 7"/>
          <p:cNvSpPr/>
          <p:nvPr/>
        </p:nvSpPr>
        <p:spPr>
          <a:xfrm>
            <a:off x="609600" y="2400300"/>
            <a:ext cx="2438400" cy="1905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9" name="Rectángulo 8"/>
          <p:cNvSpPr/>
          <p:nvPr/>
        </p:nvSpPr>
        <p:spPr>
          <a:xfrm>
            <a:off x="2590800" y="2590800"/>
            <a:ext cx="5943600" cy="3810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0" name="Rectángulo 9"/>
          <p:cNvSpPr/>
          <p:nvPr/>
        </p:nvSpPr>
        <p:spPr>
          <a:xfrm>
            <a:off x="609600" y="3430633"/>
            <a:ext cx="3581400" cy="15076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1" name="Rectángulo 10"/>
          <p:cNvSpPr/>
          <p:nvPr/>
        </p:nvSpPr>
        <p:spPr>
          <a:xfrm>
            <a:off x="609600" y="3736249"/>
            <a:ext cx="4267200" cy="149951"/>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2" name="Rectángulo 11"/>
          <p:cNvSpPr/>
          <p:nvPr/>
        </p:nvSpPr>
        <p:spPr>
          <a:xfrm>
            <a:off x="6934200" y="990600"/>
            <a:ext cx="1752600" cy="228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3" name="Rectángulo 12"/>
          <p:cNvSpPr/>
          <p:nvPr/>
        </p:nvSpPr>
        <p:spPr>
          <a:xfrm>
            <a:off x="609600" y="125636"/>
            <a:ext cx="7620000" cy="784830"/>
          </a:xfrm>
          <a:prstGeom prst="rect">
            <a:avLst/>
          </a:prstGeom>
        </p:spPr>
        <p:txBody>
          <a:bodyPr wrap="square">
            <a:spAutoFit/>
          </a:bodyPr>
          <a:lstStyle/>
          <a:p>
            <a:pPr algn="ctr">
              <a:lnSpc>
                <a:spcPct val="150000"/>
              </a:lnSpc>
              <a:defRPr/>
            </a:pPr>
            <a:endParaRPr lang="es-GT" sz="600" dirty="0" smtClean="0">
              <a:solidFill>
                <a:schemeClr val="tx2"/>
              </a:solidFill>
            </a:endParaRPr>
          </a:p>
          <a:p>
            <a:pPr algn="ctr">
              <a:defRPr/>
            </a:pPr>
            <a:r>
              <a:rPr lang="es-GT" b="1" dirty="0" smtClean="0">
                <a:solidFill>
                  <a:schemeClr val="tx2"/>
                </a:solidFill>
                <a:latin typeface="Century Gothic" panose="020B0502020202020204" pitchFamily="34" charset="0"/>
              </a:rPr>
              <a:t>PUBLICACIÓN DEL EVENTO EN EL SISTEMA GUATECOMPRAS</a:t>
            </a:r>
            <a:endParaRPr lang="es-GT" sz="1400" dirty="0" smtClean="0">
              <a:solidFill>
                <a:schemeClr val="tx2"/>
              </a:solidFill>
              <a:latin typeface="Century Gothic" panose="020B0502020202020204" pitchFamily="34" charset="0"/>
            </a:endParaRPr>
          </a:p>
          <a:p>
            <a:pPr algn="ctr">
              <a:lnSpc>
                <a:spcPct val="150000"/>
              </a:lnSpc>
              <a:defRPr/>
            </a:pPr>
            <a:endParaRPr lang="es-GT" sz="1200" dirty="0" smtClean="0">
              <a:solidFill>
                <a:schemeClr val="tx2"/>
              </a:solidFill>
              <a:latin typeface="Century Gothic" panose="020B0502020202020204" pitchFamily="34" charset="0"/>
            </a:endParaRPr>
          </a:p>
        </p:txBody>
      </p:sp>
    </p:spTree>
    <p:extLst>
      <p:ext uri="{BB962C8B-B14F-4D97-AF65-F5344CB8AC3E}">
        <p14:creationId xmlns:p14="http://schemas.microsoft.com/office/powerpoint/2010/main" xmlns="" val="4181932400"/>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ANTECEDENTES DEL CASO</a:t>
            </a:r>
            <a:endParaRPr lang="es-GT" dirty="0">
              <a:latin typeface="Arial" pitchFamily="34" charset="0"/>
              <a:cs typeface="Arial" pitchFamily="34" charset="0"/>
            </a:endParaRPr>
          </a:p>
        </p:txBody>
      </p:sp>
      <p:sp>
        <p:nvSpPr>
          <p:cNvPr id="3" name="2 Marcador de contenido"/>
          <p:cNvSpPr>
            <a:spLocks noGrp="1"/>
          </p:cNvSpPr>
          <p:nvPr>
            <p:ph idx="1"/>
          </p:nvPr>
        </p:nvSpPr>
        <p:spPr>
          <a:xfrm>
            <a:off x="457200" y="1295400"/>
            <a:ext cx="8229600" cy="3836988"/>
          </a:xfrm>
        </p:spPr>
        <p:txBody>
          <a:bodyPr/>
          <a:lstStyle/>
          <a:p>
            <a:pPr algn="just">
              <a:buNone/>
            </a:pPr>
            <a:r>
              <a:rPr lang="es-GT" b="1" dirty="0" smtClean="0"/>
              <a:t>	</a:t>
            </a:r>
            <a:r>
              <a:rPr lang="es-GT" sz="2000" b="1" dirty="0" smtClean="0">
                <a:latin typeface="Arial" pitchFamily="34" charset="0"/>
                <a:cs typeface="Arial" pitchFamily="34" charset="0"/>
              </a:rPr>
              <a:t>LA DIRECCIÓN GENERAL DEL DEPORTE Y LA RECREACIÓN, ADSCRITA AL VICEMINISTERIO DEL DEPORTE Y LA RECREACIÓN, DEL MINISTERIO DE CULTURA Y DEPORTES</a:t>
            </a:r>
            <a:r>
              <a:rPr lang="es-GT" sz="2000" dirty="0" smtClean="0">
                <a:latin typeface="Arial" pitchFamily="34" charset="0"/>
                <a:cs typeface="Arial" pitchFamily="34" charset="0"/>
              </a:rPr>
              <a:t>, </a:t>
            </a:r>
            <a:r>
              <a:rPr lang="es-GT" sz="2000" b="1" dirty="0" smtClean="0">
                <a:latin typeface="Arial" pitchFamily="34" charset="0"/>
                <a:cs typeface="Arial" pitchFamily="34" charset="0"/>
              </a:rPr>
              <a:t>CONTRATÓ AL SEÑOR LEOPOLDO SOLÍS ICO, PROPIETARIO Y REPRESENTANTE LEGAL DE CONSTRUCTORA SOL,</a:t>
            </a:r>
            <a:r>
              <a:rPr lang="es-GT" sz="2000" dirty="0" smtClean="0">
                <a:latin typeface="Arial" pitchFamily="34" charset="0"/>
                <a:cs typeface="Arial" pitchFamily="34" charset="0"/>
              </a:rPr>
              <a:t> para realizar el </a:t>
            </a:r>
            <a:r>
              <a:rPr lang="es-GT" sz="2000" b="1" dirty="0" smtClean="0">
                <a:latin typeface="Arial" pitchFamily="34" charset="0"/>
                <a:cs typeface="Arial" pitchFamily="34" charset="0"/>
              </a:rPr>
              <a:t>SERVICIO DE MANTENIMIENTO Y REPARACIÓN DE CUBIERTA DE DOS CANCHAS Y ÁREA DE GRADERÍO PARA EL CENTRO DEPORTIVO “GERONA”</a:t>
            </a:r>
            <a:r>
              <a:rPr lang="es-GT" sz="2000" dirty="0" smtClean="0">
                <a:latin typeface="Arial" pitchFamily="34" charset="0"/>
                <a:cs typeface="Arial" pitchFamily="34" charset="0"/>
              </a:rPr>
              <a:t>, identificado con el Número de Operación </a:t>
            </a:r>
            <a:r>
              <a:rPr lang="es-GT" sz="2000" b="1" dirty="0" smtClean="0">
                <a:latin typeface="Arial" pitchFamily="34" charset="0"/>
                <a:cs typeface="Arial" pitchFamily="34" charset="0"/>
              </a:rPr>
              <a:t>GUATECOMPRAS (NOG) 9874070</a:t>
            </a:r>
            <a:r>
              <a:rPr lang="es-GT" sz="2000" dirty="0" smtClean="0">
                <a:latin typeface="Arial" pitchFamily="34" charset="0"/>
                <a:cs typeface="Arial" pitchFamily="34" charset="0"/>
              </a:rPr>
              <a:t>, adquisición a cargo de la Jefatura de Centros Deportivos y Recreativos de la Dirección Técnica de Áreas Sustantivas, de la Dirección General del Deporte y la Recreación. El </a:t>
            </a:r>
            <a:r>
              <a:rPr lang="es-GT" sz="2000" b="1" dirty="0" smtClean="0">
                <a:latin typeface="Arial" pitchFamily="34" charset="0"/>
                <a:cs typeface="Arial" pitchFamily="34" charset="0"/>
              </a:rPr>
              <a:t>CONTRATISTA DEL ESTADO</a:t>
            </a:r>
            <a:r>
              <a:rPr lang="es-GT" sz="2000" dirty="0" smtClean="0">
                <a:latin typeface="Arial" pitchFamily="34" charset="0"/>
                <a:cs typeface="Arial" pitchFamily="34" charset="0"/>
              </a:rPr>
              <a:t>, presentó una oferta con fecha 27 de mayo del año 2019, por la cantidad de </a:t>
            </a:r>
            <a:r>
              <a:rPr lang="es-GT" sz="2000" b="1" dirty="0" smtClean="0">
                <a:latin typeface="Arial" pitchFamily="34" charset="0"/>
                <a:cs typeface="Arial" pitchFamily="34" charset="0"/>
              </a:rPr>
              <a:t>SEISCIENTOS NOVENTA MIL QUETZALES EXACTOS (Q.690,000.00),</a:t>
            </a:r>
            <a:endParaRPr lang="es-GT" sz="2000" dirty="0">
              <a:latin typeface="Arial" pitchFamily="34" charset="0"/>
              <a:cs typeface="Arial" pitchFamily="34" charset="0"/>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304800"/>
            <a:ext cx="8991600" cy="3836988"/>
          </a:xfrm>
        </p:spPr>
        <p:txBody>
          <a:bodyPr/>
          <a:lstStyle/>
          <a:p>
            <a:pPr algn="just">
              <a:buNone/>
            </a:pPr>
            <a:r>
              <a:rPr lang="es-GT" sz="2000" b="1" dirty="0" smtClean="0">
                <a:latin typeface="Arial" pitchFamily="34" charset="0"/>
                <a:cs typeface="Arial" pitchFamily="34" charset="0"/>
              </a:rPr>
              <a:t>	SE USARON DIVERSOS ARTIFICIOS PARA DEFRAUDAR AL ESTADO</a:t>
            </a:r>
            <a:r>
              <a:rPr lang="es-GT" sz="2000" dirty="0" smtClean="0">
                <a:latin typeface="Arial" pitchFamily="34" charset="0"/>
                <a:cs typeface="Arial" pitchFamily="34" charset="0"/>
              </a:rPr>
              <a:t>, dado que la </a:t>
            </a:r>
            <a:r>
              <a:rPr lang="es-GT" sz="2000" b="1" dirty="0" smtClean="0">
                <a:latin typeface="Arial" pitchFamily="34" charset="0"/>
                <a:cs typeface="Arial" pitchFamily="34" charset="0"/>
              </a:rPr>
              <a:t>JUNTA DE COTIZACIÓN, INTEGRADA POR LOS SEÑORES FRANCISCO ALEJANDRO GALDÁMEZ SAMAYOA, MARVIN EMANUEL MARCOS TZALOJ y FRANCISCO JAVIER ESTRADA COLINDRES</a:t>
            </a:r>
            <a:r>
              <a:rPr lang="es-GT" sz="2000" dirty="0" smtClean="0">
                <a:latin typeface="Arial" pitchFamily="34" charset="0"/>
                <a:cs typeface="Arial" pitchFamily="34" charset="0"/>
              </a:rPr>
              <a:t>, artificiosamente procedió a descalificar a los otros oferentes participantes dentro del evento, beneficiando a </a:t>
            </a:r>
            <a:r>
              <a:rPr lang="es-GT" sz="2000" b="1" dirty="0" smtClean="0">
                <a:latin typeface="Arial" pitchFamily="34" charset="0"/>
                <a:cs typeface="Arial" pitchFamily="34" charset="0"/>
              </a:rPr>
              <a:t>CONSTRUCTORA SOL</a:t>
            </a:r>
            <a:r>
              <a:rPr lang="es-GT" sz="2000" dirty="0" smtClean="0">
                <a:latin typeface="Arial" pitchFamily="34" charset="0"/>
                <a:cs typeface="Arial" pitchFamily="34" charset="0"/>
              </a:rPr>
              <a:t> con la adjudicación del proyecto; todo lo anterior, pese a que las condiciones generales que dicha Empresa</a:t>
            </a:r>
            <a:r>
              <a:rPr lang="es-GT" sz="2000" b="1" dirty="0" smtClean="0">
                <a:latin typeface="Arial" pitchFamily="34" charset="0"/>
                <a:cs typeface="Arial" pitchFamily="34" charset="0"/>
              </a:rPr>
              <a:t> </a:t>
            </a:r>
            <a:r>
              <a:rPr lang="es-GT" sz="2000" dirty="0" smtClean="0">
                <a:latin typeface="Arial" pitchFamily="34" charset="0"/>
                <a:cs typeface="Arial" pitchFamily="34" charset="0"/>
              </a:rPr>
              <a:t>ofrecía para la prestación del servicio, </a:t>
            </a:r>
            <a:r>
              <a:rPr lang="es-GT" sz="2000" b="1" dirty="0" smtClean="0">
                <a:latin typeface="Arial" pitchFamily="34" charset="0"/>
                <a:cs typeface="Arial" pitchFamily="34" charset="0"/>
              </a:rPr>
              <a:t>NO ERAN LAS MÁS FAVORABLES PARA LOS INTERESES DEL ESTADO</a:t>
            </a:r>
            <a:r>
              <a:rPr lang="es-GT" sz="2000" dirty="0" smtClean="0">
                <a:latin typeface="Arial" pitchFamily="34" charset="0"/>
                <a:cs typeface="Arial" pitchFamily="34" charset="0"/>
              </a:rPr>
              <a:t>, siendo que </a:t>
            </a:r>
            <a:r>
              <a:rPr lang="es-GT" sz="2000" b="1" dirty="0" smtClean="0">
                <a:latin typeface="Arial" pitchFamily="34" charset="0"/>
                <a:cs typeface="Arial" pitchFamily="34" charset="0"/>
              </a:rPr>
              <a:t>CONSTRUCTORA SOL</a:t>
            </a:r>
            <a:r>
              <a:rPr lang="es-GT" sz="2000" dirty="0" smtClean="0">
                <a:latin typeface="Arial" pitchFamily="34" charset="0"/>
                <a:cs typeface="Arial" pitchFamily="34" charset="0"/>
              </a:rPr>
              <a:t> presentó la oferta más elevada en cuanto al precio del servicio, habiendo sido calificada por la Junta de Cotización, con 86.91 puntos, mientras que el otro proveedor participante y que dolosamente fue descalificado del Evento, es decir, la </a:t>
            </a:r>
            <a:r>
              <a:rPr lang="es-GT" sz="2000" b="1" dirty="0" smtClean="0">
                <a:latin typeface="Arial" pitchFamily="34" charset="0"/>
                <a:cs typeface="Arial" pitchFamily="34" charset="0"/>
              </a:rPr>
              <a:t>EMPRESA PRODUCTORA Y COMERCIALIZADORA PALENCIA</a:t>
            </a:r>
            <a:r>
              <a:rPr lang="es-GT" sz="2000" dirty="0" smtClean="0">
                <a:latin typeface="Arial" pitchFamily="34" charset="0"/>
                <a:cs typeface="Arial" pitchFamily="34" charset="0"/>
              </a:rPr>
              <a:t>, propiedad del señor </a:t>
            </a:r>
            <a:r>
              <a:rPr lang="es-GT" sz="2000" b="1" dirty="0" smtClean="0">
                <a:latin typeface="Arial" pitchFamily="34" charset="0"/>
                <a:cs typeface="Arial" pitchFamily="34" charset="0"/>
              </a:rPr>
              <a:t>JOSÉ GUILLERMO ALDANA PAIZ</a:t>
            </a:r>
            <a:r>
              <a:rPr lang="es-GT" sz="2000" dirty="0" smtClean="0">
                <a:latin typeface="Arial" pitchFamily="34" charset="0"/>
                <a:cs typeface="Arial" pitchFamily="34" charset="0"/>
              </a:rPr>
              <a:t>, obtuvo una calificación de 99.17 puntos, acreditando mayor experiencia, siendo que ésta última entidad, específicamente en este rubro, fue calificada con 30 puntos sobre 30 posibles, en tanto que la Empresa adjudicada, únicamente obtuvo una ponderación de 18 puntos. </a:t>
            </a:r>
            <a:endParaRPr lang="es-GT" sz="2000" dirty="0">
              <a:latin typeface="Arial" pitchFamily="34" charset="0"/>
              <a:cs typeface="Arial" pitchFamily="34" charset="0"/>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153400" cy="1143000"/>
          </a:xfrm>
        </p:spPr>
        <p:txBody>
          <a:bodyPr/>
          <a:lstStyle/>
          <a:p>
            <a:r>
              <a:rPr lang="es-GT" dirty="0" smtClean="0">
                <a:latin typeface="Arial" pitchFamily="34" charset="0"/>
                <a:cs typeface="Arial" pitchFamily="34" charset="0"/>
              </a:rPr>
              <a:t>ARTIFICIOS USADOS PARA DEFRAUDAR AL ESTADO</a:t>
            </a:r>
            <a:endParaRPr lang="es-GT" dirty="0">
              <a:latin typeface="Arial" pitchFamily="34" charset="0"/>
              <a:cs typeface="Arial" pitchFamily="34" charset="0"/>
            </a:endParaRPr>
          </a:p>
        </p:txBody>
      </p:sp>
      <p:sp>
        <p:nvSpPr>
          <p:cNvPr id="3" name="2 Marcador de contenido"/>
          <p:cNvSpPr>
            <a:spLocks noGrp="1"/>
          </p:cNvSpPr>
          <p:nvPr>
            <p:ph idx="1"/>
          </p:nvPr>
        </p:nvSpPr>
        <p:spPr/>
        <p:txBody>
          <a:bodyPr/>
          <a:lstStyle/>
          <a:p>
            <a:pPr algn="just">
              <a:buNone/>
            </a:pPr>
            <a:r>
              <a:rPr lang="es-GT" sz="2000" dirty="0" smtClean="0">
                <a:latin typeface="Arial" pitchFamily="34" charset="0"/>
                <a:cs typeface="Arial" pitchFamily="34" charset="0"/>
              </a:rPr>
              <a:t>	La Junta de Cotización, justificó su decisión de haber descalificado al proveedor que presentaba la oferta más conveniente para los intereses del Estado, en el supuesto incumplimiento de un requisito </a:t>
            </a:r>
            <a:r>
              <a:rPr lang="es-GT" sz="2000" b="1" dirty="0" smtClean="0">
                <a:latin typeface="Arial" pitchFamily="34" charset="0"/>
                <a:cs typeface="Arial" pitchFamily="34" charset="0"/>
              </a:rPr>
              <a:t>NO FUNDAMENTAL</a:t>
            </a:r>
            <a:r>
              <a:rPr lang="es-GT" sz="2000" dirty="0" smtClean="0">
                <a:latin typeface="Arial" pitchFamily="34" charset="0"/>
                <a:cs typeface="Arial" pitchFamily="34" charset="0"/>
              </a:rPr>
              <a:t>, consistente en la presentación de una fotocopia legalizada del recibo de pago de las cuotas correspondientes al último período impositivo, ante el Instituto Guatemalteco de Seguridad Social, habiéndose confirmado por parte de la Comisión de Auditoría nombrada por la Contraloría General de Cuentas para realizar las verificaciones respectivas, que la </a:t>
            </a:r>
            <a:r>
              <a:rPr lang="es-GT" sz="2000" b="1" dirty="0" smtClean="0">
                <a:latin typeface="Arial" pitchFamily="34" charset="0"/>
                <a:cs typeface="Arial" pitchFamily="34" charset="0"/>
              </a:rPr>
              <a:t>EMPRESA PRODUCTORA Y COMERCIALIZADORA PALENCIA</a:t>
            </a:r>
            <a:r>
              <a:rPr lang="es-GT" sz="2000" dirty="0" smtClean="0">
                <a:latin typeface="Arial" pitchFamily="34" charset="0"/>
                <a:cs typeface="Arial" pitchFamily="34" charset="0"/>
              </a:rPr>
              <a:t>, si había cumplido con la incorporación de tal documento, cuya carencia en todo caso, no hubiese sido razón para la descalificación de la oferta. </a:t>
            </a:r>
          </a:p>
          <a:p>
            <a:endParaRPr lang="es-GT" dirty="0"/>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5105400" y="2187589"/>
            <a:ext cx="3757412" cy="1477328"/>
          </a:xfrm>
          <a:prstGeom prst="rect">
            <a:avLst/>
          </a:prstGeom>
        </p:spPr>
        <p:txBody>
          <a:bodyPr wrap="square">
            <a:spAutoFit/>
          </a:bodyPr>
          <a:lstStyle/>
          <a:p>
            <a:pPr algn="ctr">
              <a:defRPr/>
            </a:pPr>
            <a:r>
              <a:rPr lang="es-MX" b="1" dirty="0" smtClean="0">
                <a:solidFill>
                  <a:schemeClr val="tx2"/>
                </a:solidFill>
                <a:cs typeface="Arial" pitchFamily="34" charset="0"/>
              </a:rPr>
              <a:t> REQUERIMIENTO DE DOCUMENTOS AL OFERENTE: PRODUCTORA Y COMERCIALIZADORA PALENCIA</a:t>
            </a:r>
            <a:endParaRPr lang="es-GT" sz="1600" dirty="0" smtClean="0">
              <a:solidFill>
                <a:schemeClr val="tx2"/>
              </a:solidFill>
              <a:cs typeface="Arial" pitchFamily="34" charset="0"/>
            </a:endParaRPr>
          </a:p>
        </p:txBody>
      </p:sp>
      <p:pic>
        <p:nvPicPr>
          <p:cNvPr id="5" name="Imagen 4"/>
          <p:cNvPicPr>
            <a:picLocks noChangeAspect="1"/>
          </p:cNvPicPr>
          <p:nvPr/>
        </p:nvPicPr>
        <p:blipFill>
          <a:blip r:embed="rId2" cstate="print"/>
          <a:stretch>
            <a:fillRect/>
          </a:stretch>
        </p:blipFill>
        <p:spPr>
          <a:xfrm>
            <a:off x="457200" y="76200"/>
            <a:ext cx="4267200" cy="5389830"/>
          </a:xfrm>
          <a:prstGeom prst="rect">
            <a:avLst/>
          </a:prstGeom>
          <a:ln>
            <a:solidFill>
              <a:schemeClr val="accent1"/>
            </a:solidFill>
          </a:ln>
        </p:spPr>
      </p:pic>
      <p:pic>
        <p:nvPicPr>
          <p:cNvPr id="9" name="Imagen 8"/>
          <p:cNvPicPr>
            <a:picLocks noChangeAspect="1"/>
          </p:cNvPicPr>
          <p:nvPr/>
        </p:nvPicPr>
        <p:blipFill>
          <a:blip r:embed="rId3" cstate="print"/>
          <a:stretch>
            <a:fillRect/>
          </a:stretch>
        </p:blipFill>
        <p:spPr>
          <a:xfrm>
            <a:off x="70285" y="5576511"/>
            <a:ext cx="8953636" cy="395429"/>
          </a:xfrm>
          <a:prstGeom prst="rect">
            <a:avLst/>
          </a:prstGeom>
          <a:ln>
            <a:solidFill>
              <a:schemeClr val="accent1"/>
            </a:solidFill>
          </a:ln>
        </p:spPr>
      </p:pic>
      <p:sp>
        <p:nvSpPr>
          <p:cNvPr id="10" name="Rectángulo 9"/>
          <p:cNvSpPr/>
          <p:nvPr/>
        </p:nvSpPr>
        <p:spPr>
          <a:xfrm>
            <a:off x="762000" y="1768488"/>
            <a:ext cx="3733800" cy="158431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xmlns="" val="1946596741"/>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a 9">
            <a:hlinkClick r:id="rId2" action="ppaction://hlinksldjump"/>
          </p:cNvPr>
          <p:cNvGraphicFramePr/>
          <p:nvPr>
            <p:extLst>
              <p:ext uri="{D42A27DB-BD31-4B8C-83A1-F6EECF244321}">
                <p14:modId xmlns:p14="http://schemas.microsoft.com/office/powerpoint/2010/main" xmlns="" val="963961036"/>
              </p:ext>
            </p:extLst>
          </p:nvPr>
        </p:nvGraphicFramePr>
        <p:xfrm>
          <a:off x="1905000" y="1219200"/>
          <a:ext cx="57150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43" name="Rectángulo 10"/>
          <p:cNvSpPr>
            <a:spLocks noChangeArrowheads="1"/>
          </p:cNvSpPr>
          <p:nvPr/>
        </p:nvSpPr>
        <p:spPr bwMode="auto">
          <a:xfrm>
            <a:off x="2743200" y="279400"/>
            <a:ext cx="386397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s-ES" altLang="es-GT" sz="3000" b="1" dirty="0" smtClean="0">
                <a:solidFill>
                  <a:schemeClr val="tx2"/>
                </a:solidFill>
                <a:effectLst>
                  <a:outerShdw blurRad="38100" dist="38100" dir="2700000" algn="tl">
                    <a:srgbClr val="000000">
                      <a:alpha val="43137"/>
                    </a:srgbClr>
                  </a:outerShdw>
                </a:effectLst>
                <a:latin typeface="+mn-lt"/>
                <a:cs typeface="Helvetica" panose="020B0604020202020204" pitchFamily="34" charset="0"/>
              </a:rPr>
              <a:t>FISCALÍA  CONTRA LA CORRUPCIÓN</a:t>
            </a:r>
            <a:endParaRPr lang="es-GT" altLang="es-GT" sz="3000" b="1" dirty="0">
              <a:solidFill>
                <a:schemeClr val="tx2"/>
              </a:solidFill>
              <a:effectLst>
                <a:outerShdw blurRad="38100" dist="38100" dir="2700000" algn="tl">
                  <a:srgbClr val="000000">
                    <a:alpha val="43137"/>
                  </a:srgbClr>
                </a:outerShdw>
              </a:effectLst>
              <a:latin typeface="+mn-lt"/>
              <a:cs typeface="Helvetica" panose="020B0604020202020204" pitchFamily="34" charset="0"/>
            </a:endParaRPr>
          </a:p>
        </p:txBody>
      </p:sp>
    </p:spTree>
    <p:extLst>
      <p:ext uri="{BB962C8B-B14F-4D97-AF65-F5344CB8AC3E}">
        <p14:creationId xmlns:p14="http://schemas.microsoft.com/office/powerpoint/2010/main" xmlns="" val="633349276"/>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GT" dirty="0" smtClean="0">
                <a:latin typeface="Arial" pitchFamily="34" charset="0"/>
                <a:cs typeface="Arial" pitchFamily="34" charset="0"/>
              </a:rPr>
              <a:t>MODIFICACIONES A LAS BASES DEL EVENTO DE COTIZACIÓN</a:t>
            </a:r>
            <a:endParaRPr lang="es-GT" dirty="0">
              <a:latin typeface="Arial" pitchFamily="34" charset="0"/>
              <a:cs typeface="Arial" pitchFamily="34" charset="0"/>
            </a:endParaRPr>
          </a:p>
        </p:txBody>
      </p:sp>
      <p:sp>
        <p:nvSpPr>
          <p:cNvPr id="3" name="2 Marcador de contenido"/>
          <p:cNvSpPr>
            <a:spLocks noGrp="1"/>
          </p:cNvSpPr>
          <p:nvPr>
            <p:ph idx="1"/>
          </p:nvPr>
        </p:nvSpPr>
        <p:spPr>
          <a:xfrm>
            <a:off x="457200" y="1447800"/>
            <a:ext cx="8229600" cy="3836988"/>
          </a:xfrm>
        </p:spPr>
        <p:txBody>
          <a:bodyPr/>
          <a:lstStyle/>
          <a:p>
            <a:pPr algn="just">
              <a:buNone/>
            </a:pPr>
            <a:r>
              <a:rPr lang="es-GT" sz="2000" dirty="0" smtClean="0">
                <a:latin typeface="Arial" pitchFamily="34" charset="0"/>
                <a:cs typeface="Arial" pitchFamily="34" charset="0"/>
              </a:rPr>
              <a:t>	Como parte de las </a:t>
            </a:r>
            <a:r>
              <a:rPr lang="es-GT" sz="2000" b="1" dirty="0" smtClean="0">
                <a:latin typeface="Arial" pitchFamily="34" charset="0"/>
                <a:cs typeface="Arial" pitchFamily="34" charset="0"/>
              </a:rPr>
              <a:t>IRREGULARIDADES ACONTECIDAS DURANTE EL EVENTO DE COTIZACIÓN PÚBLICA</a:t>
            </a:r>
            <a:r>
              <a:rPr lang="es-GT" sz="2000" dirty="0" smtClean="0">
                <a:latin typeface="Arial" pitchFamily="34" charset="0"/>
                <a:cs typeface="Arial" pitchFamily="34" charset="0"/>
              </a:rPr>
              <a:t>, el señor </a:t>
            </a:r>
            <a:r>
              <a:rPr lang="es-GT" sz="2000" b="1" dirty="0" smtClean="0">
                <a:latin typeface="Arial" pitchFamily="34" charset="0"/>
                <a:cs typeface="Arial" pitchFamily="34" charset="0"/>
              </a:rPr>
              <a:t>JOSÉ ALEJANDRO PALOMO LÓPEZ</a:t>
            </a:r>
            <a:r>
              <a:rPr lang="es-GT" sz="2000" dirty="0" smtClean="0">
                <a:latin typeface="Arial" pitchFamily="34" charset="0"/>
                <a:cs typeface="Arial" pitchFamily="34" charset="0"/>
              </a:rPr>
              <a:t>, en su calidad de Jefe de la Sección de Compras del Departamento Administrativo de Administración y Finanzas de la Dirección General del Deporte y la Recreación, emitió el </a:t>
            </a:r>
            <a:r>
              <a:rPr lang="es-GT" sz="2000" dirty="0" err="1" smtClean="0">
                <a:latin typeface="Arial" pitchFamily="34" charset="0"/>
                <a:cs typeface="Arial" pitchFamily="34" charset="0"/>
              </a:rPr>
              <a:t>Adendum</a:t>
            </a:r>
            <a:r>
              <a:rPr lang="es-GT" sz="2000" dirty="0" smtClean="0">
                <a:latin typeface="Arial" pitchFamily="34" charset="0"/>
                <a:cs typeface="Arial" pitchFamily="34" charset="0"/>
              </a:rPr>
              <a:t> Número 1 de fecha 3 de mayo de 2019, por medio del cual modificó la fecha de la recepción de las ofertas, la cual estaba fijada para llevarse a cabo el día 14 de mayo de 2019, trasladándola para el día 27 del mismo mes y año; lo anterior, sin emitir justificación o razonamiento alguno de los motivos por los cuales efectuó dicho cambio, decisión que mediante la emisión de la </a:t>
            </a:r>
            <a:r>
              <a:rPr lang="es-GT" sz="2000" b="1" dirty="0" smtClean="0">
                <a:latin typeface="Arial" pitchFamily="34" charset="0"/>
                <a:cs typeface="Arial" pitchFamily="34" charset="0"/>
              </a:rPr>
              <a:t>Resolución Número 164-2019</a:t>
            </a:r>
            <a:r>
              <a:rPr lang="es-GT" sz="2000" dirty="0" smtClean="0">
                <a:latin typeface="Arial" pitchFamily="34" charset="0"/>
                <a:cs typeface="Arial" pitchFamily="34" charset="0"/>
              </a:rPr>
              <a:t>, de fecha 14 de mayo de 2019, fue aprobada por parte </a:t>
            </a:r>
            <a:r>
              <a:rPr lang="es-GT" sz="2000" b="1" dirty="0" smtClean="0">
                <a:latin typeface="Arial" pitchFamily="34" charset="0"/>
                <a:cs typeface="Arial" pitchFamily="34" charset="0"/>
              </a:rPr>
              <a:t>del SEÑOR VICEMINISTRO DEL DEPORTE Y LA RECREACIÓN, MARIO RENATO MONTERROSO GARCÍA</a:t>
            </a:r>
            <a:r>
              <a:rPr lang="es-GT" sz="2000" dirty="0" smtClean="0">
                <a:latin typeface="Arial" pitchFamily="34" charset="0"/>
                <a:cs typeface="Arial" pitchFamily="34" charset="0"/>
              </a:rPr>
              <a:t>. </a:t>
            </a:r>
            <a:endParaRPr lang="es-GT" sz="2000" dirty="0">
              <a:latin typeface="Arial" pitchFamily="34" charset="0"/>
              <a:cs typeface="Arial" pitchFamily="34" charset="0"/>
            </a:endParaRP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redondeado 18"/>
          <p:cNvSpPr/>
          <p:nvPr/>
        </p:nvSpPr>
        <p:spPr>
          <a:xfrm>
            <a:off x="838200" y="2338502"/>
            <a:ext cx="2590800" cy="276828"/>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20" name="Rectángulo redondeado 19"/>
          <p:cNvSpPr/>
          <p:nvPr/>
        </p:nvSpPr>
        <p:spPr>
          <a:xfrm>
            <a:off x="5105400" y="2645147"/>
            <a:ext cx="2743200" cy="276828"/>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grpSp>
        <p:nvGrpSpPr>
          <p:cNvPr id="4" name="Grupo 22"/>
          <p:cNvGrpSpPr/>
          <p:nvPr/>
        </p:nvGrpSpPr>
        <p:grpSpPr>
          <a:xfrm>
            <a:off x="572589" y="609600"/>
            <a:ext cx="7715830" cy="4191647"/>
            <a:chOff x="381000" y="1129966"/>
            <a:chExt cx="7715830" cy="4191647"/>
          </a:xfrm>
        </p:grpSpPr>
        <p:pic>
          <p:nvPicPr>
            <p:cNvPr id="18" name="Imagen 17"/>
            <p:cNvPicPr>
              <a:picLocks noChangeAspect="1"/>
            </p:cNvPicPr>
            <p:nvPr/>
          </p:nvPicPr>
          <p:blipFill>
            <a:blip r:embed="rId2" cstate="print"/>
            <a:stretch>
              <a:fillRect/>
            </a:stretch>
          </p:blipFill>
          <p:spPr>
            <a:xfrm>
              <a:off x="4847426" y="1436241"/>
              <a:ext cx="3249404" cy="3885372"/>
            </a:xfrm>
            <a:prstGeom prst="rect">
              <a:avLst/>
            </a:prstGeom>
          </p:spPr>
        </p:pic>
        <p:pic>
          <p:nvPicPr>
            <p:cNvPr id="7" name="Imagen 6"/>
            <p:cNvPicPr>
              <a:picLocks noChangeAspect="1"/>
            </p:cNvPicPr>
            <p:nvPr/>
          </p:nvPicPr>
          <p:blipFill rotWithShape="1">
            <a:blip r:embed="rId3" cstate="print"/>
            <a:srcRect l="6250" t="9002" r="2083" b="7086"/>
            <a:stretch/>
          </p:blipFill>
          <p:spPr>
            <a:xfrm>
              <a:off x="547951" y="1129966"/>
              <a:ext cx="3166533" cy="3886200"/>
            </a:xfrm>
            <a:prstGeom prst="rect">
              <a:avLst/>
            </a:prstGeom>
          </p:spPr>
        </p:pic>
        <p:cxnSp>
          <p:nvCxnSpPr>
            <p:cNvPr id="9" name="Conector angular 8"/>
            <p:cNvCxnSpPr/>
            <p:nvPr/>
          </p:nvCxnSpPr>
          <p:spPr>
            <a:xfrm>
              <a:off x="3516871" y="3073066"/>
              <a:ext cx="1359929" cy="203534"/>
            </a:xfrm>
            <a:prstGeom prst="bentConnector3">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3" name="Imagen 12"/>
            <p:cNvPicPr>
              <a:picLocks noChangeAspect="1"/>
            </p:cNvPicPr>
            <p:nvPr/>
          </p:nvPicPr>
          <p:blipFill>
            <a:blip r:embed="rId4" cstate="print"/>
            <a:stretch>
              <a:fillRect/>
            </a:stretch>
          </p:blipFill>
          <p:spPr>
            <a:xfrm>
              <a:off x="381000" y="3886200"/>
              <a:ext cx="4518472" cy="448787"/>
            </a:xfrm>
            <a:prstGeom prst="rect">
              <a:avLst/>
            </a:prstGeom>
            <a:ln>
              <a:solidFill>
                <a:srgbClr val="FF0000"/>
              </a:solidFill>
            </a:ln>
            <a:effectLst>
              <a:outerShdw blurRad="190500" algn="tl" rotWithShape="0">
                <a:srgbClr val="000000">
                  <a:alpha val="70000"/>
                </a:srgbClr>
              </a:outerShdw>
            </a:effectLst>
          </p:spPr>
        </p:pic>
        <p:pic>
          <p:nvPicPr>
            <p:cNvPr id="22" name="Imagen 21"/>
            <p:cNvPicPr>
              <a:picLocks noChangeAspect="1"/>
            </p:cNvPicPr>
            <p:nvPr/>
          </p:nvPicPr>
          <p:blipFill>
            <a:blip r:embed="rId5" cstate="print"/>
            <a:stretch>
              <a:fillRect/>
            </a:stretch>
          </p:blipFill>
          <p:spPr>
            <a:xfrm>
              <a:off x="3727881" y="4529372"/>
              <a:ext cx="4368949" cy="451960"/>
            </a:xfrm>
            <a:prstGeom prst="rect">
              <a:avLst/>
            </a:prstGeom>
            <a:ln>
              <a:solidFill>
                <a:srgbClr val="FF0000"/>
              </a:solidFill>
            </a:ln>
            <a:effectLst>
              <a:outerShdw blurRad="190500" algn="tl" rotWithShape="0">
                <a:srgbClr val="000000">
                  <a:alpha val="70000"/>
                </a:srgbClr>
              </a:outerShdw>
            </a:effectLst>
          </p:spPr>
        </p:pic>
      </p:grpSp>
      <p:pic>
        <p:nvPicPr>
          <p:cNvPr id="2" name="Imagen 1"/>
          <p:cNvPicPr>
            <a:picLocks noChangeAspect="1"/>
          </p:cNvPicPr>
          <p:nvPr/>
        </p:nvPicPr>
        <p:blipFill>
          <a:blip r:embed="rId6" cstate="print"/>
          <a:stretch>
            <a:fillRect/>
          </a:stretch>
        </p:blipFill>
        <p:spPr>
          <a:xfrm>
            <a:off x="381000" y="4761546"/>
            <a:ext cx="8229600" cy="1295400"/>
          </a:xfrm>
          <a:prstGeom prst="rect">
            <a:avLst/>
          </a:prstGeom>
          <a:ln>
            <a:solidFill>
              <a:schemeClr val="accent1"/>
            </a:solidFill>
          </a:ln>
        </p:spPr>
      </p:pic>
      <p:sp>
        <p:nvSpPr>
          <p:cNvPr id="3" name="Rectángulo 2"/>
          <p:cNvSpPr/>
          <p:nvPr/>
        </p:nvSpPr>
        <p:spPr>
          <a:xfrm>
            <a:off x="2831825" y="4925015"/>
            <a:ext cx="4407175" cy="2286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xmlns="" val="590672412"/>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GT" dirty="0" smtClean="0">
                <a:latin typeface="Arial" pitchFamily="34" charset="0"/>
                <a:cs typeface="Arial" pitchFamily="34" charset="0"/>
              </a:rPr>
              <a:t>MODIFICACIÓN DE LA FECHA DE LA VISITA DE CAMPO</a:t>
            </a:r>
            <a:endParaRPr lang="es-GT" dirty="0">
              <a:latin typeface="Arial" pitchFamily="34" charset="0"/>
              <a:cs typeface="Arial" pitchFamily="34" charset="0"/>
            </a:endParaRPr>
          </a:p>
        </p:txBody>
      </p:sp>
      <p:sp>
        <p:nvSpPr>
          <p:cNvPr id="3" name="2 Marcador de contenido"/>
          <p:cNvSpPr>
            <a:spLocks noGrp="1"/>
          </p:cNvSpPr>
          <p:nvPr>
            <p:ph idx="1"/>
          </p:nvPr>
        </p:nvSpPr>
        <p:spPr>
          <a:xfrm>
            <a:off x="457200" y="2286000"/>
            <a:ext cx="8229600" cy="3836988"/>
          </a:xfrm>
        </p:spPr>
        <p:txBody>
          <a:bodyPr/>
          <a:lstStyle/>
          <a:p>
            <a:pPr algn="just">
              <a:buNone/>
            </a:pPr>
            <a:r>
              <a:rPr lang="es-GT" sz="2000" dirty="0" smtClean="0">
                <a:latin typeface="Arial" pitchFamily="34" charset="0"/>
                <a:cs typeface="Arial" pitchFamily="34" charset="0"/>
              </a:rPr>
              <a:t>	El</a:t>
            </a:r>
            <a:r>
              <a:rPr lang="es-GT" sz="2000" b="1" dirty="0" smtClean="0">
                <a:latin typeface="Arial" pitchFamily="34" charset="0"/>
                <a:cs typeface="Arial" pitchFamily="34" charset="0"/>
              </a:rPr>
              <a:t> VICEMINISTRO DEL DEPORTE Y LA RECREACIÓN</a:t>
            </a:r>
            <a:r>
              <a:rPr lang="es-GT" sz="2000" dirty="0" smtClean="0">
                <a:latin typeface="Arial" pitchFamily="34" charset="0"/>
                <a:cs typeface="Arial" pitchFamily="34" charset="0"/>
              </a:rPr>
              <a:t>, mediante la emisión de la misma Resolución, procedió a modificar la fecha de la visita técnica al lugar de la ejecución del proyecto, la cual estaba programada inicialmente para realizarse el día 6 de mayo de 2019 a las 11:00 horas, trasladándola para el día 20 de mayo de 2019 en el mismo horario. </a:t>
            </a:r>
          </a:p>
          <a:p>
            <a:pPr algn="just"/>
            <a:endParaRPr lang="es-GT" dirty="0">
              <a:latin typeface="Arial" pitchFamily="34" charset="0"/>
              <a:cs typeface="Arial" pitchFamily="34" charset="0"/>
            </a:endParaRP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3400" y="457200"/>
            <a:ext cx="8229600" cy="1143000"/>
          </a:xfrm>
        </p:spPr>
        <p:txBody>
          <a:bodyPr/>
          <a:lstStyle/>
          <a:p>
            <a:r>
              <a:rPr lang="es-GT" dirty="0" smtClean="0">
                <a:latin typeface="Arial" pitchFamily="34" charset="0"/>
                <a:cs typeface="Arial" pitchFamily="34" charset="0"/>
              </a:rPr>
              <a:t>NOMBRAMIENTO DE LA JUNTA DE COTIZACIÓN Y RECEPCIÓN DE LAS OFERTAS</a:t>
            </a:r>
            <a:endParaRPr lang="es-GT" dirty="0">
              <a:latin typeface="Arial" pitchFamily="34" charset="0"/>
              <a:cs typeface="Arial" pitchFamily="34" charset="0"/>
            </a:endParaRPr>
          </a:p>
        </p:txBody>
      </p:sp>
      <p:sp>
        <p:nvSpPr>
          <p:cNvPr id="3" name="2 Marcador de contenido"/>
          <p:cNvSpPr>
            <a:spLocks noGrp="1"/>
          </p:cNvSpPr>
          <p:nvPr>
            <p:ph idx="1"/>
          </p:nvPr>
        </p:nvSpPr>
        <p:spPr>
          <a:xfrm>
            <a:off x="533400" y="2057400"/>
            <a:ext cx="8229600" cy="3836988"/>
          </a:xfrm>
        </p:spPr>
        <p:txBody>
          <a:bodyPr/>
          <a:lstStyle/>
          <a:p>
            <a:pPr algn="just">
              <a:buNone/>
            </a:pPr>
            <a:r>
              <a:rPr lang="es-GT" sz="2000" dirty="0" smtClean="0">
                <a:latin typeface="Arial" pitchFamily="34" charset="0"/>
                <a:cs typeface="Arial" pitchFamily="34" charset="0"/>
              </a:rPr>
              <a:t>	Tal y como se refirió con antelación, </a:t>
            </a:r>
            <a:r>
              <a:rPr lang="es-GT" sz="2000" b="1" dirty="0" smtClean="0">
                <a:latin typeface="Arial" pitchFamily="34" charset="0"/>
                <a:cs typeface="Arial" pitchFamily="34" charset="0"/>
              </a:rPr>
              <a:t>MARIO RENATO MONTERROSO GARCÍA, VICEMINISTRO DEL DEPORTE Y LA RECREACIÓN</a:t>
            </a:r>
            <a:r>
              <a:rPr lang="es-GT" sz="2000" dirty="0" smtClean="0">
                <a:latin typeface="Arial" pitchFamily="34" charset="0"/>
                <a:cs typeface="Arial" pitchFamily="34" charset="0"/>
              </a:rPr>
              <a:t>, con fecha 24 de mayo de 2019, mediante </a:t>
            </a:r>
            <a:r>
              <a:rPr lang="es-GT" sz="2000" b="1" dirty="0" smtClean="0">
                <a:latin typeface="Arial" pitchFamily="34" charset="0"/>
                <a:cs typeface="Arial" pitchFamily="34" charset="0"/>
              </a:rPr>
              <a:t>Resolución Número 185-2019</a:t>
            </a:r>
            <a:r>
              <a:rPr lang="es-GT" sz="2000" dirty="0" smtClean="0">
                <a:latin typeface="Arial" pitchFamily="34" charset="0"/>
                <a:cs typeface="Arial" pitchFamily="34" charset="0"/>
              </a:rPr>
              <a:t>, procedió a nombrar a los integrantes de la Junta de Cotización. quienes con fecha 27 de mayo de 2019, suscribieron el Acta de Recepción de las Ofertas, identificada con el número 57-2019, habiendo </a:t>
            </a:r>
            <a:r>
              <a:rPr lang="es-GT" sz="2000" b="1" dirty="0" smtClean="0">
                <a:latin typeface="Arial" pitchFamily="34" charset="0"/>
                <a:cs typeface="Arial" pitchFamily="34" charset="0"/>
              </a:rPr>
              <a:t>CONSTRUCTORA SOL</a:t>
            </a:r>
            <a:r>
              <a:rPr lang="es-GT" sz="2000" dirty="0" smtClean="0">
                <a:latin typeface="Arial" pitchFamily="34" charset="0"/>
                <a:cs typeface="Arial" pitchFamily="34" charset="0"/>
              </a:rPr>
              <a:t> participado en el concurso público, así como el oferente ilegalmente descalificado, es decir </a:t>
            </a:r>
            <a:r>
              <a:rPr lang="es-GT" sz="2000" b="1" dirty="0" smtClean="0">
                <a:latin typeface="Arial" pitchFamily="34" charset="0"/>
                <a:cs typeface="Arial" pitchFamily="34" charset="0"/>
              </a:rPr>
              <a:t>PRODUCTORA Y COMERCIALIZADORA PALENCIA</a:t>
            </a:r>
            <a:r>
              <a:rPr lang="es-GT" sz="2000" dirty="0" smtClean="0">
                <a:latin typeface="Arial" pitchFamily="34" charset="0"/>
                <a:cs typeface="Arial" pitchFamily="34" charset="0"/>
              </a:rPr>
              <a:t>, propiedad del señor </a:t>
            </a:r>
            <a:r>
              <a:rPr lang="es-GT" sz="2000" b="1" dirty="0" smtClean="0">
                <a:latin typeface="Arial" pitchFamily="34" charset="0"/>
                <a:cs typeface="Arial" pitchFamily="34" charset="0"/>
              </a:rPr>
              <a:t>JOSÉ GUILLERMO ALDANA PAIZ</a:t>
            </a:r>
            <a:r>
              <a:rPr lang="es-GT" sz="2000" dirty="0" smtClean="0">
                <a:latin typeface="Arial" pitchFamily="34" charset="0"/>
                <a:cs typeface="Arial" pitchFamily="34" charset="0"/>
              </a:rPr>
              <a:t>. </a:t>
            </a:r>
          </a:p>
          <a:p>
            <a:endParaRPr lang="es-GT" dirty="0"/>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4255943" y="2590801"/>
            <a:ext cx="4720359" cy="1981200"/>
          </a:xfrm>
          <a:prstGeom prst="rect">
            <a:avLst/>
          </a:prstGeom>
          <a:ln>
            <a:solidFill>
              <a:schemeClr val="accent1"/>
            </a:solidFill>
          </a:ln>
        </p:spPr>
      </p:pic>
      <p:pic>
        <p:nvPicPr>
          <p:cNvPr id="4" name="Imagen 3"/>
          <p:cNvPicPr>
            <a:picLocks noChangeAspect="1"/>
          </p:cNvPicPr>
          <p:nvPr/>
        </p:nvPicPr>
        <p:blipFill>
          <a:blip r:embed="rId3" cstate="print"/>
          <a:stretch>
            <a:fillRect/>
          </a:stretch>
        </p:blipFill>
        <p:spPr>
          <a:xfrm>
            <a:off x="152400" y="304800"/>
            <a:ext cx="4005854" cy="5562600"/>
          </a:xfrm>
          <a:prstGeom prst="rect">
            <a:avLst/>
          </a:prstGeom>
          <a:ln>
            <a:solidFill>
              <a:schemeClr val="accent1"/>
            </a:solidFill>
          </a:ln>
        </p:spPr>
      </p:pic>
      <p:sp>
        <p:nvSpPr>
          <p:cNvPr id="6" name="Rectángulo 5"/>
          <p:cNvSpPr/>
          <p:nvPr/>
        </p:nvSpPr>
        <p:spPr>
          <a:xfrm>
            <a:off x="533401" y="4114800"/>
            <a:ext cx="3276600" cy="17526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7" name="Rectángulo 6"/>
          <p:cNvSpPr/>
          <p:nvPr/>
        </p:nvSpPr>
        <p:spPr>
          <a:xfrm>
            <a:off x="4435731" y="1295400"/>
            <a:ext cx="4360781" cy="923330"/>
          </a:xfrm>
          <a:prstGeom prst="rect">
            <a:avLst/>
          </a:prstGeom>
        </p:spPr>
        <p:txBody>
          <a:bodyPr wrap="square">
            <a:spAutoFit/>
          </a:bodyPr>
          <a:lstStyle/>
          <a:p>
            <a:pPr algn="ctr">
              <a:defRPr/>
            </a:pPr>
            <a:r>
              <a:rPr lang="es-GT" b="1" dirty="0" smtClean="0">
                <a:solidFill>
                  <a:schemeClr val="tx2"/>
                </a:solidFill>
                <a:cs typeface="Arial" pitchFamily="34" charset="0"/>
              </a:rPr>
              <a:t>APERTURA DE PLICAS Y </a:t>
            </a:r>
          </a:p>
          <a:p>
            <a:pPr algn="ctr">
              <a:defRPr/>
            </a:pPr>
            <a:r>
              <a:rPr lang="es-GT" b="1" dirty="0" smtClean="0">
                <a:solidFill>
                  <a:schemeClr val="tx2"/>
                </a:solidFill>
                <a:cs typeface="Arial" pitchFamily="34" charset="0"/>
              </a:rPr>
              <a:t>RECEPCIÓN DE LAS OFERTAS</a:t>
            </a:r>
          </a:p>
          <a:p>
            <a:pPr algn="ctr">
              <a:defRPr/>
            </a:pPr>
            <a:r>
              <a:rPr lang="es-MX" b="1" dirty="0" smtClean="0">
                <a:solidFill>
                  <a:schemeClr val="tx2"/>
                </a:solidFill>
                <a:cs typeface="Arial" pitchFamily="34" charset="0"/>
              </a:rPr>
              <a:t>27 DE MAYO DE 2019</a:t>
            </a:r>
            <a:endParaRPr lang="es-GT" sz="1600" dirty="0" smtClean="0">
              <a:solidFill>
                <a:schemeClr val="tx2"/>
              </a:solidFill>
              <a:cs typeface="Arial" pitchFamily="34" charset="0"/>
            </a:endParaRPr>
          </a:p>
        </p:txBody>
      </p:sp>
      <p:sp>
        <p:nvSpPr>
          <p:cNvPr id="8" name="Rectángulo 7"/>
          <p:cNvSpPr/>
          <p:nvPr/>
        </p:nvSpPr>
        <p:spPr>
          <a:xfrm>
            <a:off x="4343400" y="3124200"/>
            <a:ext cx="4600439" cy="4572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9" name="Rectángulo 8"/>
          <p:cNvSpPr/>
          <p:nvPr/>
        </p:nvSpPr>
        <p:spPr>
          <a:xfrm>
            <a:off x="457200" y="1149530"/>
            <a:ext cx="3352801" cy="52686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xmlns="" val="1833625546"/>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MODIFICACIÓN DEL PLAZO PARA ADJUDICAR</a:t>
            </a:r>
            <a:endParaRPr lang="es-GT" dirty="0">
              <a:latin typeface="Arial" pitchFamily="34" charset="0"/>
              <a:cs typeface="Arial" pitchFamily="34" charset="0"/>
            </a:endParaRPr>
          </a:p>
        </p:txBody>
      </p:sp>
      <p:sp>
        <p:nvSpPr>
          <p:cNvPr id="3" name="2 Marcador de contenido"/>
          <p:cNvSpPr>
            <a:spLocks noGrp="1"/>
          </p:cNvSpPr>
          <p:nvPr>
            <p:ph idx="1"/>
          </p:nvPr>
        </p:nvSpPr>
        <p:spPr>
          <a:xfrm>
            <a:off x="457200" y="1752600"/>
            <a:ext cx="8229600" cy="3836988"/>
          </a:xfrm>
        </p:spPr>
        <p:txBody>
          <a:bodyPr/>
          <a:lstStyle/>
          <a:p>
            <a:pPr algn="just">
              <a:buNone/>
            </a:pPr>
            <a:r>
              <a:rPr lang="es-GT" sz="2000" dirty="0" smtClean="0">
                <a:latin typeface="Arial" pitchFamily="34" charset="0"/>
                <a:cs typeface="Arial" pitchFamily="34" charset="0"/>
              </a:rPr>
              <a:t>	En contravención al contenido del Artículo 39 de la Ley de Contrataciones del Estado, norma legal que establece que durante el curso de un evento de cotización y únicamente hasta antes de la presentación de las ofertas, es factible la modificación de las bases del evento, </a:t>
            </a:r>
            <a:r>
              <a:rPr lang="es-GT" sz="2000" b="1" dirty="0" smtClean="0">
                <a:latin typeface="Arial" pitchFamily="34" charset="0"/>
                <a:cs typeface="Arial" pitchFamily="34" charset="0"/>
              </a:rPr>
              <a:t>MARIO RENATO MONTERROSO GARCÍA, EN SU CALIDAD DE VICEMINISTRO DEL DEPORTE Y LA RECREACIÓN</a:t>
            </a:r>
            <a:r>
              <a:rPr lang="es-GT" sz="2000" dirty="0" smtClean="0">
                <a:latin typeface="Arial" pitchFamily="34" charset="0"/>
                <a:cs typeface="Arial" pitchFamily="34" charset="0"/>
              </a:rPr>
              <a:t>, con fecha 3 de junio de 2019, emitió la </a:t>
            </a:r>
            <a:r>
              <a:rPr lang="es-GT" sz="2000" b="1" dirty="0" smtClean="0">
                <a:latin typeface="Arial" pitchFamily="34" charset="0"/>
                <a:cs typeface="Arial" pitchFamily="34" charset="0"/>
              </a:rPr>
              <a:t>Resolución Número 202-2019</a:t>
            </a:r>
            <a:r>
              <a:rPr lang="es-GT" sz="2000" dirty="0" smtClean="0">
                <a:latin typeface="Arial" pitchFamily="34" charset="0"/>
                <a:cs typeface="Arial" pitchFamily="34" charset="0"/>
              </a:rPr>
              <a:t>, por medio de la cual prorrogó por 10 días hábiles el plazo para que la Junta de Cotización procediera a realizar la adjudicación del proyecto. </a:t>
            </a:r>
          </a:p>
          <a:p>
            <a:endParaRPr lang="es-GT" dirty="0"/>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381000" y="1143000"/>
            <a:ext cx="3939908" cy="4876800"/>
          </a:xfrm>
          <a:prstGeom prst="rect">
            <a:avLst/>
          </a:prstGeom>
          <a:ln>
            <a:solidFill>
              <a:schemeClr val="accent1"/>
            </a:solidFill>
          </a:ln>
        </p:spPr>
      </p:pic>
      <p:sp>
        <p:nvSpPr>
          <p:cNvPr id="13" name="Rectángulo 12"/>
          <p:cNvSpPr/>
          <p:nvPr/>
        </p:nvSpPr>
        <p:spPr>
          <a:xfrm>
            <a:off x="685798" y="3276600"/>
            <a:ext cx="3352801" cy="9144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4" name="Rectángulo 13"/>
          <p:cNvSpPr/>
          <p:nvPr/>
        </p:nvSpPr>
        <p:spPr>
          <a:xfrm>
            <a:off x="571499" y="71735"/>
            <a:ext cx="3581400" cy="1077218"/>
          </a:xfrm>
          <a:prstGeom prst="rect">
            <a:avLst/>
          </a:prstGeom>
          <a:ln>
            <a:solidFill>
              <a:schemeClr val="accent1"/>
            </a:solidFill>
          </a:ln>
        </p:spPr>
        <p:txBody>
          <a:bodyPr wrap="square">
            <a:spAutoFit/>
          </a:bodyPr>
          <a:lstStyle/>
          <a:p>
            <a:pPr algn="ctr">
              <a:defRPr/>
            </a:pPr>
            <a:r>
              <a:rPr lang="es-GT" sz="1600" b="1" dirty="0" smtClean="0">
                <a:solidFill>
                  <a:schemeClr val="tx2"/>
                </a:solidFill>
                <a:cs typeface="Arial" pitchFamily="34" charset="0"/>
              </a:rPr>
              <a:t>SOLICITUD DE PRÓRROGA</a:t>
            </a:r>
          </a:p>
          <a:p>
            <a:pPr algn="ctr">
              <a:defRPr/>
            </a:pPr>
            <a:r>
              <a:rPr lang="es-GT" sz="1600" b="1" dirty="0" smtClean="0">
                <a:solidFill>
                  <a:schemeClr val="tx2"/>
                </a:solidFill>
                <a:cs typeface="Arial" pitchFamily="34" charset="0"/>
              </a:rPr>
              <a:t>PARA EFECTUAR LA ADJUDICACIÓN</a:t>
            </a:r>
          </a:p>
          <a:p>
            <a:pPr algn="ctr">
              <a:defRPr/>
            </a:pPr>
            <a:r>
              <a:rPr lang="es-MX" sz="1600" b="1" dirty="0" smtClean="0">
                <a:solidFill>
                  <a:schemeClr val="tx2"/>
                </a:solidFill>
                <a:cs typeface="Arial" pitchFamily="34" charset="0"/>
              </a:rPr>
              <a:t>31 DE MAYO DE 2019</a:t>
            </a:r>
            <a:endParaRPr lang="es-GT" sz="1600" dirty="0" smtClean="0">
              <a:solidFill>
                <a:schemeClr val="tx2"/>
              </a:solidFill>
              <a:cs typeface="Arial" pitchFamily="34" charset="0"/>
            </a:endParaRPr>
          </a:p>
        </p:txBody>
      </p:sp>
      <p:pic>
        <p:nvPicPr>
          <p:cNvPr id="4" name="Imagen 3"/>
          <p:cNvPicPr>
            <a:picLocks noChangeAspect="1"/>
          </p:cNvPicPr>
          <p:nvPr/>
        </p:nvPicPr>
        <p:blipFill>
          <a:blip r:embed="rId3" cstate="print"/>
          <a:stretch>
            <a:fillRect/>
          </a:stretch>
        </p:blipFill>
        <p:spPr>
          <a:xfrm>
            <a:off x="5023868" y="1143000"/>
            <a:ext cx="3231894" cy="4876800"/>
          </a:xfrm>
          <a:prstGeom prst="rect">
            <a:avLst/>
          </a:prstGeom>
          <a:ln>
            <a:solidFill>
              <a:schemeClr val="accent1"/>
            </a:solidFill>
          </a:ln>
        </p:spPr>
      </p:pic>
      <p:sp>
        <p:nvSpPr>
          <p:cNvPr id="15" name="Rectángulo 14"/>
          <p:cNvSpPr/>
          <p:nvPr/>
        </p:nvSpPr>
        <p:spPr>
          <a:xfrm>
            <a:off x="4849115" y="71735"/>
            <a:ext cx="3581400" cy="1077218"/>
          </a:xfrm>
          <a:prstGeom prst="rect">
            <a:avLst/>
          </a:prstGeom>
          <a:ln>
            <a:solidFill>
              <a:schemeClr val="accent1"/>
            </a:solidFill>
          </a:ln>
        </p:spPr>
        <p:txBody>
          <a:bodyPr wrap="square">
            <a:spAutoFit/>
          </a:bodyPr>
          <a:lstStyle/>
          <a:p>
            <a:pPr algn="ctr">
              <a:defRPr/>
            </a:pPr>
            <a:r>
              <a:rPr lang="es-GT" sz="1600" b="1" dirty="0" smtClean="0">
                <a:solidFill>
                  <a:schemeClr val="tx2"/>
                </a:solidFill>
                <a:cs typeface="Arial" pitchFamily="34" charset="0"/>
              </a:rPr>
              <a:t>AUTORIZACIÓN DE PRÓRROGA</a:t>
            </a:r>
          </a:p>
          <a:p>
            <a:pPr algn="ctr">
              <a:defRPr/>
            </a:pPr>
            <a:r>
              <a:rPr lang="es-GT" sz="1600" b="1" dirty="0" smtClean="0">
                <a:solidFill>
                  <a:schemeClr val="tx2"/>
                </a:solidFill>
                <a:cs typeface="Arial" pitchFamily="34" charset="0"/>
              </a:rPr>
              <a:t>PARA EFECTUAR LA ADJUDICACIÓN</a:t>
            </a:r>
          </a:p>
          <a:p>
            <a:pPr algn="ctr">
              <a:defRPr/>
            </a:pPr>
            <a:r>
              <a:rPr lang="es-MX" sz="1600" b="1" dirty="0" smtClean="0">
                <a:solidFill>
                  <a:schemeClr val="tx2"/>
                </a:solidFill>
                <a:cs typeface="Arial" pitchFamily="34" charset="0"/>
              </a:rPr>
              <a:t>03 DE JUNIO DE 2019</a:t>
            </a:r>
            <a:endParaRPr lang="es-GT" sz="1600" dirty="0" smtClean="0">
              <a:solidFill>
                <a:schemeClr val="tx2"/>
              </a:solidFill>
              <a:cs typeface="Arial" pitchFamily="34" charset="0"/>
            </a:endParaRPr>
          </a:p>
        </p:txBody>
      </p:sp>
      <p:sp>
        <p:nvSpPr>
          <p:cNvPr id="16" name="Rectángulo 15"/>
          <p:cNvSpPr/>
          <p:nvPr/>
        </p:nvSpPr>
        <p:spPr>
          <a:xfrm>
            <a:off x="5199961" y="4572000"/>
            <a:ext cx="2877239" cy="7620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7" name="Rectángulo 16"/>
          <p:cNvSpPr/>
          <p:nvPr/>
        </p:nvSpPr>
        <p:spPr>
          <a:xfrm>
            <a:off x="5959243" y="5410199"/>
            <a:ext cx="1736958" cy="53340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8" name="Rectángulo 17"/>
          <p:cNvSpPr/>
          <p:nvPr/>
        </p:nvSpPr>
        <p:spPr>
          <a:xfrm>
            <a:off x="5195606" y="1524000"/>
            <a:ext cx="2881593" cy="53340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9" name="Rectángulo 18"/>
          <p:cNvSpPr/>
          <p:nvPr/>
        </p:nvSpPr>
        <p:spPr>
          <a:xfrm>
            <a:off x="2712102" y="1600200"/>
            <a:ext cx="1326497" cy="3048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xmlns="" val="2566049819"/>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t>ADJUDICACIÓN FRAUDULENTA</a:t>
            </a:r>
            <a:endParaRPr lang="es-GT" dirty="0"/>
          </a:p>
        </p:txBody>
      </p:sp>
      <p:sp>
        <p:nvSpPr>
          <p:cNvPr id="3" name="2 Marcador de contenido"/>
          <p:cNvSpPr>
            <a:spLocks noGrp="1"/>
          </p:cNvSpPr>
          <p:nvPr>
            <p:ph idx="1"/>
          </p:nvPr>
        </p:nvSpPr>
        <p:spPr>
          <a:xfrm>
            <a:off x="381000" y="1371600"/>
            <a:ext cx="8382000" cy="3836988"/>
          </a:xfrm>
        </p:spPr>
        <p:txBody>
          <a:bodyPr/>
          <a:lstStyle/>
          <a:p>
            <a:pPr algn="just">
              <a:buNone/>
            </a:pPr>
            <a:r>
              <a:rPr lang="es-GT" sz="2000" dirty="0" smtClean="0">
                <a:latin typeface="Arial" pitchFamily="34" charset="0"/>
                <a:cs typeface="Arial" pitchFamily="34" charset="0"/>
              </a:rPr>
              <a:t>	Con fecha 14 de junio de 2019, los integrantes de la Junta de Cotización, suscribieron el </a:t>
            </a:r>
            <a:r>
              <a:rPr lang="es-GT" sz="2000" b="1" dirty="0" smtClean="0">
                <a:latin typeface="Arial" pitchFamily="34" charset="0"/>
                <a:cs typeface="Arial" pitchFamily="34" charset="0"/>
              </a:rPr>
              <a:t>Acta Número 70-2019</a:t>
            </a:r>
            <a:r>
              <a:rPr lang="es-GT" sz="2000" dirty="0" smtClean="0">
                <a:latin typeface="Arial" pitchFamily="34" charset="0"/>
                <a:cs typeface="Arial" pitchFamily="34" charset="0"/>
              </a:rPr>
              <a:t>, por medio de la cual, </a:t>
            </a:r>
            <a:r>
              <a:rPr lang="es-GT" sz="2000" b="1" dirty="0" smtClean="0">
                <a:latin typeface="Arial" pitchFamily="34" charset="0"/>
                <a:cs typeface="Arial" pitchFamily="34" charset="0"/>
              </a:rPr>
              <a:t>ARTIFICIOSAMENTE</a:t>
            </a:r>
            <a:r>
              <a:rPr lang="es-GT" sz="2000" dirty="0" smtClean="0">
                <a:latin typeface="Arial" pitchFamily="34" charset="0"/>
                <a:cs typeface="Arial" pitchFamily="34" charset="0"/>
              </a:rPr>
              <a:t> decidieron adjudicar el evento de Cotización Pública a la </a:t>
            </a:r>
            <a:r>
              <a:rPr lang="es-GT" sz="2000" b="1" dirty="0" smtClean="0">
                <a:latin typeface="Arial" pitchFamily="34" charset="0"/>
                <a:cs typeface="Arial" pitchFamily="34" charset="0"/>
              </a:rPr>
              <a:t>CONSTRUCTORA SOL</a:t>
            </a:r>
            <a:r>
              <a:rPr lang="es-GT" sz="2000" dirty="0" smtClean="0">
                <a:latin typeface="Arial" pitchFamily="34" charset="0"/>
                <a:cs typeface="Arial" pitchFamily="34" charset="0"/>
              </a:rPr>
              <a:t> representada por </a:t>
            </a:r>
            <a:r>
              <a:rPr lang="es-GT" sz="2000" b="1" dirty="0" smtClean="0">
                <a:latin typeface="Arial" pitchFamily="34" charset="0"/>
                <a:cs typeface="Arial" pitchFamily="34" charset="0"/>
              </a:rPr>
              <a:t>LEOPOLDO SOLÍS ICO</a:t>
            </a:r>
            <a:r>
              <a:rPr lang="es-GT" sz="2000" dirty="0" smtClean="0">
                <a:latin typeface="Arial" pitchFamily="34" charset="0"/>
                <a:cs typeface="Arial" pitchFamily="34" charset="0"/>
              </a:rPr>
              <a:t>, pese a que su oferta desde el punto de vista económico, no era la más favorable para los intereses del Estado, además de no haber acreditado la experiencia suficiente en relación con el otro oferente y mediante la suscripción de la </a:t>
            </a:r>
            <a:r>
              <a:rPr lang="es-GT" sz="2000" b="1" dirty="0" smtClean="0">
                <a:latin typeface="Arial" pitchFamily="34" charset="0"/>
                <a:cs typeface="Arial" pitchFamily="34" charset="0"/>
              </a:rPr>
              <a:t>Resolución Número 233-A-2019</a:t>
            </a:r>
            <a:r>
              <a:rPr lang="es-GT" sz="2000" dirty="0" smtClean="0">
                <a:latin typeface="Arial" pitchFamily="34" charset="0"/>
                <a:cs typeface="Arial" pitchFamily="34" charset="0"/>
              </a:rPr>
              <a:t>, de fecha 28 de junio de 2019, </a:t>
            </a:r>
            <a:r>
              <a:rPr lang="es-GT" sz="2000" b="1" dirty="0" smtClean="0">
                <a:latin typeface="Arial" pitchFamily="34" charset="0"/>
                <a:cs typeface="Arial" pitchFamily="34" charset="0"/>
              </a:rPr>
              <a:t>MARIO RENATO MONTERROSO GARCÍA, EN SU CALIDAD DE VICEMINISTRO DEL DEPORTE Y LA RECREACIÓN, APROBÓ LA ACTUACIÓN FRAUDULENTA DE LA JUNTA, AVALANDO QUE SE LE ADJUDICARA EL PROYECTO, A UNA ENTIDAD QUE NO HABÍA PRESENTADO LA OFERTA MÁS CONVENIENTE PARA LA DIRECCIÓN GENERAL DEL DEPORTE Y LA RECREACIÓN</a:t>
            </a:r>
            <a:r>
              <a:rPr lang="es-GT" sz="2000" dirty="0" smtClean="0">
                <a:latin typeface="Arial" pitchFamily="34" charset="0"/>
                <a:cs typeface="Arial" pitchFamily="34" charset="0"/>
              </a:rPr>
              <a:t>.</a:t>
            </a:r>
          </a:p>
          <a:p>
            <a:endParaRPr lang="es-GT" dirty="0"/>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35429" y="4377168"/>
            <a:ext cx="3934302" cy="946413"/>
          </a:xfrm>
          <a:prstGeom prst="rect">
            <a:avLst/>
          </a:prstGeom>
        </p:spPr>
        <p:txBody>
          <a:bodyPr wrap="square">
            <a:spAutoFit/>
          </a:bodyPr>
          <a:lstStyle/>
          <a:p>
            <a:pPr algn="just">
              <a:lnSpc>
                <a:spcPct val="150000"/>
              </a:lnSpc>
              <a:defRPr/>
            </a:pPr>
            <a:endParaRPr lang="es-GT" sz="500" dirty="0" smtClean="0">
              <a:solidFill>
                <a:schemeClr val="tx2"/>
              </a:solidFill>
            </a:endParaRPr>
          </a:p>
          <a:p>
            <a:pPr algn="ctr">
              <a:defRPr/>
            </a:pPr>
            <a:r>
              <a:rPr lang="es-GT" sz="1600" b="1" dirty="0" smtClean="0">
                <a:solidFill>
                  <a:schemeClr val="tx2"/>
                </a:solidFill>
                <a:cs typeface="Arial" pitchFamily="34" charset="0"/>
              </a:rPr>
              <a:t>ADJUDICACIÓN A CONSTRUCTORA SOL</a:t>
            </a:r>
          </a:p>
          <a:p>
            <a:pPr algn="ctr">
              <a:defRPr/>
            </a:pPr>
            <a:r>
              <a:rPr lang="es-MX" sz="1600" b="1" dirty="0" smtClean="0">
                <a:solidFill>
                  <a:schemeClr val="tx2"/>
                </a:solidFill>
                <a:cs typeface="Arial" pitchFamily="34" charset="0"/>
              </a:rPr>
              <a:t>14 DE JUNIO DE 2019</a:t>
            </a:r>
            <a:endParaRPr lang="es-GT" sz="1600" b="1" dirty="0" smtClean="0">
              <a:solidFill>
                <a:schemeClr val="tx2"/>
              </a:solidFill>
              <a:cs typeface="Arial" pitchFamily="34" charset="0"/>
            </a:endParaRPr>
          </a:p>
        </p:txBody>
      </p:sp>
      <p:pic>
        <p:nvPicPr>
          <p:cNvPr id="6" name="Imagen 5"/>
          <p:cNvPicPr>
            <a:picLocks noChangeAspect="1"/>
          </p:cNvPicPr>
          <p:nvPr/>
        </p:nvPicPr>
        <p:blipFill>
          <a:blip r:embed="rId2" cstate="print"/>
          <a:stretch>
            <a:fillRect/>
          </a:stretch>
        </p:blipFill>
        <p:spPr>
          <a:xfrm>
            <a:off x="230878" y="3841287"/>
            <a:ext cx="4356939" cy="562186"/>
          </a:xfrm>
          <a:prstGeom prst="rect">
            <a:avLst/>
          </a:prstGeom>
          <a:ln>
            <a:solidFill>
              <a:srgbClr val="00B0F0"/>
            </a:solidFill>
          </a:ln>
          <a:effectLst>
            <a:outerShdw blurRad="190500" algn="tl" rotWithShape="0">
              <a:schemeClr val="accent1">
                <a:alpha val="70000"/>
              </a:schemeClr>
            </a:outerShdw>
          </a:effectLst>
        </p:spPr>
      </p:pic>
      <p:pic>
        <p:nvPicPr>
          <p:cNvPr id="2" name="Imagen 1"/>
          <p:cNvPicPr>
            <a:picLocks noChangeAspect="1"/>
          </p:cNvPicPr>
          <p:nvPr/>
        </p:nvPicPr>
        <p:blipFill>
          <a:blip r:embed="rId3" cstate="print"/>
          <a:stretch>
            <a:fillRect/>
          </a:stretch>
        </p:blipFill>
        <p:spPr>
          <a:xfrm>
            <a:off x="900112" y="5270252"/>
            <a:ext cx="7648575" cy="666750"/>
          </a:xfrm>
          <a:prstGeom prst="rect">
            <a:avLst/>
          </a:prstGeom>
          <a:ln>
            <a:solidFill>
              <a:schemeClr val="accent1"/>
            </a:solidFill>
          </a:ln>
          <a:effectLst>
            <a:outerShdw blurRad="50800" dist="50800" dir="5400000" algn="ctr" rotWithShape="0">
              <a:schemeClr val="accent1"/>
            </a:outerShdw>
          </a:effectLst>
        </p:spPr>
      </p:pic>
      <p:pic>
        <p:nvPicPr>
          <p:cNvPr id="7" name="Imagen 6"/>
          <p:cNvPicPr>
            <a:picLocks noChangeAspect="1"/>
          </p:cNvPicPr>
          <p:nvPr/>
        </p:nvPicPr>
        <p:blipFill>
          <a:blip r:embed="rId4" cstate="print"/>
          <a:stretch>
            <a:fillRect/>
          </a:stretch>
        </p:blipFill>
        <p:spPr>
          <a:xfrm>
            <a:off x="595789" y="231710"/>
            <a:ext cx="3795713" cy="3435988"/>
          </a:xfrm>
          <a:prstGeom prst="rect">
            <a:avLst/>
          </a:prstGeom>
          <a:ln>
            <a:solidFill>
              <a:schemeClr val="accent1"/>
            </a:solidFill>
          </a:ln>
        </p:spPr>
      </p:pic>
      <p:pic>
        <p:nvPicPr>
          <p:cNvPr id="9" name="Imagen 8"/>
          <p:cNvPicPr>
            <a:picLocks noChangeAspect="1"/>
          </p:cNvPicPr>
          <p:nvPr/>
        </p:nvPicPr>
        <p:blipFill>
          <a:blip r:embed="rId5" cstate="print"/>
          <a:stretch>
            <a:fillRect/>
          </a:stretch>
        </p:blipFill>
        <p:spPr>
          <a:xfrm>
            <a:off x="4774745" y="227356"/>
            <a:ext cx="3795713" cy="4881079"/>
          </a:xfrm>
          <a:prstGeom prst="rect">
            <a:avLst/>
          </a:prstGeom>
          <a:ln>
            <a:solidFill>
              <a:schemeClr val="accent1"/>
            </a:solidFill>
          </a:ln>
        </p:spPr>
      </p:pic>
      <p:sp>
        <p:nvSpPr>
          <p:cNvPr id="3" name="Rectángulo 2"/>
          <p:cNvSpPr/>
          <p:nvPr/>
        </p:nvSpPr>
        <p:spPr>
          <a:xfrm>
            <a:off x="5148600" y="3046756"/>
            <a:ext cx="3089979" cy="3048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0" name="Rectángulo 9"/>
          <p:cNvSpPr/>
          <p:nvPr/>
        </p:nvSpPr>
        <p:spPr>
          <a:xfrm>
            <a:off x="969032" y="994954"/>
            <a:ext cx="3131957" cy="3810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xmlns="" val="2515450024"/>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stretch>
            <a:fillRect/>
          </a:stretch>
        </p:blipFill>
        <p:spPr>
          <a:xfrm>
            <a:off x="1066800" y="77434"/>
            <a:ext cx="3313066" cy="5191671"/>
          </a:xfrm>
          <a:prstGeom prst="rect">
            <a:avLst/>
          </a:prstGeom>
          <a:ln w="19050">
            <a:solidFill>
              <a:schemeClr val="accent1"/>
            </a:solidFill>
          </a:ln>
        </p:spPr>
      </p:pic>
      <p:pic>
        <p:nvPicPr>
          <p:cNvPr id="8" name="Imagen 7"/>
          <p:cNvPicPr>
            <a:picLocks noChangeAspect="1"/>
          </p:cNvPicPr>
          <p:nvPr/>
        </p:nvPicPr>
        <p:blipFill>
          <a:blip r:embed="rId3" cstate="print"/>
          <a:stretch>
            <a:fillRect/>
          </a:stretch>
        </p:blipFill>
        <p:spPr>
          <a:xfrm>
            <a:off x="4863414" y="77434"/>
            <a:ext cx="3212493" cy="5191671"/>
          </a:xfrm>
          <a:prstGeom prst="rect">
            <a:avLst/>
          </a:prstGeom>
          <a:ln>
            <a:solidFill>
              <a:schemeClr val="accent1"/>
            </a:solidFill>
          </a:ln>
        </p:spPr>
      </p:pic>
      <p:sp>
        <p:nvSpPr>
          <p:cNvPr id="4" name="Rectángulo 3"/>
          <p:cNvSpPr/>
          <p:nvPr/>
        </p:nvSpPr>
        <p:spPr>
          <a:xfrm>
            <a:off x="5562600" y="1447800"/>
            <a:ext cx="2440782" cy="2708434"/>
          </a:xfrm>
          <a:prstGeom prst="rect">
            <a:avLst/>
          </a:prstGeom>
          <a:solidFill>
            <a:schemeClr val="bg1"/>
          </a:solidFill>
          <a:ln>
            <a:solidFill>
              <a:schemeClr val="accent1"/>
            </a:solidFill>
          </a:ln>
        </p:spPr>
        <p:txBody>
          <a:bodyPr wrap="square">
            <a:spAutoFit/>
          </a:bodyPr>
          <a:lstStyle/>
          <a:p>
            <a:pPr algn="just">
              <a:lnSpc>
                <a:spcPct val="150000"/>
              </a:lnSpc>
              <a:defRPr/>
            </a:pPr>
            <a:endParaRPr lang="es-GT" sz="2000" dirty="0" smtClean="0">
              <a:solidFill>
                <a:schemeClr val="tx2"/>
              </a:solidFill>
              <a:cs typeface="Arial" pitchFamily="34" charset="0"/>
            </a:endParaRPr>
          </a:p>
          <a:p>
            <a:pPr algn="ctr">
              <a:defRPr/>
            </a:pPr>
            <a:r>
              <a:rPr lang="es-GT" sz="2000" b="1" dirty="0" smtClean="0">
                <a:solidFill>
                  <a:schemeClr val="tx2"/>
                </a:solidFill>
                <a:cs typeface="Arial" pitchFamily="34" charset="0"/>
              </a:rPr>
              <a:t>RESOLUCIÓN DE APROBACIÓN</a:t>
            </a:r>
          </a:p>
          <a:p>
            <a:pPr algn="ctr">
              <a:defRPr/>
            </a:pPr>
            <a:r>
              <a:rPr lang="es-GT" sz="2000" b="1" dirty="0" smtClean="0">
                <a:solidFill>
                  <a:schemeClr val="tx2"/>
                </a:solidFill>
                <a:cs typeface="Arial" pitchFamily="34" charset="0"/>
              </a:rPr>
              <a:t>DE LO ACTUADO POR LA JUNTA DE COTIZACIÓN</a:t>
            </a:r>
          </a:p>
          <a:p>
            <a:pPr algn="ctr">
              <a:defRPr/>
            </a:pPr>
            <a:r>
              <a:rPr lang="es-GT" sz="2000" b="1" dirty="0" smtClean="0">
                <a:solidFill>
                  <a:schemeClr val="tx2"/>
                </a:solidFill>
                <a:cs typeface="Arial" pitchFamily="34" charset="0"/>
              </a:rPr>
              <a:t>28 DE JUNIO DE 2019</a:t>
            </a:r>
          </a:p>
        </p:txBody>
      </p:sp>
      <p:pic>
        <p:nvPicPr>
          <p:cNvPr id="11" name="Imagen 10"/>
          <p:cNvPicPr>
            <a:picLocks noChangeAspect="1"/>
          </p:cNvPicPr>
          <p:nvPr/>
        </p:nvPicPr>
        <p:blipFill>
          <a:blip r:embed="rId4" cstate="print"/>
          <a:stretch>
            <a:fillRect/>
          </a:stretch>
        </p:blipFill>
        <p:spPr>
          <a:xfrm>
            <a:off x="228601" y="5502760"/>
            <a:ext cx="8686800" cy="399393"/>
          </a:xfrm>
          <a:prstGeom prst="rect">
            <a:avLst/>
          </a:prstGeom>
          <a:ln>
            <a:solidFill>
              <a:schemeClr val="accent1"/>
            </a:solidFill>
          </a:ln>
        </p:spPr>
      </p:pic>
      <p:sp>
        <p:nvSpPr>
          <p:cNvPr id="3" name="Rectángulo 2"/>
          <p:cNvSpPr/>
          <p:nvPr/>
        </p:nvSpPr>
        <p:spPr>
          <a:xfrm>
            <a:off x="1092926" y="838200"/>
            <a:ext cx="3098074" cy="4572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0" name="Rectángulo 9"/>
          <p:cNvSpPr/>
          <p:nvPr/>
        </p:nvSpPr>
        <p:spPr>
          <a:xfrm>
            <a:off x="1157354" y="4191000"/>
            <a:ext cx="3131957" cy="9906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2" name="Rectángulo 11"/>
          <p:cNvSpPr/>
          <p:nvPr/>
        </p:nvSpPr>
        <p:spPr>
          <a:xfrm>
            <a:off x="4943950" y="152400"/>
            <a:ext cx="3131957" cy="34164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3" name="Rectángulo 12"/>
          <p:cNvSpPr/>
          <p:nvPr/>
        </p:nvSpPr>
        <p:spPr>
          <a:xfrm>
            <a:off x="6104479" y="838200"/>
            <a:ext cx="1134521" cy="5334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xmlns="" val="3379727742"/>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685800" y="1676400"/>
            <a:ext cx="7919201" cy="3930371"/>
          </a:xfrm>
          <a:prstGeom prst="rect">
            <a:avLst/>
          </a:prstGeom>
        </p:spPr>
        <p:txBody>
          <a:bodyPr wrap="square">
            <a:spAutoFit/>
          </a:bodyPr>
          <a:lstStyle/>
          <a:p>
            <a:pPr algn="just">
              <a:lnSpc>
                <a:spcPct val="150000"/>
              </a:lnSpc>
              <a:defRPr/>
            </a:pPr>
            <a:r>
              <a:rPr lang="es-GT" sz="1400" b="1" dirty="0" smtClean="0">
                <a:cs typeface="Arial" pitchFamily="34" charset="0"/>
              </a:rPr>
              <a:t>A INICIOS DEL MES DE MAYO DEL AÑO 2019, LA FISCALÍA CONTRA LA CORRUPCIÓN, RECIBIÓ INFORMACIÓN RELATIVA A LA POSIBLE COMISIÓN DE  ACTOS ILÍCITOS EN EL MINISTERIO DE CULTURA Y DEPORTES; ESPECÍFICAMENTE EN LA DIRECCIÓN GENERAL DEL DEPORTE Y LA RECREACIÓN, ADSCRITA AL VICEMINISTERIO DEL DEPORTE Y LA RECREACIÓN, DESARROLLÁNDOSE UNA INVESTIGACIÓN CRIMINAL ESTRATÉGICA, HABIÉNDOSE EJECUTADO DILIGENCIAS DE ALLANAMIENTO, INSPECCIÓN, REGISTRO Y SECUESTRO DE EVIDENCIAS EN EL INTERIOR DEL PALACIO NACIONAL DE LA CULTURA, ASÍ COMO EN OTRAS DEPENDENCIAS DEL MINISTERIO DE CULTURA Y DEPORTES, LOS DÍAS 9 DE MAYO Y 7 DE NOVEIMBRE DE 2019 RESPECTIVAMENTE, IMPLEMENTÁNDOSE ADEMÁS, LOS MÉTODOS ESPECIALES DE INVESTIGACIÓN REGULADOS EN LA LEY CONTRA LA DELINCUENCIA ORGANIZADA, DECRETO 21-2006 DEL CONGRESO DE LA REPÚBLICA DE GUATEMALA. </a:t>
            </a:r>
          </a:p>
        </p:txBody>
      </p:sp>
      <p:sp>
        <p:nvSpPr>
          <p:cNvPr id="11267" name="CuadroTexto 11"/>
          <p:cNvSpPr txBox="1">
            <a:spLocks noChangeArrowheads="1"/>
          </p:cNvSpPr>
          <p:nvPr/>
        </p:nvSpPr>
        <p:spPr bwMode="auto">
          <a:xfrm>
            <a:off x="2895600" y="533400"/>
            <a:ext cx="315118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Helvetica" panose="020B0604020202020204" pitchFamily="34" charset="0"/>
                <a:cs typeface="Helvetica"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9pPr>
          </a:lstStyle>
          <a:p>
            <a:pPr algn="ctr">
              <a:spcBef>
                <a:spcPct val="0"/>
              </a:spcBef>
              <a:buFontTx/>
              <a:buNone/>
              <a:defRPr/>
            </a:pPr>
            <a:r>
              <a:rPr lang="es-GT" altLang="es-GT" sz="3000" b="1" dirty="0" smtClean="0">
                <a:solidFill>
                  <a:schemeClr val="tx2"/>
                </a:solidFill>
                <a:effectLst>
                  <a:outerShdw blurRad="38100" dist="38100" dir="2700000" algn="tl">
                    <a:srgbClr val="000000">
                      <a:alpha val="43137"/>
                    </a:srgbClr>
                  </a:outerShdw>
                </a:effectLst>
                <a:latin typeface="+mn-lt"/>
              </a:rPr>
              <a:t>ANTECEDENTES GENERALES</a:t>
            </a:r>
            <a:endParaRPr lang="es-GT" altLang="es-GT" sz="3000" b="1" dirty="0">
              <a:solidFill>
                <a:schemeClr val="tx2"/>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3783939762"/>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t>SUSCRIPCIÓN DEL CONTRATO ADMINISTRATIVO</a:t>
            </a:r>
            <a:endParaRPr lang="es-GT" dirty="0"/>
          </a:p>
        </p:txBody>
      </p:sp>
      <p:sp>
        <p:nvSpPr>
          <p:cNvPr id="3" name="2 Marcador de contenido"/>
          <p:cNvSpPr>
            <a:spLocks noGrp="1"/>
          </p:cNvSpPr>
          <p:nvPr>
            <p:ph idx="1"/>
          </p:nvPr>
        </p:nvSpPr>
        <p:spPr>
          <a:xfrm>
            <a:off x="533400" y="1828800"/>
            <a:ext cx="8229600" cy="3836988"/>
          </a:xfrm>
        </p:spPr>
        <p:txBody>
          <a:bodyPr/>
          <a:lstStyle/>
          <a:p>
            <a:pPr algn="just">
              <a:buNone/>
            </a:pPr>
            <a:r>
              <a:rPr lang="es-GT" sz="2000" b="1" dirty="0" smtClean="0">
                <a:latin typeface="Arial" pitchFamily="34" charset="0"/>
                <a:cs typeface="Arial" pitchFamily="34" charset="0"/>
              </a:rPr>
              <a:t>	Siendo que los miembros de la Junta de Cotización, adjudicaron FRAUDULENTAMENTE el proyecto a CONSTRUCTORA SOL, </a:t>
            </a:r>
            <a:r>
              <a:rPr lang="es-GT" sz="2000" dirty="0" smtClean="0">
                <a:latin typeface="Arial" pitchFamily="34" charset="0"/>
                <a:cs typeface="Arial" pitchFamily="34" charset="0"/>
              </a:rPr>
              <a:t>el señor </a:t>
            </a:r>
            <a:r>
              <a:rPr lang="es-GT" sz="2000" b="1" dirty="0" smtClean="0">
                <a:latin typeface="Arial" pitchFamily="34" charset="0"/>
                <a:cs typeface="Arial" pitchFamily="34" charset="0"/>
              </a:rPr>
              <a:t>LEOPOLDO SOLÍS ICO</a:t>
            </a:r>
            <a:r>
              <a:rPr lang="es-GT" sz="2000" dirty="0" smtClean="0">
                <a:latin typeface="Arial" pitchFamily="34" charset="0"/>
                <a:cs typeface="Arial" pitchFamily="34" charset="0"/>
              </a:rPr>
              <a:t>, con fecha 29 de julio de 2019, suscribió el </a:t>
            </a:r>
            <a:r>
              <a:rPr lang="es-GT" sz="2000" b="1" dirty="0" smtClean="0">
                <a:latin typeface="Arial" pitchFamily="34" charset="0"/>
                <a:cs typeface="Arial" pitchFamily="34" charset="0"/>
              </a:rPr>
              <a:t>Contrato Administrativo Número MCD-73-2019</a:t>
            </a:r>
            <a:r>
              <a:rPr lang="es-GT" sz="2000" dirty="0" smtClean="0">
                <a:latin typeface="Arial" pitchFamily="34" charset="0"/>
                <a:cs typeface="Arial" pitchFamily="34" charset="0"/>
              </a:rPr>
              <a:t>, conjuntamente con el </a:t>
            </a:r>
            <a:r>
              <a:rPr lang="es-GT" sz="2000" b="1" dirty="0" smtClean="0">
                <a:latin typeface="Arial" pitchFamily="34" charset="0"/>
                <a:cs typeface="Arial" pitchFamily="34" charset="0"/>
              </a:rPr>
              <a:t>SEÑOR BILLY MANUEL BARILLAS DEL ÁGUILA, DIRECTOR GENERAL DEL DEPORTE Y LA RECREACIÓN;</a:t>
            </a:r>
            <a:r>
              <a:rPr lang="es-GT" sz="2000" dirty="0" smtClean="0">
                <a:latin typeface="Arial" pitchFamily="34" charset="0"/>
                <a:cs typeface="Arial" pitchFamily="34" charset="0"/>
              </a:rPr>
              <a:t> y a través de la presentación de la </a:t>
            </a:r>
            <a:r>
              <a:rPr lang="es-GT" sz="2000" b="1" dirty="0" smtClean="0">
                <a:latin typeface="Arial" pitchFamily="34" charset="0"/>
                <a:cs typeface="Arial" pitchFamily="34" charset="0"/>
              </a:rPr>
              <a:t>Factura Serie 46F720CF número 3526574539</a:t>
            </a:r>
            <a:r>
              <a:rPr lang="es-GT" sz="2000" dirty="0" smtClean="0">
                <a:latin typeface="Arial" pitchFamily="34" charset="0"/>
                <a:cs typeface="Arial" pitchFamily="34" charset="0"/>
              </a:rPr>
              <a:t> de fecha 31 de octubre de 2019, emitida a nombre de la Unidad Ejecutora, le fue pagada la cantidad de </a:t>
            </a:r>
            <a:r>
              <a:rPr lang="es-GT" sz="2000" b="1" dirty="0" smtClean="0">
                <a:latin typeface="Arial" pitchFamily="34" charset="0"/>
                <a:cs typeface="Arial" pitchFamily="34" charset="0"/>
              </a:rPr>
              <a:t>Q.690,000.00</a:t>
            </a:r>
            <a:r>
              <a:rPr lang="es-GT" sz="2000" dirty="0" smtClean="0">
                <a:latin typeface="Arial" pitchFamily="34" charset="0"/>
                <a:cs typeface="Arial" pitchFamily="34" charset="0"/>
              </a:rPr>
              <a:t>, mediante la emisión del </a:t>
            </a:r>
            <a:r>
              <a:rPr lang="es-GT" sz="2000" b="1" dirty="0" smtClean="0">
                <a:latin typeface="Arial" pitchFamily="34" charset="0"/>
                <a:cs typeface="Arial" pitchFamily="34" charset="0"/>
              </a:rPr>
              <a:t>Comprobante Único de Registro (CUR) Número </a:t>
            </a:r>
            <a:r>
              <a:rPr lang="es-GT" b="1" dirty="0" smtClean="0"/>
              <a:t>3355</a:t>
            </a:r>
            <a:r>
              <a:rPr lang="es-GT" dirty="0" smtClean="0"/>
              <a:t>.</a:t>
            </a:r>
          </a:p>
          <a:p>
            <a:endParaRPr lang="es-GT" dirty="0"/>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hlinkClick r:id="rId3" action="ppaction://hlinksldjump"/>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376401" y="101205"/>
            <a:ext cx="567438" cy="437990"/>
          </a:xfrm>
          <a:prstGeom prst="rect">
            <a:avLst/>
          </a:prstGeom>
        </p:spPr>
      </p:pic>
      <p:pic>
        <p:nvPicPr>
          <p:cNvPr id="8" name="Imagen 7"/>
          <p:cNvPicPr>
            <a:picLocks noChangeAspect="1"/>
          </p:cNvPicPr>
          <p:nvPr/>
        </p:nvPicPr>
        <p:blipFill>
          <a:blip r:embed="rId5" cstate="print"/>
          <a:stretch>
            <a:fillRect/>
          </a:stretch>
        </p:blipFill>
        <p:spPr>
          <a:xfrm>
            <a:off x="761998" y="0"/>
            <a:ext cx="3432359" cy="5181600"/>
          </a:xfrm>
          <a:prstGeom prst="rect">
            <a:avLst/>
          </a:prstGeom>
          <a:ln>
            <a:solidFill>
              <a:schemeClr val="accent1"/>
            </a:solidFill>
          </a:ln>
        </p:spPr>
      </p:pic>
      <p:pic>
        <p:nvPicPr>
          <p:cNvPr id="9" name="Imagen 8"/>
          <p:cNvPicPr>
            <a:picLocks noChangeAspect="1"/>
          </p:cNvPicPr>
          <p:nvPr/>
        </p:nvPicPr>
        <p:blipFill>
          <a:blip r:embed="rId6" cstate="print"/>
          <a:stretch>
            <a:fillRect/>
          </a:stretch>
        </p:blipFill>
        <p:spPr>
          <a:xfrm>
            <a:off x="4547690" y="76201"/>
            <a:ext cx="3758386" cy="5181599"/>
          </a:xfrm>
          <a:prstGeom prst="rect">
            <a:avLst/>
          </a:prstGeom>
          <a:ln>
            <a:solidFill>
              <a:schemeClr val="accent1"/>
            </a:solidFill>
          </a:ln>
        </p:spPr>
      </p:pic>
      <p:pic>
        <p:nvPicPr>
          <p:cNvPr id="11" name="Imagen 10"/>
          <p:cNvPicPr>
            <a:picLocks noChangeAspect="1"/>
          </p:cNvPicPr>
          <p:nvPr/>
        </p:nvPicPr>
        <p:blipFill>
          <a:blip r:embed="rId7" cstate="print"/>
          <a:stretch>
            <a:fillRect/>
          </a:stretch>
        </p:blipFill>
        <p:spPr>
          <a:xfrm>
            <a:off x="304800" y="5294811"/>
            <a:ext cx="5714724" cy="795721"/>
          </a:xfrm>
          <a:prstGeom prst="rect">
            <a:avLst/>
          </a:prstGeom>
          <a:ln>
            <a:solidFill>
              <a:schemeClr val="accent1"/>
            </a:solidFill>
          </a:ln>
        </p:spPr>
      </p:pic>
      <p:sp>
        <p:nvSpPr>
          <p:cNvPr id="17" name="Rectángulo 16"/>
          <p:cNvSpPr/>
          <p:nvPr/>
        </p:nvSpPr>
        <p:spPr>
          <a:xfrm>
            <a:off x="6703218" y="4800600"/>
            <a:ext cx="2440782" cy="1315745"/>
          </a:xfrm>
          <a:prstGeom prst="rect">
            <a:avLst/>
          </a:prstGeom>
          <a:solidFill>
            <a:schemeClr val="bg1"/>
          </a:solidFill>
          <a:ln>
            <a:solidFill>
              <a:schemeClr val="accent1"/>
            </a:solidFill>
          </a:ln>
        </p:spPr>
        <p:txBody>
          <a:bodyPr wrap="square">
            <a:spAutoFit/>
          </a:bodyPr>
          <a:lstStyle/>
          <a:p>
            <a:pPr algn="just">
              <a:lnSpc>
                <a:spcPct val="150000"/>
              </a:lnSpc>
              <a:defRPr/>
            </a:pPr>
            <a:endParaRPr lang="es-GT" sz="500" dirty="0" smtClean="0">
              <a:solidFill>
                <a:schemeClr val="tx2"/>
              </a:solidFill>
              <a:cs typeface="Arial" pitchFamily="34" charset="0"/>
            </a:endParaRPr>
          </a:p>
          <a:p>
            <a:pPr algn="ctr">
              <a:defRPr/>
            </a:pPr>
            <a:r>
              <a:rPr lang="es-GT" b="1" dirty="0" smtClean="0">
                <a:solidFill>
                  <a:schemeClr val="tx2"/>
                </a:solidFill>
                <a:cs typeface="Arial" pitchFamily="34" charset="0"/>
              </a:rPr>
              <a:t>CONTRATO ADMINISTRATIVO</a:t>
            </a:r>
          </a:p>
          <a:p>
            <a:pPr algn="ctr">
              <a:defRPr/>
            </a:pPr>
            <a:r>
              <a:rPr lang="es-GT" b="1" dirty="0" smtClean="0">
                <a:solidFill>
                  <a:schemeClr val="tx2"/>
                </a:solidFill>
                <a:cs typeface="Arial" pitchFamily="34" charset="0"/>
              </a:rPr>
              <a:t>29 DE JULIO DE 2019</a:t>
            </a:r>
          </a:p>
        </p:txBody>
      </p:sp>
      <p:sp>
        <p:nvSpPr>
          <p:cNvPr id="18" name="Rectángulo 17"/>
          <p:cNvSpPr/>
          <p:nvPr/>
        </p:nvSpPr>
        <p:spPr>
          <a:xfrm>
            <a:off x="1027569" y="762000"/>
            <a:ext cx="2858632" cy="6858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9" name="Rectángulo 18"/>
          <p:cNvSpPr/>
          <p:nvPr/>
        </p:nvSpPr>
        <p:spPr>
          <a:xfrm>
            <a:off x="914399" y="3352801"/>
            <a:ext cx="2971801" cy="15239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20" name="Rectángulo 19"/>
          <p:cNvSpPr/>
          <p:nvPr/>
        </p:nvSpPr>
        <p:spPr>
          <a:xfrm>
            <a:off x="992277" y="4114801"/>
            <a:ext cx="2893924" cy="15239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21" name="Rectángulo 20"/>
          <p:cNvSpPr/>
          <p:nvPr/>
        </p:nvSpPr>
        <p:spPr>
          <a:xfrm>
            <a:off x="4732053" y="3999412"/>
            <a:ext cx="3268947" cy="49638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xmlns="" val="632979666"/>
      </p:ext>
    </p:extLst>
  </p:cSld>
  <p:clrMapOvr>
    <a:masterClrMapping/>
  </p:clrMapOvr>
  <p:transition spd="med">
    <p:fade/>
  </p:transition>
  <p:timing>
    <p:tnLst>
      <p:par>
        <p:cT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Resultado de imagen para identificacion de personas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199" y="2590800"/>
            <a:ext cx="3347201" cy="2590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447800" y="1905000"/>
            <a:ext cx="6554788" cy="1524000"/>
          </a:xfrm>
        </p:spPr>
        <p:txBody>
          <a:bodyPr>
            <a:normAutofit/>
          </a:bodyPr>
          <a:lstStyle/>
          <a:p>
            <a:pPr>
              <a:defRPr/>
            </a:pPr>
            <a:r>
              <a:rPr lang="es-GT" sz="2400" dirty="0" smtClean="0">
                <a:solidFill>
                  <a:schemeClr val="accent1">
                    <a:lumMod val="50000"/>
                  </a:schemeClr>
                </a:solidFill>
                <a:effectLst>
                  <a:outerShdw blurRad="38100" dist="38100" dir="2700000" algn="tl">
                    <a:srgbClr val="000000">
                      <a:alpha val="43137"/>
                    </a:srgbClr>
                  </a:outerShdw>
                </a:effectLst>
              </a:rPr>
              <a:t>IDENTIFICACIÓN DE PERSONAS Y EMPRESA RELACIONADAS</a:t>
            </a:r>
            <a:endParaRPr lang="es-GT" sz="2400" dirty="0">
              <a:solidFill>
                <a:schemeClr val="accent1">
                  <a:lumMod val="50000"/>
                </a:schemeClr>
              </a:solidFill>
              <a:effectLst>
                <a:outerShdw blurRad="38100" dist="38100" dir="2700000" algn="tl">
                  <a:srgbClr val="000000">
                    <a:alpha val="43137"/>
                  </a:srgbClr>
                </a:outerShdw>
              </a:effectLst>
            </a:endParaRPr>
          </a:p>
        </p:txBody>
      </p:sp>
      <p:pic>
        <p:nvPicPr>
          <p:cNvPr id="4" name="Imagen 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6401" y="101205"/>
            <a:ext cx="567438" cy="437990"/>
          </a:xfrm>
          <a:prstGeom prst="rect">
            <a:avLst/>
          </a:prstGeom>
        </p:spPr>
      </p:pic>
    </p:spTree>
    <p:extLst>
      <p:ext uri="{BB962C8B-B14F-4D97-AF65-F5344CB8AC3E}">
        <p14:creationId xmlns:p14="http://schemas.microsoft.com/office/powerpoint/2010/main" val="3716952313"/>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8229600" cy="1143000"/>
          </a:xfrm>
        </p:spPr>
        <p:txBody>
          <a:bodyPr/>
          <a:lstStyle/>
          <a:p>
            <a:r>
              <a:rPr lang="es-GT" dirty="0" smtClean="0">
                <a:latin typeface="Arial" pitchFamily="34" charset="0"/>
                <a:cs typeface="Arial" pitchFamily="34" charset="0"/>
              </a:rPr>
              <a:t>GRUPO DELICTIVO ORGANIZADO</a:t>
            </a:r>
            <a:endParaRPr lang="es-GT" dirty="0">
              <a:latin typeface="Arial" pitchFamily="34" charset="0"/>
              <a:cs typeface="Arial" pitchFamily="34" charset="0"/>
            </a:endParaRPr>
          </a:p>
        </p:txBody>
      </p:sp>
      <p:sp>
        <p:nvSpPr>
          <p:cNvPr id="3" name="2 Marcador de contenido"/>
          <p:cNvSpPr>
            <a:spLocks noGrp="1"/>
          </p:cNvSpPr>
          <p:nvPr>
            <p:ph idx="1"/>
          </p:nvPr>
        </p:nvSpPr>
        <p:spPr>
          <a:xfrm>
            <a:off x="228600" y="1192212"/>
            <a:ext cx="8686800" cy="3836988"/>
          </a:xfrm>
        </p:spPr>
        <p:txBody>
          <a:bodyPr/>
          <a:lstStyle/>
          <a:p>
            <a:pPr algn="just">
              <a:buNone/>
            </a:pPr>
            <a:r>
              <a:rPr lang="es-GT" sz="1800" dirty="0" smtClean="0">
                <a:latin typeface="Arial" pitchFamily="34" charset="0"/>
                <a:cs typeface="Arial" pitchFamily="34" charset="0"/>
              </a:rPr>
              <a:t>	</a:t>
            </a:r>
            <a:r>
              <a:rPr lang="es-GT" sz="2000" dirty="0" smtClean="0">
                <a:latin typeface="Arial" pitchFamily="34" charset="0"/>
                <a:cs typeface="Arial" pitchFamily="34" charset="0"/>
              </a:rPr>
              <a:t>A través de la aplicación de Métodos Especiales de Investigación, la Fiscalía Contra la Corrupción determinó la existencia de un Grupo Delictivo Organizado, conformado por las personas siguientes</a:t>
            </a:r>
            <a:r>
              <a:rPr lang="es-GT" sz="1800" dirty="0" smtClean="0">
                <a:latin typeface="Arial" pitchFamily="34" charset="0"/>
                <a:cs typeface="Arial" pitchFamily="34" charset="0"/>
              </a:rPr>
              <a:t>: </a:t>
            </a:r>
          </a:p>
          <a:p>
            <a:pPr algn="just">
              <a:buNone/>
            </a:pPr>
            <a:endParaRPr lang="es-GT" sz="1800" dirty="0" smtClean="0">
              <a:latin typeface="Arial" pitchFamily="34" charset="0"/>
              <a:cs typeface="Arial" pitchFamily="34" charset="0"/>
            </a:endParaRPr>
          </a:p>
          <a:p>
            <a:pPr algn="just">
              <a:buFont typeface="Wingdings" pitchFamily="2" charset="2"/>
              <a:buChar char="ü"/>
            </a:pPr>
            <a:r>
              <a:rPr lang="es-GT" sz="1800" dirty="0" smtClean="0">
                <a:latin typeface="Arial" pitchFamily="34" charset="0"/>
                <a:cs typeface="Arial" pitchFamily="34" charset="0"/>
              </a:rPr>
              <a:t>MARIO RENATO MONTERROSO GARCÍA – VICEMINISTRO DEL DEPORTE Y LA RECREACIÓN</a:t>
            </a:r>
          </a:p>
          <a:p>
            <a:pPr algn="just">
              <a:buFont typeface="Wingdings" pitchFamily="2" charset="2"/>
              <a:buChar char="ü"/>
            </a:pPr>
            <a:r>
              <a:rPr lang="es-GT" sz="1800" dirty="0" smtClean="0">
                <a:latin typeface="Arial" pitchFamily="34" charset="0"/>
                <a:cs typeface="Arial" pitchFamily="34" charset="0"/>
              </a:rPr>
              <a:t>BILLY MANUEL BARILLAS DEL ÁGUILA – DIRECTOR GENERAL DEL DEPORTE Y LA RECREACIÓN</a:t>
            </a:r>
          </a:p>
          <a:p>
            <a:pPr algn="just">
              <a:buFont typeface="Wingdings" pitchFamily="2" charset="2"/>
              <a:buChar char="ü"/>
            </a:pPr>
            <a:r>
              <a:rPr lang="es-GT" sz="1800" dirty="0" smtClean="0">
                <a:latin typeface="Arial" pitchFamily="34" charset="0"/>
                <a:cs typeface="Arial" pitchFamily="34" charset="0"/>
              </a:rPr>
              <a:t>ROXANDA EDITH ORELLANA VALDEZ DE URBINA – ASESORA DEL VICEMINISTRO DEL DEPORTE Y LA RECREACIÓN</a:t>
            </a:r>
          </a:p>
          <a:p>
            <a:pPr algn="just">
              <a:buFont typeface="Wingdings" pitchFamily="2" charset="2"/>
              <a:buChar char="ü"/>
            </a:pPr>
            <a:r>
              <a:rPr lang="es-GT" sz="1800" dirty="0" smtClean="0">
                <a:latin typeface="Arial" pitchFamily="34" charset="0"/>
                <a:cs typeface="Arial" pitchFamily="34" charset="0"/>
              </a:rPr>
              <a:t>LEOPOLDO SOLÍS ICO – PROPIETARIO DE CONSTRUCTORA SOL</a:t>
            </a:r>
          </a:p>
          <a:p>
            <a:pPr algn="just">
              <a:buFont typeface="Wingdings" pitchFamily="2" charset="2"/>
              <a:buChar char="ü"/>
            </a:pPr>
            <a:r>
              <a:rPr lang="es-GT" sz="1800" dirty="0" smtClean="0">
                <a:latin typeface="Arial" pitchFamily="34" charset="0"/>
                <a:cs typeface="Arial" pitchFamily="34" charset="0"/>
              </a:rPr>
              <a:t>JOSÉ SAMUEL COCO DIAZ – SUPERVISOR DE PROYECTOS DE LA DIRECCIÓN GENERAL DEL DEPORTE Y LA RECREACIÓN </a:t>
            </a:r>
          </a:p>
          <a:p>
            <a:pPr algn="just">
              <a:buFont typeface="Wingdings" pitchFamily="2" charset="2"/>
              <a:buChar char="ü"/>
            </a:pPr>
            <a:r>
              <a:rPr lang="es-GT" sz="1800" dirty="0" smtClean="0">
                <a:latin typeface="Arial" pitchFamily="34" charset="0"/>
                <a:cs typeface="Arial" pitchFamily="34" charset="0"/>
              </a:rPr>
              <a:t>FRANCISCO ALEJANDRO GALDÁMEZ SAMAYOA, MARVIN EMANUEL MARCOS TZALOJ y FRANCISCO JAVIER ESTRADA COLINDRES (INTEGRANTES DE LA JUNTA DE COTIZACIÓN)</a:t>
            </a:r>
          </a:p>
          <a:p>
            <a:pPr algn="just">
              <a:buFont typeface="Wingdings" pitchFamily="2" charset="2"/>
              <a:buChar char="ü"/>
            </a:pPr>
            <a:endParaRPr lang="es-GT" sz="1800" dirty="0">
              <a:latin typeface="Arial" pitchFamily="34" charset="0"/>
              <a:cs typeface="Arial" pitchFamily="34" charset="0"/>
            </a:endParaRP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04800" y="304800"/>
            <a:ext cx="8458200" cy="3836988"/>
          </a:xfrm>
        </p:spPr>
        <p:txBody>
          <a:bodyPr/>
          <a:lstStyle/>
          <a:p>
            <a:pPr algn="just">
              <a:buNone/>
            </a:pPr>
            <a:r>
              <a:rPr lang="es-GT" sz="1800" dirty="0" smtClean="0">
                <a:latin typeface="Arial" pitchFamily="34" charset="0"/>
                <a:cs typeface="Arial" pitchFamily="34" charset="0"/>
              </a:rPr>
              <a:t>	</a:t>
            </a:r>
            <a:r>
              <a:rPr lang="es-GT" sz="2000" dirty="0" smtClean="0">
                <a:latin typeface="Arial" pitchFamily="34" charset="0"/>
                <a:cs typeface="Arial" pitchFamily="34" charset="0"/>
              </a:rPr>
              <a:t>Los integrantes de la Organización Criminal, se comunicaron telefónicamente de forma constante, con el cometido de beneficiar a </a:t>
            </a:r>
            <a:r>
              <a:rPr lang="es-GT" sz="2000" b="1" dirty="0" smtClean="0">
                <a:latin typeface="Arial" pitchFamily="34" charset="0"/>
                <a:cs typeface="Arial" pitchFamily="34" charset="0"/>
              </a:rPr>
              <a:t>CONSTRUCTORA SOL</a:t>
            </a:r>
            <a:r>
              <a:rPr lang="es-GT" sz="2000" dirty="0" smtClean="0">
                <a:latin typeface="Arial" pitchFamily="34" charset="0"/>
                <a:cs typeface="Arial" pitchFamily="34" charset="0"/>
              </a:rPr>
              <a:t>, desarrollándose una serie de actividades ilícitas para perpetrar el delito de </a:t>
            </a:r>
            <a:r>
              <a:rPr lang="es-GT" sz="2000" b="1" dirty="0" smtClean="0">
                <a:latin typeface="Arial" pitchFamily="34" charset="0"/>
                <a:cs typeface="Arial" pitchFamily="34" charset="0"/>
              </a:rPr>
              <a:t>FRAUDE</a:t>
            </a:r>
            <a:r>
              <a:rPr lang="es-GT" sz="2000" dirty="0" smtClean="0">
                <a:latin typeface="Arial" pitchFamily="34" charset="0"/>
                <a:cs typeface="Arial" pitchFamily="34" charset="0"/>
              </a:rPr>
              <a:t>. La Señora </a:t>
            </a:r>
            <a:r>
              <a:rPr lang="es-GT" sz="2000" b="1" dirty="0" smtClean="0">
                <a:latin typeface="Arial" pitchFamily="34" charset="0"/>
                <a:cs typeface="Arial" pitchFamily="34" charset="0"/>
              </a:rPr>
              <a:t>ROXANDA EDITH ORELLANA VALDEZ DE URBINA</a:t>
            </a:r>
            <a:r>
              <a:rPr lang="es-GT" sz="2000" dirty="0" smtClean="0">
                <a:latin typeface="Arial" pitchFamily="34" charset="0"/>
                <a:cs typeface="Arial" pitchFamily="34" charset="0"/>
              </a:rPr>
              <a:t>, aprovechándose de su posición como </a:t>
            </a:r>
            <a:r>
              <a:rPr lang="es-GT" sz="2000" b="1" dirty="0" smtClean="0">
                <a:latin typeface="Arial" pitchFamily="34" charset="0"/>
                <a:cs typeface="Arial" pitchFamily="34" charset="0"/>
              </a:rPr>
              <a:t>ASESORA</a:t>
            </a:r>
            <a:r>
              <a:rPr lang="es-GT" sz="2000" dirty="0" smtClean="0">
                <a:latin typeface="Arial" pitchFamily="34" charset="0"/>
                <a:cs typeface="Arial" pitchFamily="34" charset="0"/>
              </a:rPr>
              <a:t> del </a:t>
            </a:r>
            <a:r>
              <a:rPr lang="es-GT" sz="2000" b="1" dirty="0" smtClean="0">
                <a:latin typeface="Arial" pitchFamily="34" charset="0"/>
                <a:cs typeface="Arial" pitchFamily="34" charset="0"/>
              </a:rPr>
              <a:t>VICEMINISTRO DEL DEPORTE Y LA RECREACIÓN</a:t>
            </a:r>
            <a:r>
              <a:rPr lang="es-GT" sz="2000" dirty="0" smtClean="0">
                <a:latin typeface="Arial" pitchFamily="34" charset="0"/>
                <a:cs typeface="Arial" pitchFamily="34" charset="0"/>
              </a:rPr>
              <a:t>, se concertó con el Propietario y Representante Legal de </a:t>
            </a:r>
            <a:r>
              <a:rPr lang="es-GT" sz="2000" b="1" dirty="0" smtClean="0">
                <a:latin typeface="Arial" pitchFamily="34" charset="0"/>
                <a:cs typeface="Arial" pitchFamily="34" charset="0"/>
              </a:rPr>
              <a:t>CONSTRUCTORA SOL</a:t>
            </a:r>
            <a:r>
              <a:rPr lang="es-GT" sz="2000" dirty="0" smtClean="0">
                <a:latin typeface="Arial" pitchFamily="34" charset="0"/>
                <a:cs typeface="Arial" pitchFamily="34" charset="0"/>
              </a:rPr>
              <a:t>, Señor </a:t>
            </a:r>
            <a:r>
              <a:rPr lang="es-GT" sz="2000" b="1" dirty="0" smtClean="0">
                <a:latin typeface="Arial" pitchFamily="34" charset="0"/>
                <a:cs typeface="Arial" pitchFamily="34" charset="0"/>
              </a:rPr>
              <a:t>LEOPOLDO SOLÍS ICO</a:t>
            </a:r>
            <a:r>
              <a:rPr lang="es-GT" sz="2000" dirty="0" smtClean="0">
                <a:latin typeface="Arial" pitchFamily="34" charset="0"/>
                <a:cs typeface="Arial" pitchFamily="34" charset="0"/>
              </a:rPr>
              <a:t>, con el propósito de defraudar al Estado, realizando coordinaciones anómalas con los Señores </a:t>
            </a:r>
            <a:r>
              <a:rPr lang="es-GT" sz="2000" b="1" dirty="0" smtClean="0">
                <a:latin typeface="Arial" pitchFamily="34" charset="0"/>
                <a:cs typeface="Arial" pitchFamily="34" charset="0"/>
              </a:rPr>
              <a:t>BILLY MANUEL BARILLAS DEL ÁGUILA y JOSÉ SAMUEL COCO DIAZ</a:t>
            </a:r>
            <a:r>
              <a:rPr lang="es-GT" sz="2000" dirty="0" smtClean="0">
                <a:latin typeface="Arial" pitchFamily="34" charset="0"/>
                <a:cs typeface="Arial" pitchFamily="34" charset="0"/>
              </a:rPr>
              <a:t>, para la revisión del expediente que contenía la oferta presentada por la Empresa dentro del Evento de Cotización, así como para la corrección de los errores cometidos por el </a:t>
            </a:r>
            <a:r>
              <a:rPr lang="es-GT" sz="2000" b="1" dirty="0" smtClean="0">
                <a:latin typeface="Arial" pitchFamily="34" charset="0"/>
                <a:cs typeface="Arial" pitchFamily="34" charset="0"/>
              </a:rPr>
              <a:t>CONTRATISTA</a:t>
            </a:r>
            <a:r>
              <a:rPr lang="es-GT" sz="2000" dirty="0" smtClean="0">
                <a:latin typeface="Arial" pitchFamily="34" charset="0"/>
                <a:cs typeface="Arial" pitchFamily="34" charset="0"/>
              </a:rPr>
              <a:t>. </a:t>
            </a:r>
            <a:r>
              <a:rPr lang="es-GT" sz="2000" b="1" dirty="0" smtClean="0">
                <a:latin typeface="Arial" pitchFamily="34" charset="0"/>
                <a:cs typeface="Arial" pitchFamily="34" charset="0"/>
              </a:rPr>
              <a:t>ROXANDA EDITH ORELLANA VALDEZ DE URBINA</a:t>
            </a:r>
            <a:r>
              <a:rPr lang="es-GT" sz="2000" dirty="0" smtClean="0">
                <a:latin typeface="Arial" pitchFamily="34" charset="0"/>
                <a:cs typeface="Arial" pitchFamily="34" charset="0"/>
              </a:rPr>
              <a:t>, buscó los mecanismos fraudulentos para favorecer a </a:t>
            </a:r>
            <a:r>
              <a:rPr lang="es-GT" sz="2000" b="1" dirty="0" smtClean="0">
                <a:latin typeface="Arial" pitchFamily="34" charset="0"/>
                <a:cs typeface="Arial" pitchFamily="34" charset="0"/>
              </a:rPr>
              <a:t>CONSTRUCTORA SOL</a:t>
            </a:r>
            <a:r>
              <a:rPr lang="es-GT" sz="2000" dirty="0" smtClean="0">
                <a:latin typeface="Arial" pitchFamily="34" charset="0"/>
                <a:cs typeface="Arial" pitchFamily="34" charset="0"/>
              </a:rPr>
              <a:t>, concertándose con los integrantes de la Junta de Cotización, quienes descalificaron ilegalmente al otro oferente participante dentro del Evento, adjudicando artificiosamente el proyecto al Señor </a:t>
            </a:r>
            <a:r>
              <a:rPr lang="es-GT" sz="2000" b="1" dirty="0" smtClean="0">
                <a:latin typeface="Arial" pitchFamily="34" charset="0"/>
                <a:cs typeface="Arial" pitchFamily="34" charset="0"/>
              </a:rPr>
              <a:t>LEOPOLDO SOLÍS ICO</a:t>
            </a:r>
            <a:r>
              <a:rPr lang="es-GT" sz="2000" dirty="0" smtClean="0">
                <a:latin typeface="Arial" pitchFamily="34" charset="0"/>
                <a:cs typeface="Arial" pitchFamily="34" charset="0"/>
              </a:rPr>
              <a:t>. </a:t>
            </a:r>
            <a:endParaRPr lang="es-GT" sz="2000" dirty="0">
              <a:latin typeface="Arial" pitchFamily="34" charset="0"/>
              <a:cs typeface="Arial" pitchFamily="34" charset="0"/>
            </a:endParaRP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28600" y="838200"/>
            <a:ext cx="8534400" cy="3836988"/>
          </a:xfrm>
        </p:spPr>
        <p:txBody>
          <a:bodyPr/>
          <a:lstStyle/>
          <a:p>
            <a:pPr algn="just">
              <a:buNone/>
            </a:pPr>
            <a:r>
              <a:rPr lang="es-GT" sz="2000" b="1" dirty="0" smtClean="0">
                <a:latin typeface="Arial" pitchFamily="34" charset="0"/>
                <a:cs typeface="Arial" pitchFamily="34" charset="0"/>
              </a:rPr>
              <a:t>	ROXANDA EDITH ORELLANA VALDEZ DE URBINA</a:t>
            </a:r>
            <a:r>
              <a:rPr lang="es-GT" sz="2000" dirty="0" smtClean="0">
                <a:latin typeface="Arial" pitchFamily="34" charset="0"/>
                <a:cs typeface="Arial" pitchFamily="34" charset="0"/>
              </a:rPr>
              <a:t>, </a:t>
            </a:r>
            <a:r>
              <a:rPr lang="es-GT" sz="2000" b="1" dirty="0" smtClean="0">
                <a:latin typeface="Arial" pitchFamily="34" charset="0"/>
                <a:cs typeface="Arial" pitchFamily="34" charset="0"/>
              </a:rPr>
              <a:t>LEOPOLDO SOLÍS ICO, MARIO RENATO MONTERROSO GARCÍA, BILLY MANUEL BARILLAS DEL ÁGUILA, FRANCISCO ALEJANDRO GALDÁMEZ SAMAYOA,</a:t>
            </a:r>
            <a:r>
              <a:rPr lang="es-GT" sz="2000" dirty="0" smtClean="0">
                <a:latin typeface="Arial" pitchFamily="34" charset="0"/>
                <a:cs typeface="Arial" pitchFamily="34" charset="0"/>
              </a:rPr>
              <a:t> </a:t>
            </a:r>
            <a:r>
              <a:rPr lang="es-GT" sz="2000" b="1" dirty="0" smtClean="0">
                <a:latin typeface="Arial" pitchFamily="34" charset="0"/>
                <a:cs typeface="Arial" pitchFamily="34" charset="0"/>
              </a:rPr>
              <a:t>MARVIN EMANUEL MARCOS TZALOJ, FRANCISCO JAVIER ESTRADA COLINDRES Y JOSÉ SAMUEL COCO DIAZ</a:t>
            </a:r>
            <a:r>
              <a:rPr lang="es-GT" sz="2000" dirty="0" smtClean="0">
                <a:latin typeface="Arial" pitchFamily="34" charset="0"/>
                <a:cs typeface="Arial" pitchFamily="34" charset="0"/>
              </a:rPr>
              <a:t>, </a:t>
            </a:r>
            <a:r>
              <a:rPr lang="es-GT" sz="2000" b="1" dirty="0" smtClean="0">
                <a:latin typeface="Arial" pitchFamily="34" charset="0"/>
                <a:cs typeface="Arial" pitchFamily="34" charset="0"/>
              </a:rPr>
              <a:t>SE CONCERTARON PARA COMETER EL DELITO DE FRAUDE</a:t>
            </a:r>
            <a:r>
              <a:rPr lang="es-GT" sz="2000" dirty="0" smtClean="0">
                <a:latin typeface="Arial" pitchFamily="34" charset="0"/>
                <a:cs typeface="Arial" pitchFamily="34" charset="0"/>
              </a:rPr>
              <a:t>, destacando entre los artificios utilizados para defraudar al Estado: </a:t>
            </a:r>
            <a:endParaRPr lang="es-GT" sz="2000" b="1" dirty="0" smtClean="0">
              <a:latin typeface="Arial" pitchFamily="34" charset="0"/>
              <a:cs typeface="Arial" pitchFamily="34" charset="0"/>
            </a:endParaRPr>
          </a:p>
          <a:p>
            <a:pPr algn="just"/>
            <a:r>
              <a:rPr lang="es-GT" sz="2000" dirty="0" smtClean="0">
                <a:latin typeface="Arial" pitchFamily="34" charset="0"/>
                <a:cs typeface="Arial" pitchFamily="34" charset="0"/>
              </a:rPr>
              <a:t>Las modificaciones ilegales y sin justificación a las bases del concurso, las cuales fueron realizadas por parte del Jefe de Compras de la Unidad Ejecutora, así como por parte del </a:t>
            </a:r>
            <a:r>
              <a:rPr lang="es-GT" sz="2000" b="1" dirty="0" smtClean="0">
                <a:latin typeface="Arial" pitchFamily="34" charset="0"/>
                <a:cs typeface="Arial" pitchFamily="34" charset="0"/>
              </a:rPr>
              <a:t>VICEMINISTRO DEL DEPORTE Y LA RECREACIÓN</a:t>
            </a:r>
            <a:r>
              <a:rPr lang="es-GT" sz="2000" dirty="0" smtClean="0">
                <a:latin typeface="Arial" pitchFamily="34" charset="0"/>
                <a:cs typeface="Arial" pitchFamily="34" charset="0"/>
              </a:rPr>
              <a:t>; </a:t>
            </a:r>
            <a:endParaRPr lang="es-GT" sz="2000" b="1" dirty="0" smtClean="0">
              <a:latin typeface="Arial" pitchFamily="34" charset="0"/>
              <a:cs typeface="Arial" pitchFamily="34" charset="0"/>
            </a:endParaRPr>
          </a:p>
          <a:p>
            <a:pPr algn="just"/>
            <a:r>
              <a:rPr lang="es-GT" sz="2000" dirty="0" smtClean="0">
                <a:latin typeface="Arial" pitchFamily="34" charset="0"/>
                <a:cs typeface="Arial" pitchFamily="34" charset="0"/>
              </a:rPr>
              <a:t>Las maniobras artificiosas ejecutadas por los integrantes de la Junta de Cotización, para descalificar ilegalmente la oferta presentada por parte de la Empresa </a:t>
            </a:r>
            <a:r>
              <a:rPr lang="es-GT" sz="2000" b="1" dirty="0" smtClean="0">
                <a:latin typeface="Arial" pitchFamily="34" charset="0"/>
                <a:cs typeface="Arial" pitchFamily="34" charset="0"/>
              </a:rPr>
              <a:t>PRODUCTORA Y COMERCIALIZADORA PALENCIA</a:t>
            </a:r>
            <a:r>
              <a:rPr lang="es-GT" sz="2000" dirty="0" smtClean="0">
                <a:latin typeface="Arial" pitchFamily="34" charset="0"/>
                <a:cs typeface="Arial" pitchFamily="34" charset="0"/>
              </a:rPr>
              <a:t>, propiedad del señor </a:t>
            </a:r>
            <a:r>
              <a:rPr lang="es-GT" sz="2000" b="1" dirty="0" smtClean="0">
                <a:latin typeface="Arial" pitchFamily="34" charset="0"/>
                <a:cs typeface="Arial" pitchFamily="34" charset="0"/>
              </a:rPr>
              <a:t>JOSÉ GUILLERMO ALDANA PAIZ</a:t>
            </a:r>
            <a:r>
              <a:rPr lang="es-GT" sz="2000" dirty="0" smtClean="0">
                <a:latin typeface="Arial" pitchFamily="34" charset="0"/>
                <a:cs typeface="Arial" pitchFamily="34" charset="0"/>
              </a:rPr>
              <a:t>; </a:t>
            </a:r>
            <a:endParaRPr lang="es-GT" dirty="0"/>
          </a:p>
        </p:txBody>
      </p:sp>
      <p:sp>
        <p:nvSpPr>
          <p:cNvPr id="4" name="3 CuadroTexto"/>
          <p:cNvSpPr txBox="1"/>
          <p:nvPr/>
        </p:nvSpPr>
        <p:spPr>
          <a:xfrm>
            <a:off x="1752600" y="228600"/>
            <a:ext cx="5257800" cy="461665"/>
          </a:xfrm>
          <a:prstGeom prst="rect">
            <a:avLst/>
          </a:prstGeom>
          <a:noFill/>
        </p:spPr>
        <p:txBody>
          <a:bodyPr wrap="square" rtlCol="0">
            <a:spAutoFit/>
          </a:bodyPr>
          <a:lstStyle/>
          <a:p>
            <a:pPr algn="ctr"/>
            <a:r>
              <a:rPr lang="es-GT" sz="2400" b="1" dirty="0" smtClean="0"/>
              <a:t>CONCLUSIONES PRELIMINARES</a:t>
            </a:r>
            <a:endParaRPr lang="es-GT" sz="2400" b="1" dirty="0"/>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28600" y="914400"/>
            <a:ext cx="8610600" cy="3836988"/>
          </a:xfrm>
        </p:spPr>
        <p:txBody>
          <a:bodyPr/>
          <a:lstStyle/>
          <a:p>
            <a:pPr algn="just"/>
            <a:r>
              <a:rPr lang="es-GT" sz="2000" dirty="0" smtClean="0">
                <a:latin typeface="Arial" pitchFamily="34" charset="0"/>
                <a:cs typeface="Arial" pitchFamily="34" charset="0"/>
              </a:rPr>
              <a:t>La Resolución de Aprobación de lo actuado por parte de la Junta de Cotización, emitida y firmada por </a:t>
            </a:r>
            <a:r>
              <a:rPr lang="es-GT" sz="2000" b="1" dirty="0" smtClean="0">
                <a:latin typeface="Arial" pitchFamily="34" charset="0"/>
                <a:cs typeface="Arial" pitchFamily="34" charset="0"/>
              </a:rPr>
              <a:t>MARIO RENATO MONTERROSO GARCÍA, EN SU CALIDAD DE VICEMINISTRO DEL DEPORTE Y LA RECREACIÓN</a:t>
            </a:r>
            <a:r>
              <a:rPr lang="es-GT" sz="2000" dirty="0" smtClean="0">
                <a:latin typeface="Arial" pitchFamily="34" charset="0"/>
                <a:cs typeface="Arial" pitchFamily="34" charset="0"/>
              </a:rPr>
              <a:t>; </a:t>
            </a:r>
            <a:endParaRPr lang="es-GT" sz="2000" b="1" dirty="0" smtClean="0">
              <a:latin typeface="Arial" pitchFamily="34" charset="0"/>
              <a:cs typeface="Arial" pitchFamily="34" charset="0"/>
            </a:endParaRPr>
          </a:p>
          <a:p>
            <a:pPr algn="just"/>
            <a:r>
              <a:rPr lang="es-GT" sz="2000" dirty="0" smtClean="0">
                <a:latin typeface="Arial" pitchFamily="34" charset="0"/>
                <a:cs typeface="Arial" pitchFamily="34" charset="0"/>
              </a:rPr>
              <a:t>La adjudicación del evento de </a:t>
            </a:r>
            <a:r>
              <a:rPr lang="es-GT" sz="2000" b="1" dirty="0" smtClean="0">
                <a:latin typeface="Arial" pitchFamily="34" charset="0"/>
                <a:cs typeface="Arial" pitchFamily="34" charset="0"/>
              </a:rPr>
              <a:t>COTIZACIÓN PÚBLICA,</a:t>
            </a:r>
            <a:r>
              <a:rPr lang="es-GT" sz="2000" dirty="0" smtClean="0">
                <a:latin typeface="Arial" pitchFamily="34" charset="0"/>
                <a:cs typeface="Arial" pitchFamily="34" charset="0"/>
              </a:rPr>
              <a:t> al Empresario que presentó la oferta económica más elevada y que no acreditó mayor experiencia en relación con el otro oferente; y </a:t>
            </a:r>
            <a:endParaRPr lang="es-GT" sz="2000" b="1" dirty="0" smtClean="0">
              <a:latin typeface="Arial" pitchFamily="34" charset="0"/>
              <a:cs typeface="Arial" pitchFamily="34" charset="0"/>
            </a:endParaRPr>
          </a:p>
          <a:p>
            <a:pPr algn="just"/>
            <a:r>
              <a:rPr lang="es-GT" sz="2000" dirty="0" smtClean="0">
                <a:latin typeface="Arial" pitchFamily="34" charset="0"/>
                <a:cs typeface="Arial" pitchFamily="34" charset="0"/>
              </a:rPr>
              <a:t>La secuencia de comunicaciones telefónicas y reuniones que sostuvieron los implicados en los hechos, por medio de las cuales se concertaron para perpetrar conductas ilícitas, orientadas a asegurar la adjudicación del proyecto a </a:t>
            </a:r>
            <a:r>
              <a:rPr lang="es-GT" sz="2000" b="1" dirty="0" smtClean="0">
                <a:latin typeface="Arial" pitchFamily="34" charset="0"/>
                <a:cs typeface="Arial" pitchFamily="34" charset="0"/>
              </a:rPr>
              <a:t>CONSTRUCTORA SOL</a:t>
            </a:r>
            <a:r>
              <a:rPr lang="es-GT" sz="2000" dirty="0" smtClean="0">
                <a:latin typeface="Arial" pitchFamily="34" charset="0"/>
                <a:cs typeface="Arial" pitchFamily="34" charset="0"/>
              </a:rPr>
              <a:t>, así como para agilizar la subsanación de los errores cometidos por el </a:t>
            </a:r>
            <a:r>
              <a:rPr lang="es-GT" sz="2000" b="1" dirty="0" smtClean="0">
                <a:latin typeface="Arial" pitchFamily="34" charset="0"/>
                <a:cs typeface="Arial" pitchFamily="34" charset="0"/>
              </a:rPr>
              <a:t>CONTRATISTA</a:t>
            </a:r>
            <a:r>
              <a:rPr lang="es-GT" sz="2000" dirty="0" smtClean="0">
                <a:latin typeface="Arial" pitchFamily="34" charset="0"/>
                <a:cs typeface="Arial" pitchFamily="34" charset="0"/>
              </a:rPr>
              <a:t> al momento de la presentación de su </a:t>
            </a:r>
            <a:r>
              <a:rPr lang="es-GT" sz="2000" b="1" dirty="0" smtClean="0">
                <a:latin typeface="Arial" pitchFamily="34" charset="0"/>
                <a:cs typeface="Arial" pitchFamily="34" charset="0"/>
              </a:rPr>
              <a:t>OFERTA</a:t>
            </a:r>
            <a:r>
              <a:rPr lang="es-GT" sz="2000" dirty="0" smtClean="0">
                <a:latin typeface="Arial" pitchFamily="34" charset="0"/>
                <a:cs typeface="Arial" pitchFamily="34" charset="0"/>
              </a:rPr>
              <a:t>, facilitándole los mecanismos para su rectificación y pagándosele finalmente la cantidad de </a:t>
            </a:r>
            <a:r>
              <a:rPr lang="es-GT" sz="2000" b="1" dirty="0" smtClean="0">
                <a:latin typeface="Arial" pitchFamily="34" charset="0"/>
                <a:cs typeface="Arial" pitchFamily="34" charset="0"/>
              </a:rPr>
              <a:t>Q.690,000.00</a:t>
            </a:r>
            <a:r>
              <a:rPr lang="es-GT" sz="2000" dirty="0" smtClean="0">
                <a:latin typeface="Arial" pitchFamily="34" charset="0"/>
                <a:cs typeface="Arial" pitchFamily="34" charset="0"/>
              </a:rPr>
              <a:t> en detrimento del patrimonio del Estado de Guatemala. </a:t>
            </a:r>
          </a:p>
          <a:p>
            <a:endParaRPr lang="es-GT" dirty="0"/>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PERSONAS SINDICADAS </a:t>
            </a:r>
            <a:endParaRPr lang="es-GT" dirty="0">
              <a:latin typeface="Arial" pitchFamily="34" charset="0"/>
              <a:cs typeface="Arial" pitchFamily="34" charset="0"/>
            </a:endParaRPr>
          </a:p>
        </p:txBody>
      </p:sp>
      <p:sp>
        <p:nvSpPr>
          <p:cNvPr id="3" name="2 Marcador de contenido"/>
          <p:cNvSpPr>
            <a:spLocks noGrp="1"/>
          </p:cNvSpPr>
          <p:nvPr>
            <p:ph idx="1"/>
          </p:nvPr>
        </p:nvSpPr>
        <p:spPr>
          <a:xfrm>
            <a:off x="381000" y="1295400"/>
            <a:ext cx="8229600" cy="3836988"/>
          </a:xfrm>
        </p:spPr>
        <p:txBody>
          <a:bodyPr/>
          <a:lstStyle/>
          <a:p>
            <a:pPr algn="just"/>
            <a:r>
              <a:rPr lang="es-GT" sz="2000" b="1" dirty="0" smtClean="0">
                <a:latin typeface="Arial" pitchFamily="34" charset="0"/>
                <a:cs typeface="Arial" pitchFamily="34" charset="0"/>
              </a:rPr>
              <a:t>MARIO RENATO MONTERROSO GARCÍA </a:t>
            </a:r>
            <a:r>
              <a:rPr lang="es-GT" sz="2000" dirty="0" smtClean="0">
                <a:latin typeface="Arial" pitchFamily="34" charset="0"/>
                <a:cs typeface="Arial" pitchFamily="34" charset="0"/>
              </a:rPr>
              <a:t>– VICEMINISTRO DEL DEPORTE Y LA RECREACIÓN – MINISTERIO DE CULTURA Y DEPORTES </a:t>
            </a:r>
          </a:p>
          <a:p>
            <a:pPr algn="just"/>
            <a:r>
              <a:rPr lang="es-GT" sz="2000" b="1" dirty="0" smtClean="0">
                <a:latin typeface="Arial" pitchFamily="34" charset="0"/>
                <a:cs typeface="Arial" pitchFamily="34" charset="0"/>
              </a:rPr>
              <a:t>ROXANDA EDITH ORELLANA VALDEZ DE URBINA </a:t>
            </a:r>
            <a:r>
              <a:rPr lang="es-GT" sz="2000" dirty="0" smtClean="0">
                <a:latin typeface="Arial" pitchFamily="34" charset="0"/>
                <a:cs typeface="Arial" pitchFamily="34" charset="0"/>
              </a:rPr>
              <a:t>– ASESORA DEL VICEMINISTERIO DEL DEPORTE Y LA RECREACIÓN – MINISTERIO DE CULTURA Y DEPORTES</a:t>
            </a:r>
          </a:p>
          <a:p>
            <a:pPr algn="just"/>
            <a:r>
              <a:rPr lang="es-GT" sz="2000" b="1" dirty="0" smtClean="0">
                <a:latin typeface="Arial" pitchFamily="34" charset="0"/>
                <a:cs typeface="Arial" pitchFamily="34" charset="0"/>
              </a:rPr>
              <a:t>SEÑOR LEOPOLDO SOLÍS ICO </a:t>
            </a:r>
            <a:r>
              <a:rPr lang="es-GT" sz="2000" dirty="0" smtClean="0">
                <a:latin typeface="Arial" pitchFamily="34" charset="0"/>
                <a:cs typeface="Arial" pitchFamily="34" charset="0"/>
              </a:rPr>
              <a:t>– CONTRISTA DEL ESTADO – PROPIETARIO Y REPRESENTANTE LEGAL DE CONSTRUCTORA SOL</a:t>
            </a:r>
          </a:p>
          <a:p>
            <a:pPr algn="just"/>
            <a:r>
              <a:rPr lang="es-GT" sz="2000" b="1" dirty="0" smtClean="0">
                <a:latin typeface="Arial" pitchFamily="34" charset="0"/>
                <a:cs typeface="Arial" pitchFamily="34" charset="0"/>
              </a:rPr>
              <a:t>BILLY MANUEL BARILLAS DEL ÁGUILA </a:t>
            </a:r>
            <a:r>
              <a:rPr lang="es-GT" sz="2000" dirty="0" smtClean="0">
                <a:latin typeface="Arial" pitchFamily="34" charset="0"/>
                <a:cs typeface="Arial" pitchFamily="34" charset="0"/>
              </a:rPr>
              <a:t>– DIRECTOR GENERAL DEL DEPORTE Y LA RECREACIÓN – VICEMINISTERIO DEL DEPORTE Y LA RECREACIÓN  </a:t>
            </a:r>
          </a:p>
          <a:p>
            <a:pPr algn="just"/>
            <a:r>
              <a:rPr lang="es-GT" sz="2000" b="1" dirty="0" smtClean="0">
                <a:latin typeface="Arial" pitchFamily="34" charset="0"/>
                <a:cs typeface="Arial" pitchFamily="34" charset="0"/>
              </a:rPr>
              <a:t>FRANCISCO ALEJANDRO GALDÁMEZ SAMAYOA </a:t>
            </a:r>
            <a:r>
              <a:rPr lang="es-GT" sz="2000" dirty="0" smtClean="0">
                <a:latin typeface="Arial" pitchFamily="34" charset="0"/>
                <a:cs typeface="Arial" pitchFamily="34" charset="0"/>
              </a:rPr>
              <a:t>– ASESOR PROFESIONAL ESPECIALIZADO II – DIRECCIÓN GENERAL DEL DEPORTE Y LA RECREACIÓN</a:t>
            </a:r>
            <a:endParaRPr lang="es-GT" sz="2000" dirty="0">
              <a:latin typeface="Arial" pitchFamily="34" charset="0"/>
              <a:cs typeface="Arial" pitchFamily="34" charset="0"/>
            </a:endParaRP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PERSONAS SINDICADAS </a:t>
            </a:r>
            <a:endParaRPr lang="es-GT" dirty="0">
              <a:latin typeface="Arial" pitchFamily="34" charset="0"/>
              <a:cs typeface="Arial" pitchFamily="34" charset="0"/>
            </a:endParaRPr>
          </a:p>
        </p:txBody>
      </p:sp>
      <p:sp>
        <p:nvSpPr>
          <p:cNvPr id="3" name="2 Marcador de contenido"/>
          <p:cNvSpPr>
            <a:spLocks noGrp="1"/>
          </p:cNvSpPr>
          <p:nvPr>
            <p:ph idx="1"/>
          </p:nvPr>
        </p:nvSpPr>
        <p:spPr>
          <a:xfrm>
            <a:off x="381000" y="1524000"/>
            <a:ext cx="8229600" cy="3836988"/>
          </a:xfrm>
        </p:spPr>
        <p:txBody>
          <a:bodyPr/>
          <a:lstStyle/>
          <a:p>
            <a:pPr algn="just"/>
            <a:r>
              <a:rPr lang="es-GT" sz="2000" b="1" dirty="0" smtClean="0">
                <a:latin typeface="Arial" pitchFamily="34" charset="0"/>
                <a:cs typeface="Arial" pitchFamily="34" charset="0"/>
              </a:rPr>
              <a:t>MARVIN EMANUEL MARCOS TZALOJ </a:t>
            </a:r>
            <a:r>
              <a:rPr lang="es-GT" sz="2000" dirty="0" smtClean="0">
                <a:latin typeface="Arial" pitchFamily="34" charset="0"/>
                <a:cs typeface="Arial" pitchFamily="34" charset="0"/>
              </a:rPr>
              <a:t>– TÉCNICO DE SERVICIOS GENERALES I – DIRECCIÓN GENERAL DEL DEPORTE Y LA RECREACIÓN </a:t>
            </a:r>
          </a:p>
          <a:p>
            <a:pPr algn="just"/>
            <a:r>
              <a:rPr lang="es-GT" sz="2000" b="1" dirty="0" smtClean="0">
                <a:latin typeface="Arial" pitchFamily="34" charset="0"/>
                <a:cs typeface="Arial" pitchFamily="34" charset="0"/>
              </a:rPr>
              <a:t>FRANCISCO JAVIER ESTRADA COLINDRES </a:t>
            </a:r>
            <a:r>
              <a:rPr lang="es-GT" sz="2000" dirty="0" smtClean="0">
                <a:latin typeface="Arial" pitchFamily="34" charset="0"/>
                <a:cs typeface="Arial" pitchFamily="34" charset="0"/>
              </a:rPr>
              <a:t>– JEFE DE SECCIÓN DE SERVICIOS GENERALES  - DIRECCIÓN GENERAL DEL DEPORTE Y LA RECREACIÓN </a:t>
            </a:r>
          </a:p>
          <a:p>
            <a:pPr algn="just"/>
            <a:r>
              <a:rPr lang="es-GT" sz="2000" b="1" dirty="0" smtClean="0">
                <a:latin typeface="Arial" pitchFamily="34" charset="0"/>
                <a:cs typeface="Arial" pitchFamily="34" charset="0"/>
              </a:rPr>
              <a:t>JOSÉ SAMUEL COCO DIAZ </a:t>
            </a:r>
            <a:r>
              <a:rPr lang="es-GT" sz="2000" dirty="0" smtClean="0">
                <a:latin typeface="Arial" pitchFamily="34" charset="0"/>
                <a:cs typeface="Arial" pitchFamily="34" charset="0"/>
              </a:rPr>
              <a:t>– SUPERVISOR DE PROYECTOS – DIRECCIÓN GENERAL DEL DEPORTE Y LA RECREACIÓN</a:t>
            </a:r>
            <a:endParaRPr lang="es-GT" sz="2000" dirty="0">
              <a:latin typeface="Arial" pitchFamily="34" charset="0"/>
              <a:cs typeface="Arial" pitchFamily="34" charset="0"/>
            </a:endParaRP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DELITOS A IMPUTAR</a:t>
            </a:r>
            <a:endParaRPr lang="es-GT" dirty="0">
              <a:latin typeface="Arial" pitchFamily="34" charset="0"/>
              <a:cs typeface="Arial" pitchFamily="34" charset="0"/>
            </a:endParaRPr>
          </a:p>
        </p:txBody>
      </p:sp>
      <p:sp>
        <p:nvSpPr>
          <p:cNvPr id="3" name="2 Marcador de contenido"/>
          <p:cNvSpPr>
            <a:spLocks noGrp="1"/>
          </p:cNvSpPr>
          <p:nvPr>
            <p:ph idx="1"/>
          </p:nvPr>
        </p:nvSpPr>
        <p:spPr/>
        <p:txBody>
          <a:bodyPr/>
          <a:lstStyle/>
          <a:p>
            <a:pPr marL="457200" indent="-457200" algn="just">
              <a:buFont typeface="+mj-lt"/>
              <a:buAutoNum type="arabicPeriod"/>
            </a:pPr>
            <a:r>
              <a:rPr lang="es-GT" b="1" dirty="0" smtClean="0">
                <a:latin typeface="Arial" pitchFamily="34" charset="0"/>
                <a:cs typeface="Arial" pitchFamily="34" charset="0"/>
              </a:rPr>
              <a:t>FRAUDE</a:t>
            </a:r>
            <a:r>
              <a:rPr lang="es-GT" dirty="0" smtClean="0">
                <a:latin typeface="Arial" pitchFamily="34" charset="0"/>
                <a:cs typeface="Arial" pitchFamily="34" charset="0"/>
              </a:rPr>
              <a:t> – REGULADO POR EL </a:t>
            </a:r>
            <a:r>
              <a:rPr lang="es-GT" b="1" dirty="0" smtClean="0">
                <a:latin typeface="Arial" pitchFamily="34" charset="0"/>
                <a:cs typeface="Arial" pitchFamily="34" charset="0"/>
              </a:rPr>
              <a:t>ARTÍCULO 450 </a:t>
            </a:r>
            <a:r>
              <a:rPr lang="es-GT" dirty="0" smtClean="0">
                <a:latin typeface="Arial" pitchFamily="34" charset="0"/>
                <a:cs typeface="Arial" pitchFamily="34" charset="0"/>
              </a:rPr>
              <a:t>DEL CÓDIGO PENAL. </a:t>
            </a:r>
          </a:p>
          <a:p>
            <a:pPr marL="457200" indent="-457200" algn="just">
              <a:buFont typeface="+mj-lt"/>
              <a:buAutoNum type="arabicPeriod"/>
            </a:pPr>
            <a:endParaRPr lang="es-GT" dirty="0" smtClean="0">
              <a:latin typeface="Arial" pitchFamily="34" charset="0"/>
              <a:cs typeface="Arial" pitchFamily="34" charset="0"/>
            </a:endParaRPr>
          </a:p>
          <a:p>
            <a:pPr marL="457200" indent="-457200" algn="just">
              <a:buFont typeface="+mj-lt"/>
              <a:buAutoNum type="arabicPeriod"/>
            </a:pPr>
            <a:r>
              <a:rPr lang="es-GT" b="1" dirty="0" smtClean="0">
                <a:latin typeface="Arial" pitchFamily="34" charset="0"/>
                <a:cs typeface="Arial" pitchFamily="34" charset="0"/>
              </a:rPr>
              <a:t>ASOCIACIÓN ILÍCITA</a:t>
            </a:r>
            <a:r>
              <a:rPr lang="es-GT" dirty="0" smtClean="0">
                <a:latin typeface="Arial" pitchFamily="34" charset="0"/>
                <a:cs typeface="Arial" pitchFamily="34" charset="0"/>
              </a:rPr>
              <a:t> – PRECEPTUADO POR EL </a:t>
            </a:r>
            <a:r>
              <a:rPr lang="es-GT" b="1" dirty="0" smtClean="0">
                <a:latin typeface="Arial" pitchFamily="34" charset="0"/>
                <a:cs typeface="Arial" pitchFamily="34" charset="0"/>
              </a:rPr>
              <a:t>ARTÍCULO 4 </a:t>
            </a:r>
            <a:r>
              <a:rPr lang="es-GT" dirty="0" smtClean="0">
                <a:latin typeface="Arial" pitchFamily="34" charset="0"/>
                <a:cs typeface="Arial" pitchFamily="34" charset="0"/>
              </a:rPr>
              <a:t>DE LA LEY CONTRA LA DELINCUENCIA ORGANIZADA.</a:t>
            </a:r>
            <a:endParaRPr lang="es-GT" dirty="0">
              <a:latin typeface="Arial" pitchFamily="34" charset="0"/>
              <a:cs typeface="Arial" pitchFamily="34" charset="0"/>
            </a:endParaRP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81000" y="3200400"/>
            <a:ext cx="7772400" cy="883466"/>
          </a:xfrm>
        </p:spPr>
        <p:txBody>
          <a:bodyPr>
            <a:normAutofit fontScale="90000"/>
          </a:bodyPr>
          <a:lstStyle/>
          <a:p>
            <a:r>
              <a:rPr lang="es-GT" b="1" dirty="0" smtClean="0"/>
              <a:t>FRAUDE EN EL EVENTO DE COTIZACIÓN PUBLICA: “SERVICIO DE MANTENIMIENTO Y REPARACIÓN DE PINTURA GENERAL DE LAS INSTALACIONES CENTRO DEPORTIVO Y RECREATIVO CAMPO MARTE”</a:t>
            </a:r>
            <a:endParaRPr lang="es-GT" b="1" dirty="0"/>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upo 25"/>
          <p:cNvGrpSpPr>
            <a:grpSpLocks/>
          </p:cNvGrpSpPr>
          <p:nvPr/>
        </p:nvGrpSpPr>
        <p:grpSpPr bwMode="auto">
          <a:xfrm>
            <a:off x="1307668" y="914400"/>
            <a:ext cx="7379132" cy="1179810"/>
            <a:chOff x="1281331" y="731387"/>
            <a:chExt cx="6010328" cy="1180187"/>
          </a:xfrm>
        </p:grpSpPr>
        <p:pic>
          <p:nvPicPr>
            <p:cNvPr id="31" name="Imagen 30"/>
            <p:cNvPicPr/>
            <p:nvPr/>
          </p:nvPicPr>
          <p:blipFill>
            <a:blip r:embed="rId2" cstate="print"/>
            <a:stretch>
              <a:fillRect/>
            </a:stretch>
          </p:blipFill>
          <p:spPr>
            <a:xfrm>
              <a:off x="1281331" y="828904"/>
              <a:ext cx="828710" cy="1079845"/>
            </a:xfrm>
            <a:prstGeom prst="rect">
              <a:avLst/>
            </a:prstGeom>
            <a:ln>
              <a:noFill/>
            </a:ln>
            <a:effectLst>
              <a:outerShdw blurRad="190500" algn="tl" rotWithShape="0">
                <a:srgbClr val="000000">
                  <a:alpha val="70000"/>
                </a:srgbClr>
              </a:outerShdw>
            </a:effectLst>
          </p:spPr>
        </p:pic>
        <p:sp>
          <p:nvSpPr>
            <p:cNvPr id="25" name="Rectángulo 24"/>
            <p:cNvSpPr/>
            <p:nvPr/>
          </p:nvSpPr>
          <p:spPr>
            <a:xfrm>
              <a:off x="2222556" y="731387"/>
              <a:ext cx="5069103" cy="1180187"/>
            </a:xfrm>
            <a:prstGeom prst="rect">
              <a:avLst/>
            </a:prstGeom>
            <a:ln>
              <a:solidFill>
                <a:schemeClr val="accent1"/>
              </a:solidFill>
            </a:ln>
          </p:spPr>
          <p:txBody>
            <a:bodyPr wrap="square">
              <a:spAutoFit/>
            </a:bodyPr>
            <a:lstStyle/>
            <a:p>
              <a:pPr>
                <a:spcAft>
                  <a:spcPts val="800"/>
                </a:spcAft>
                <a:defRPr/>
              </a:pPr>
              <a:r>
                <a:rPr lang="es-MX" sz="1600" b="1" dirty="0" smtClean="0">
                  <a:solidFill>
                    <a:schemeClr val="tx2">
                      <a:lumMod val="50000"/>
                    </a:schemeClr>
                  </a:solidFill>
                  <a:cs typeface="Arial" pitchFamily="34" charset="0"/>
                </a:rPr>
                <a:t>MARIO RENATO MONTERROSO GARCÍA</a:t>
              </a:r>
            </a:p>
            <a:p>
              <a:pPr>
                <a:spcAft>
                  <a:spcPts val="800"/>
                </a:spcAft>
                <a:defRPr/>
              </a:pPr>
              <a:r>
                <a:rPr lang="es-MX" sz="1600" dirty="0" smtClean="0">
                  <a:solidFill>
                    <a:schemeClr val="tx2">
                      <a:lumMod val="50000"/>
                    </a:schemeClr>
                  </a:solidFill>
                  <a:cs typeface="Arial" pitchFamily="34" charset="0"/>
                </a:rPr>
                <a:t>CARGO: </a:t>
              </a:r>
              <a:r>
                <a:rPr lang="es-MX" sz="1600" b="1" dirty="0" smtClean="0">
                  <a:solidFill>
                    <a:schemeClr val="tx2">
                      <a:lumMod val="50000"/>
                    </a:schemeClr>
                  </a:solidFill>
                  <a:cs typeface="Arial" pitchFamily="34" charset="0"/>
                </a:rPr>
                <a:t>VICEMINISTRO DEL DEPORTE Y LA RECREACIÓN </a:t>
              </a:r>
              <a:br>
                <a:rPr lang="es-MX" sz="1600" b="1" dirty="0" smtClean="0">
                  <a:solidFill>
                    <a:schemeClr val="tx2">
                      <a:lumMod val="50000"/>
                    </a:schemeClr>
                  </a:solidFill>
                  <a:cs typeface="Arial" pitchFamily="34" charset="0"/>
                </a:rPr>
              </a:br>
              <a:r>
                <a:rPr lang="es-MX" sz="1600" dirty="0" smtClean="0">
                  <a:solidFill>
                    <a:schemeClr val="tx2">
                      <a:lumMod val="50000"/>
                    </a:schemeClr>
                  </a:solidFill>
                  <a:cs typeface="Arial" pitchFamily="34" charset="0"/>
                </a:rPr>
                <a:t>VICEMINISTERIO DEL DEPORTE Y LA RECREACIÓN</a:t>
              </a:r>
            </a:p>
          </p:txBody>
        </p:sp>
      </p:grpSp>
      <p:grpSp>
        <p:nvGrpSpPr>
          <p:cNvPr id="13315" name="Grupo 27"/>
          <p:cNvGrpSpPr>
            <a:grpSpLocks/>
          </p:cNvGrpSpPr>
          <p:nvPr/>
        </p:nvGrpSpPr>
        <p:grpSpPr bwMode="auto">
          <a:xfrm>
            <a:off x="1219201" y="2599509"/>
            <a:ext cx="7086599" cy="1201956"/>
            <a:chOff x="1219004" y="2781954"/>
            <a:chExt cx="6083776" cy="1202340"/>
          </a:xfrm>
        </p:grpSpPr>
        <p:pic>
          <p:nvPicPr>
            <p:cNvPr id="34" name="Imagen 33"/>
            <p:cNvPicPr/>
            <p:nvPr/>
          </p:nvPicPr>
          <p:blipFill>
            <a:blip r:embed="rId3" cstate="print">
              <a:extLst>
                <a:ext uri="{BEBA8EAE-BF5A-486C-A8C5-ECC9F3942E4B}">
                  <a14:imgProps xmlns:a14="http://schemas.microsoft.com/office/drawing/2010/main" xmlns="">
                    <a14:imgLayer r:embed="rId4">
                      <a14:imgEffect>
                        <a14:brightnessContrast bright="20000"/>
                      </a14:imgEffect>
                    </a14:imgLayer>
                  </a14:imgProps>
                </a:ext>
              </a:extLst>
            </a:blip>
            <a:stretch>
              <a:fillRect/>
            </a:stretch>
          </p:blipFill>
          <p:spPr>
            <a:xfrm>
              <a:off x="1219004" y="2902860"/>
              <a:ext cx="828740" cy="1081434"/>
            </a:xfrm>
            <a:prstGeom prst="rect">
              <a:avLst/>
            </a:prstGeom>
            <a:ln>
              <a:noFill/>
            </a:ln>
            <a:effectLst>
              <a:outerShdw blurRad="190500" algn="tl" rotWithShape="0">
                <a:srgbClr val="000000">
                  <a:alpha val="70000"/>
                </a:srgbClr>
              </a:outerShdw>
            </a:effectLst>
          </p:spPr>
        </p:pic>
        <p:sp>
          <p:nvSpPr>
            <p:cNvPr id="27" name="Rectángulo 26"/>
            <p:cNvSpPr/>
            <p:nvPr/>
          </p:nvSpPr>
          <p:spPr>
            <a:xfrm>
              <a:off x="2222382" y="2781954"/>
              <a:ext cx="5080398" cy="933887"/>
            </a:xfrm>
            <a:prstGeom prst="rect">
              <a:avLst/>
            </a:prstGeom>
            <a:ln>
              <a:solidFill>
                <a:schemeClr val="accent1"/>
              </a:solidFill>
            </a:ln>
          </p:spPr>
          <p:txBody>
            <a:bodyPr wrap="square">
              <a:spAutoFit/>
            </a:bodyPr>
            <a:lstStyle/>
            <a:p>
              <a:pPr>
                <a:spcAft>
                  <a:spcPts val="800"/>
                </a:spcAft>
              </a:pPr>
              <a:r>
                <a:rPr lang="es-MX" sz="1600" b="1" dirty="0" smtClean="0">
                  <a:solidFill>
                    <a:schemeClr val="tx2">
                      <a:lumMod val="50000"/>
                    </a:schemeClr>
                  </a:solidFill>
                  <a:cs typeface="Arial" pitchFamily="34" charset="0"/>
                </a:rPr>
                <a:t>ROXANDA EDITH ORELLANA VALDEZ DE URBINA</a:t>
              </a:r>
            </a:p>
            <a:p>
              <a:pPr>
                <a:spcAft>
                  <a:spcPts val="800"/>
                </a:spcAft>
              </a:pPr>
              <a:r>
                <a:rPr lang="es-MX" sz="1600" dirty="0" smtClean="0">
                  <a:solidFill>
                    <a:schemeClr val="tx2">
                      <a:lumMod val="50000"/>
                    </a:schemeClr>
                  </a:solidFill>
                  <a:cs typeface="Arial" pitchFamily="34" charset="0"/>
                </a:rPr>
                <a:t>CONTRATADA COMO: </a:t>
              </a:r>
              <a:r>
                <a:rPr lang="es-MX" sz="1600" b="1" dirty="0" smtClean="0">
                  <a:solidFill>
                    <a:schemeClr val="tx2">
                      <a:lumMod val="50000"/>
                    </a:schemeClr>
                  </a:solidFill>
                  <a:cs typeface="Arial" pitchFamily="34" charset="0"/>
                </a:rPr>
                <a:t>ASESORA DEL VICE DESPACHO</a:t>
              </a:r>
              <a:r>
                <a:rPr lang="es-MX" sz="1600" dirty="0" smtClean="0">
                  <a:solidFill>
                    <a:schemeClr val="tx2">
                      <a:lumMod val="50000"/>
                    </a:schemeClr>
                  </a:solidFill>
                  <a:cs typeface="Arial" pitchFamily="34" charset="0"/>
                </a:rPr>
                <a:t/>
              </a:r>
              <a:br>
                <a:rPr lang="es-MX" sz="1600" dirty="0" smtClean="0">
                  <a:solidFill>
                    <a:schemeClr val="tx2">
                      <a:lumMod val="50000"/>
                    </a:schemeClr>
                  </a:solidFill>
                  <a:cs typeface="Arial" pitchFamily="34" charset="0"/>
                </a:rPr>
              </a:br>
              <a:r>
                <a:rPr lang="es-MX" sz="1600" dirty="0" smtClean="0">
                  <a:solidFill>
                    <a:schemeClr val="tx2">
                      <a:lumMod val="50000"/>
                    </a:schemeClr>
                  </a:solidFill>
                  <a:cs typeface="Arial" pitchFamily="34" charset="0"/>
                </a:rPr>
                <a:t>MINISTERIO DE CULTURA Y DEPORTES</a:t>
              </a:r>
              <a:endParaRPr lang="es-GT" sz="1600" dirty="0">
                <a:solidFill>
                  <a:schemeClr val="tx2">
                    <a:lumMod val="50000"/>
                  </a:schemeClr>
                </a:solidFill>
                <a:cs typeface="Arial" pitchFamily="34" charset="0"/>
              </a:endParaRPr>
            </a:p>
          </p:txBody>
        </p:sp>
      </p:grpSp>
      <p:sp>
        <p:nvSpPr>
          <p:cNvPr id="40" name="Título 1"/>
          <p:cNvSpPr>
            <a:spLocks noGrp="1"/>
          </p:cNvSpPr>
          <p:nvPr>
            <p:ph type="title"/>
          </p:nvPr>
        </p:nvSpPr>
        <p:spPr>
          <a:xfrm>
            <a:off x="1174114" y="322263"/>
            <a:ext cx="6143625" cy="363537"/>
          </a:xfrm>
        </p:spPr>
        <p:txBody>
          <a:bodyPr>
            <a:noAutofit/>
          </a:bodyPr>
          <a:lstStyle/>
          <a:p>
            <a:pPr>
              <a:defRPr/>
            </a:pPr>
            <a:r>
              <a:rPr lang="es-GT" sz="1800" dirty="0" smtClean="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PRINCIPALES INTEGRANTES DEL GRUPO DELICTIVO ORGANIZADO</a:t>
            </a:r>
            <a:endParaRPr lang="es-GT" sz="1800" dirty="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16" name="Grupo 15"/>
          <p:cNvGrpSpPr/>
          <p:nvPr/>
        </p:nvGrpSpPr>
        <p:grpSpPr>
          <a:xfrm>
            <a:off x="1219201" y="4233622"/>
            <a:ext cx="6934199" cy="1369214"/>
            <a:chOff x="1242078" y="914400"/>
            <a:chExt cx="6075661" cy="1369214"/>
          </a:xfrm>
        </p:grpSpPr>
        <p:sp>
          <p:nvSpPr>
            <p:cNvPr id="17" name="Rectángulo 16"/>
            <p:cNvSpPr/>
            <p:nvPr/>
          </p:nvSpPr>
          <p:spPr bwMode="auto">
            <a:xfrm>
              <a:off x="2248853" y="914400"/>
              <a:ext cx="5068886" cy="933589"/>
            </a:xfrm>
            <a:prstGeom prst="rect">
              <a:avLst/>
            </a:prstGeom>
            <a:ln>
              <a:solidFill>
                <a:schemeClr val="accent1"/>
              </a:solidFill>
            </a:ln>
          </p:spPr>
          <p:txBody>
            <a:bodyPr wrap="square">
              <a:spAutoFit/>
            </a:bodyPr>
            <a:lstStyle/>
            <a:p>
              <a:pPr>
                <a:spcAft>
                  <a:spcPts val="800"/>
                </a:spcAft>
                <a:defRPr/>
              </a:pPr>
              <a:r>
                <a:rPr lang="es-MX" sz="1600" b="1" dirty="0" smtClean="0">
                  <a:solidFill>
                    <a:schemeClr val="tx2">
                      <a:lumMod val="50000"/>
                    </a:schemeClr>
                  </a:solidFill>
                  <a:cs typeface="Arial" pitchFamily="34" charset="0"/>
                </a:rPr>
                <a:t>BILLY MANUEL BARILLAS DEL AGUILA</a:t>
              </a:r>
              <a:endParaRPr lang="es-MX" sz="1600" b="1" dirty="0">
                <a:solidFill>
                  <a:schemeClr val="tx2">
                    <a:lumMod val="50000"/>
                  </a:schemeClr>
                </a:solidFill>
                <a:cs typeface="Arial" pitchFamily="34" charset="0"/>
              </a:endParaRPr>
            </a:p>
            <a:p>
              <a:pPr>
                <a:spcAft>
                  <a:spcPts val="800"/>
                </a:spcAft>
                <a:defRPr/>
              </a:pPr>
              <a:r>
                <a:rPr lang="es-MX" sz="1600" dirty="0" smtClean="0">
                  <a:solidFill>
                    <a:schemeClr val="tx2">
                      <a:lumMod val="50000"/>
                    </a:schemeClr>
                  </a:solidFill>
                  <a:cs typeface="Arial" pitchFamily="34" charset="0"/>
                </a:rPr>
                <a:t>CARGO: </a:t>
              </a:r>
              <a:r>
                <a:rPr lang="es-MX" sz="1600" b="1" dirty="0" smtClean="0">
                  <a:solidFill>
                    <a:schemeClr val="tx2">
                      <a:lumMod val="50000"/>
                    </a:schemeClr>
                  </a:solidFill>
                  <a:cs typeface="Arial" pitchFamily="34" charset="0"/>
                </a:rPr>
                <a:t>DIRECTOR GENERAL </a:t>
              </a:r>
              <a:br>
                <a:rPr lang="es-MX" sz="1600" b="1" dirty="0" smtClean="0">
                  <a:solidFill>
                    <a:schemeClr val="tx2">
                      <a:lumMod val="50000"/>
                    </a:schemeClr>
                  </a:solidFill>
                  <a:cs typeface="Arial" pitchFamily="34" charset="0"/>
                </a:rPr>
              </a:br>
              <a:r>
                <a:rPr lang="es-MX" sz="1600" dirty="0" smtClean="0">
                  <a:solidFill>
                    <a:schemeClr val="tx2">
                      <a:lumMod val="50000"/>
                    </a:schemeClr>
                  </a:solidFill>
                  <a:cs typeface="Arial" pitchFamily="34" charset="0"/>
                </a:rPr>
                <a:t>DIRECCIÓN GENERAL DEL DEPORTE Y LA RECREACIÓN</a:t>
              </a:r>
              <a:endParaRPr lang="es-MX" sz="1600" b="1" dirty="0" smtClean="0">
                <a:solidFill>
                  <a:schemeClr val="tx2">
                    <a:lumMod val="50000"/>
                  </a:schemeClr>
                </a:solidFill>
                <a:cs typeface="Arial" pitchFamily="34" charset="0"/>
              </a:endParaRPr>
            </a:p>
          </p:txBody>
        </p:sp>
        <p:pic>
          <p:nvPicPr>
            <p:cNvPr id="18" name="Imagen 17"/>
            <p:cNvPicPr>
              <a:picLocks noChangeAspect="1"/>
            </p:cNvPicPr>
            <p:nvPr/>
          </p:nvPicPr>
          <p:blipFill>
            <a:blip r:embed="rId5" cstate="print">
              <a:extLst>
                <a:ext uri="{BEBA8EAE-BF5A-486C-A8C5-ECC9F3942E4B}">
                  <a14:imgProps xmlns:a14="http://schemas.microsoft.com/office/drawing/2010/main" xmlns="">
                    <a14:imgLayer r:embed="rId8">
                      <a14:imgEffect>
                        <a14:brightnessContrast bright="20000" contrast="20000"/>
                      </a14:imgEffect>
                    </a14:imgLayer>
                  </a14:imgProps>
                </a:ext>
              </a:extLst>
            </a:blip>
            <a:stretch>
              <a:fillRect/>
            </a:stretch>
          </p:blipFill>
          <p:spPr>
            <a:xfrm>
              <a:off x="1242078" y="1077155"/>
              <a:ext cx="844003" cy="1206459"/>
            </a:xfrm>
            <a:prstGeom prst="rect">
              <a:avLst/>
            </a:prstGeom>
            <a:ln>
              <a:noFill/>
            </a:ln>
            <a:effectLst>
              <a:outerShdw blurRad="190500" algn="tl" rotWithShape="0">
                <a:srgbClr val="000000">
                  <a:alpha val="70000"/>
                </a:srgbClr>
              </a:outerShdw>
            </a:effectLst>
          </p:spPr>
        </p:pic>
      </p:gr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3399" y="152400"/>
            <a:ext cx="8077200" cy="2057400"/>
          </a:xfrm>
        </p:spPr>
        <p:txBody>
          <a:bodyPr>
            <a:normAutofit/>
          </a:bodyPr>
          <a:lstStyle/>
          <a:p>
            <a:pPr>
              <a:defRPr/>
            </a:pPr>
            <a:r>
              <a:rPr lang="es-GT" altLang="es-GT" sz="2400" dirty="0" smtClean="0">
                <a:solidFill>
                  <a:schemeClr val="accent1">
                    <a:lumMod val="50000"/>
                  </a:schemeClr>
                </a:solidFill>
                <a:effectLst>
                  <a:outerShdw blurRad="38100" dist="38100" dir="2700000" algn="tl">
                    <a:srgbClr val="000000">
                      <a:alpha val="43137"/>
                    </a:srgbClr>
                  </a:outerShdw>
                </a:effectLst>
              </a:rPr>
              <a:t>NOG 9875034</a:t>
            </a:r>
            <a:r>
              <a:rPr lang="es-GT" altLang="es-GT" sz="2800" dirty="0">
                <a:solidFill>
                  <a:schemeClr val="accent1">
                    <a:lumMod val="50000"/>
                  </a:schemeClr>
                </a:solidFill>
                <a:effectLst>
                  <a:outerShdw blurRad="38100" dist="38100" dir="2700000" algn="tl">
                    <a:srgbClr val="000000">
                      <a:alpha val="43137"/>
                    </a:srgbClr>
                  </a:outerShdw>
                </a:effectLst>
              </a:rPr>
              <a:t/>
            </a:r>
            <a:br>
              <a:rPr lang="es-GT" altLang="es-GT" sz="2800" dirty="0">
                <a:solidFill>
                  <a:schemeClr val="accent1">
                    <a:lumMod val="50000"/>
                  </a:schemeClr>
                </a:solidFill>
                <a:effectLst>
                  <a:outerShdw blurRad="38100" dist="38100" dir="2700000" algn="tl">
                    <a:srgbClr val="000000">
                      <a:alpha val="43137"/>
                    </a:srgbClr>
                  </a:outerShdw>
                </a:effectLst>
              </a:rPr>
            </a:br>
            <a:r>
              <a:rPr lang="es-GT" sz="2100" dirty="0">
                <a:solidFill>
                  <a:schemeClr val="accent1">
                    <a:lumMod val="50000"/>
                  </a:schemeClr>
                </a:solidFill>
                <a:effectLst>
                  <a:outerShdw blurRad="38100" dist="38100" dir="2700000" algn="tl">
                    <a:srgbClr val="000000">
                      <a:alpha val="43137"/>
                    </a:srgbClr>
                  </a:outerShdw>
                </a:effectLst>
              </a:rPr>
              <a:t>MANTENIMIENTO Y REPARACIÓN DE PINTURA GENERAL DE LAS INSTALACIONES DEL CENTRO DEPORTIVO Y RECREATIVO CAMPO MARTE</a:t>
            </a:r>
            <a:endParaRPr lang="es-GT" altLang="es-GT" sz="2100" dirty="0">
              <a:solidFill>
                <a:schemeClr val="accent1">
                  <a:lumMod val="50000"/>
                </a:schemeClr>
              </a:solidFill>
              <a:effectLst>
                <a:outerShdw blurRad="38100" dist="38100" dir="2700000" algn="tl">
                  <a:srgbClr val="000000">
                    <a:alpha val="43137"/>
                  </a:srgbClr>
                </a:outerShdw>
              </a:effectLst>
            </a:endParaRPr>
          </a:p>
        </p:txBody>
      </p:sp>
      <p:pic>
        <p:nvPicPr>
          <p:cNvPr id="3" name="Imagen 2">
            <a:hlinkClick r:id="rId2" action="ppaction://hlinksldjump"/>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376401" y="101205"/>
            <a:ext cx="567438" cy="437990"/>
          </a:xfrm>
          <a:prstGeom prst="rect">
            <a:avLst/>
          </a:prstGeom>
        </p:spPr>
      </p:pic>
      <p:pic>
        <p:nvPicPr>
          <p:cNvPr id="4" name="Imagen 3"/>
          <p:cNvPicPr>
            <a:picLocks noChangeAspect="1"/>
          </p:cNvPicPr>
          <p:nvPr/>
        </p:nvPicPr>
        <p:blipFill>
          <a:blip r:embed="rId4" cstate="print"/>
          <a:stretch>
            <a:fillRect/>
          </a:stretch>
        </p:blipFill>
        <p:spPr>
          <a:xfrm>
            <a:off x="1676400" y="1981200"/>
            <a:ext cx="5867400" cy="3888725"/>
          </a:xfrm>
          <a:prstGeom prst="rect">
            <a:avLst/>
          </a:prstGeom>
        </p:spPr>
      </p:pic>
    </p:spTree>
    <p:extLst>
      <p:ext uri="{BB962C8B-B14F-4D97-AF65-F5344CB8AC3E}">
        <p14:creationId xmlns:p14="http://schemas.microsoft.com/office/powerpoint/2010/main" xmlns="" val="2308945775"/>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ANTECEDENTES DEL CASO</a:t>
            </a:r>
            <a:endParaRPr lang="es-GT" dirty="0">
              <a:latin typeface="Arial" pitchFamily="34" charset="0"/>
              <a:cs typeface="Arial" pitchFamily="34" charset="0"/>
            </a:endParaRPr>
          </a:p>
        </p:txBody>
      </p:sp>
      <p:sp>
        <p:nvSpPr>
          <p:cNvPr id="3" name="2 Marcador de contenido"/>
          <p:cNvSpPr>
            <a:spLocks noGrp="1"/>
          </p:cNvSpPr>
          <p:nvPr>
            <p:ph idx="1"/>
          </p:nvPr>
        </p:nvSpPr>
        <p:spPr/>
        <p:txBody>
          <a:bodyPr/>
          <a:lstStyle/>
          <a:p>
            <a:pPr algn="just">
              <a:buNone/>
            </a:pPr>
            <a:r>
              <a:rPr lang="es-GT" sz="2000" dirty="0" smtClean="0">
                <a:latin typeface="Arial" pitchFamily="34" charset="0"/>
                <a:cs typeface="Arial" pitchFamily="34" charset="0"/>
              </a:rPr>
              <a:t>	Dentro del proceso de Cotización Pública identificado con la referencia </a:t>
            </a:r>
            <a:r>
              <a:rPr lang="es-GT" sz="2000" b="1" dirty="0" smtClean="0">
                <a:latin typeface="Arial" pitchFamily="34" charset="0"/>
                <a:cs typeface="Arial" pitchFamily="34" charset="0"/>
              </a:rPr>
              <a:t>DGDR-SC-C-12-2019</a:t>
            </a:r>
            <a:r>
              <a:rPr lang="es-GT" sz="2000" dirty="0" smtClean="0">
                <a:latin typeface="Arial" pitchFamily="34" charset="0"/>
                <a:cs typeface="Arial" pitchFamily="34" charset="0"/>
              </a:rPr>
              <a:t>, la </a:t>
            </a:r>
            <a:r>
              <a:rPr lang="es-GT" sz="2000" b="1" dirty="0" smtClean="0">
                <a:latin typeface="Arial" pitchFamily="34" charset="0"/>
                <a:cs typeface="Arial" pitchFamily="34" charset="0"/>
              </a:rPr>
              <a:t>DIRECCIÓN GENERAL DEL DEPORTE Y LA RECREACIÓN</a:t>
            </a:r>
            <a:r>
              <a:rPr lang="es-GT" sz="2000" dirty="0" smtClean="0">
                <a:latin typeface="Arial" pitchFamily="34" charset="0"/>
                <a:cs typeface="Arial" pitchFamily="34" charset="0"/>
              </a:rPr>
              <a:t>, adscrita al </a:t>
            </a:r>
            <a:r>
              <a:rPr lang="es-GT" sz="2000" b="1" dirty="0" smtClean="0">
                <a:latin typeface="Arial" pitchFamily="34" charset="0"/>
                <a:cs typeface="Arial" pitchFamily="34" charset="0"/>
              </a:rPr>
              <a:t>VICEMINISTERIO DEL DEPORTE Y LA RECREACIÓN</a:t>
            </a:r>
            <a:r>
              <a:rPr lang="es-GT" sz="2000" dirty="0" smtClean="0">
                <a:latin typeface="Arial" pitchFamily="34" charset="0"/>
                <a:cs typeface="Arial" pitchFamily="34" charset="0"/>
              </a:rPr>
              <a:t>, contrató a  </a:t>
            </a:r>
            <a:r>
              <a:rPr lang="es-GT" sz="2000" b="1" dirty="0" smtClean="0">
                <a:latin typeface="Arial" pitchFamily="34" charset="0"/>
                <a:cs typeface="Arial" pitchFamily="34" charset="0"/>
              </a:rPr>
              <a:t>CONSTRUCTORA SOL</a:t>
            </a:r>
            <a:r>
              <a:rPr lang="es-GT" sz="2000" dirty="0" smtClean="0">
                <a:latin typeface="Arial" pitchFamily="34" charset="0"/>
                <a:cs typeface="Arial" pitchFamily="34" charset="0"/>
              </a:rPr>
              <a:t> (propiedad del señor </a:t>
            </a:r>
            <a:r>
              <a:rPr lang="es-GT" sz="2000" b="1" dirty="0" smtClean="0">
                <a:latin typeface="Arial" pitchFamily="34" charset="0"/>
                <a:cs typeface="Arial" pitchFamily="34" charset="0"/>
              </a:rPr>
              <a:t>LEOPOLDO SOLÍS ICO</a:t>
            </a:r>
            <a:r>
              <a:rPr lang="es-GT" sz="2000" dirty="0" smtClean="0">
                <a:latin typeface="Arial" pitchFamily="34" charset="0"/>
                <a:cs typeface="Arial" pitchFamily="34" charset="0"/>
              </a:rPr>
              <a:t>), para la ejecución del proyecto denominado: “</a:t>
            </a:r>
            <a:r>
              <a:rPr lang="es-GT" sz="2000" b="1" dirty="0" smtClean="0">
                <a:latin typeface="Arial" pitchFamily="34" charset="0"/>
                <a:cs typeface="Arial" pitchFamily="34" charset="0"/>
              </a:rPr>
              <a:t>SERVICIO DE MANTENIMIENTO Y REPARACIÓN DE PINTURA GENERAL DE LAS INSTALACIONES CENTRO DEPORTIVO Y RECREATIVO CAMPO MARTE</a:t>
            </a:r>
            <a:r>
              <a:rPr lang="es-GT" sz="2000" dirty="0" smtClean="0">
                <a:latin typeface="Arial" pitchFamily="34" charset="0"/>
                <a:cs typeface="Arial" pitchFamily="34" charset="0"/>
              </a:rPr>
              <a:t>” (Número de Operación </a:t>
            </a:r>
            <a:r>
              <a:rPr lang="es-GT" sz="2000" b="1" dirty="0" smtClean="0">
                <a:latin typeface="Arial" pitchFamily="34" charset="0"/>
                <a:cs typeface="Arial" pitchFamily="34" charset="0"/>
              </a:rPr>
              <a:t>GUATECOMPRAS (NOG) 9875034</a:t>
            </a:r>
            <a:r>
              <a:rPr lang="es-GT" sz="2000" dirty="0" smtClean="0">
                <a:latin typeface="Arial" pitchFamily="34" charset="0"/>
                <a:cs typeface="Arial" pitchFamily="34" charset="0"/>
              </a:rPr>
              <a:t>); contratación a cargo de la </a:t>
            </a:r>
            <a:r>
              <a:rPr lang="es-GT" sz="2000" b="1" dirty="0" smtClean="0">
                <a:latin typeface="Arial" pitchFamily="34" charset="0"/>
                <a:cs typeface="Arial" pitchFamily="34" charset="0"/>
              </a:rPr>
              <a:t>JEFATURA DE CENTROS DEPORTIVOS DE LA DIRECCIÓN TÉCNICA DE ÁREAS SUSTANTIVAS, DE LA DIRECCIÓN GENERAL DEL DEPORTE Y LA RECREACIÓN, USANDO DIVERSOS ARTIFICIOS PARA DEFRAUDAR AL ESTADO</a:t>
            </a:r>
            <a:endParaRPr lang="es-GT" sz="2000" dirty="0">
              <a:latin typeface="Arial" pitchFamily="34" charset="0"/>
              <a:cs typeface="Arial" pitchFamily="34" charset="0"/>
            </a:endParaRP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838200"/>
            <a:ext cx="8229600" cy="3836988"/>
          </a:xfrm>
        </p:spPr>
        <p:txBody>
          <a:bodyPr/>
          <a:lstStyle/>
          <a:p>
            <a:pPr algn="just">
              <a:buNone/>
            </a:pPr>
            <a:r>
              <a:rPr lang="es-GT" dirty="0" smtClean="0"/>
              <a:t>	</a:t>
            </a:r>
            <a:r>
              <a:rPr lang="es-GT" sz="2000" b="1" dirty="0" smtClean="0">
                <a:latin typeface="Arial" pitchFamily="34" charset="0"/>
                <a:cs typeface="Arial" pitchFamily="34" charset="0"/>
              </a:rPr>
              <a:t>CONSTRUCTORA SOL</a:t>
            </a:r>
            <a:r>
              <a:rPr lang="es-GT" sz="2000" dirty="0" smtClean="0">
                <a:latin typeface="Arial" pitchFamily="34" charset="0"/>
                <a:cs typeface="Arial" pitchFamily="34" charset="0"/>
              </a:rPr>
              <a:t>, participó en el Evento de Cotización Pública anteriormente individualizado, presentando la oferta económica más elevada en cuanto al precio del servicio, ascendiendo a la cantidad de </a:t>
            </a:r>
            <a:r>
              <a:rPr lang="es-GT" sz="2000" b="1" dirty="0" smtClean="0">
                <a:latin typeface="Arial" pitchFamily="34" charset="0"/>
                <a:cs typeface="Arial" pitchFamily="34" charset="0"/>
              </a:rPr>
              <a:t>OCHOCIENTOS NOVENTA Y OCHO MIL SETECIENTOS UN QUETZALES CON CINCUENTA Y SEIS CENTAVOS (Q.898,701.56)</a:t>
            </a:r>
            <a:r>
              <a:rPr lang="es-GT" sz="2000" dirty="0" smtClean="0">
                <a:latin typeface="Arial" pitchFamily="34" charset="0"/>
                <a:cs typeface="Arial" pitchFamily="34" charset="0"/>
              </a:rPr>
              <a:t>, habiéndole sido adjudicado fraudulentamente el proyecto por parte de la Junta de Cotización nombrada para el efecto, la cual estaba integrada por los señores: </a:t>
            </a:r>
            <a:r>
              <a:rPr lang="es-GT" sz="2000" b="1" dirty="0" smtClean="0">
                <a:latin typeface="Arial" pitchFamily="34" charset="0"/>
                <a:cs typeface="Arial" pitchFamily="34" charset="0"/>
              </a:rPr>
              <a:t>PRISCILA DEDÉ CUSTODIO LEMUS, JOSÉ MIGUEL ENRÍQUEZ GONZÁLEZ y MILTON OBDULIO CARRILLO SIAN</a:t>
            </a:r>
            <a:r>
              <a:rPr lang="es-GT" sz="2000" dirty="0" smtClean="0">
                <a:latin typeface="Arial" pitchFamily="34" charset="0"/>
                <a:cs typeface="Arial" pitchFamily="34" charset="0"/>
              </a:rPr>
              <a:t>, pese a la evidente </a:t>
            </a:r>
            <a:r>
              <a:rPr lang="es-GT" sz="2000" b="1" dirty="0" smtClean="0">
                <a:latin typeface="Arial" pitchFamily="34" charset="0"/>
                <a:cs typeface="Arial" pitchFamily="34" charset="0"/>
              </a:rPr>
              <a:t>SOBREVALORACIÓN</a:t>
            </a:r>
            <a:r>
              <a:rPr lang="es-GT" sz="2000" dirty="0" smtClean="0">
                <a:latin typeface="Arial" pitchFamily="34" charset="0"/>
                <a:cs typeface="Arial" pitchFamily="34" charset="0"/>
              </a:rPr>
              <a:t> en el precio ofertado, procediendo a la descalificación artificiosa de la otra entidad mercantil participante dentro del Evento, es decir </a:t>
            </a:r>
            <a:r>
              <a:rPr lang="es-GT" sz="2000" b="1" dirty="0" smtClean="0">
                <a:latin typeface="Arial" pitchFamily="34" charset="0"/>
                <a:cs typeface="Arial" pitchFamily="34" charset="0"/>
              </a:rPr>
              <a:t>QUARTUS, SOCIEDAD ANÓNIMA</a:t>
            </a:r>
            <a:r>
              <a:rPr lang="es-GT" sz="2000" dirty="0" smtClean="0">
                <a:latin typeface="Arial" pitchFamily="34" charset="0"/>
                <a:cs typeface="Arial" pitchFamily="34" charset="0"/>
              </a:rPr>
              <a:t>, misma que había presentado las condiciones generales más favorables para los intereses del Estado.</a:t>
            </a:r>
            <a:endParaRPr lang="es-GT" sz="2000" dirty="0">
              <a:latin typeface="Arial" pitchFamily="34" charset="0"/>
              <a:cs typeface="Arial" pitchFamily="34" charset="0"/>
            </a:endParaRP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lgn="just">
              <a:buNone/>
            </a:pPr>
            <a:r>
              <a:rPr lang="es-GT" sz="2000" dirty="0" smtClean="0">
                <a:latin typeface="Arial" pitchFamily="34" charset="0"/>
                <a:cs typeface="Arial" pitchFamily="34" charset="0"/>
              </a:rPr>
              <a:t>	El proceso de adquisición pública se inició cuando se generó el pedido número CM-028, de fecha 1 de febrero de 2019, el cual fue firmado por los señores: </a:t>
            </a:r>
            <a:r>
              <a:rPr lang="es-GT" sz="2000" b="1" dirty="0" smtClean="0">
                <a:latin typeface="Arial" pitchFamily="34" charset="0"/>
                <a:cs typeface="Arial" pitchFamily="34" charset="0"/>
              </a:rPr>
              <a:t>MIRIAM ZECEÑA</a:t>
            </a:r>
            <a:r>
              <a:rPr lang="es-GT" sz="2000" dirty="0" smtClean="0">
                <a:latin typeface="Arial" pitchFamily="34" charset="0"/>
                <a:cs typeface="Arial" pitchFamily="34" charset="0"/>
              </a:rPr>
              <a:t>, en su calidad de Administradora del Campo Marte,  </a:t>
            </a:r>
            <a:r>
              <a:rPr lang="es-GT" sz="2000" b="1" dirty="0" smtClean="0">
                <a:latin typeface="Arial" pitchFamily="34" charset="0"/>
                <a:cs typeface="Arial" pitchFamily="34" charset="0"/>
              </a:rPr>
              <a:t>ARQUITECTA MARÍA JOSÉ VALDEZ PINEDA</a:t>
            </a:r>
            <a:r>
              <a:rPr lang="es-GT" sz="2000" dirty="0" smtClean="0">
                <a:latin typeface="Arial" pitchFamily="34" charset="0"/>
                <a:cs typeface="Arial" pitchFamily="34" charset="0"/>
              </a:rPr>
              <a:t>, Jefe de Centros Deportivos de la Dirección de Áreas Sustantivas, señor </a:t>
            </a:r>
            <a:r>
              <a:rPr lang="es-GT" sz="2000" b="1" dirty="0" smtClean="0">
                <a:latin typeface="Arial" pitchFamily="34" charset="0"/>
                <a:cs typeface="Arial" pitchFamily="34" charset="0"/>
              </a:rPr>
              <a:t>CARLOS ENRIQUE ORTÍZ HERNÁNDEZ</a:t>
            </a:r>
            <a:r>
              <a:rPr lang="es-GT" sz="2000" dirty="0" smtClean="0">
                <a:latin typeface="Arial" pitchFamily="34" charset="0"/>
                <a:cs typeface="Arial" pitchFamily="34" charset="0"/>
              </a:rPr>
              <a:t>, quien fungía como Director de Áreas Sustantivas, contando con el visto bueno de la señorita </a:t>
            </a:r>
            <a:r>
              <a:rPr lang="es-GT" sz="2000" b="1" dirty="0" smtClean="0">
                <a:latin typeface="Arial" pitchFamily="34" charset="0"/>
                <a:cs typeface="Arial" pitchFamily="34" charset="0"/>
              </a:rPr>
              <a:t>JESSICA ALEJANDRA HERNÁNDEZ SANDOVAL</a:t>
            </a:r>
            <a:r>
              <a:rPr lang="es-GT" sz="2000" dirty="0" smtClean="0">
                <a:latin typeface="Arial" pitchFamily="34" charset="0"/>
                <a:cs typeface="Arial" pitchFamily="34" charset="0"/>
              </a:rPr>
              <a:t>, quien ostentaba el cargo de </a:t>
            </a:r>
            <a:r>
              <a:rPr lang="es-GT" sz="2000" b="1" dirty="0" smtClean="0">
                <a:latin typeface="Arial" pitchFamily="34" charset="0"/>
                <a:cs typeface="Arial" pitchFamily="34" charset="0"/>
              </a:rPr>
              <a:t>DIRECTORA GENERAL DEL DEPORTE Y LA RECREACIÓN</a:t>
            </a:r>
            <a:r>
              <a:rPr lang="es-GT" sz="2000" dirty="0" smtClean="0">
                <a:latin typeface="Arial" pitchFamily="34" charset="0"/>
                <a:cs typeface="Arial" pitchFamily="34" charset="0"/>
              </a:rPr>
              <a:t>. </a:t>
            </a:r>
          </a:p>
          <a:p>
            <a:endParaRPr lang="es-GT" dirty="0"/>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APROBACIÓN DE LAS BASES DE COTIZACIÓN Y ADDENDUM</a:t>
            </a:r>
            <a:endParaRPr lang="es-GT" dirty="0">
              <a:latin typeface="Arial" pitchFamily="34" charset="0"/>
              <a:cs typeface="Arial" pitchFamily="34" charset="0"/>
            </a:endParaRPr>
          </a:p>
        </p:txBody>
      </p:sp>
      <p:sp>
        <p:nvSpPr>
          <p:cNvPr id="3" name="2 Marcador de contenido"/>
          <p:cNvSpPr>
            <a:spLocks noGrp="1"/>
          </p:cNvSpPr>
          <p:nvPr>
            <p:ph idx="1"/>
          </p:nvPr>
        </p:nvSpPr>
        <p:spPr/>
        <p:txBody>
          <a:bodyPr/>
          <a:lstStyle/>
          <a:p>
            <a:pPr algn="just">
              <a:buNone/>
            </a:pPr>
            <a:r>
              <a:rPr lang="es-GT" sz="2000" b="1" dirty="0" smtClean="0">
                <a:latin typeface="Arial" pitchFamily="34" charset="0"/>
                <a:cs typeface="Arial" pitchFamily="34" charset="0"/>
              </a:rPr>
              <a:t>	EL SEÑOR MARIO RENATO MONTERROSO GARCÍA, </a:t>
            </a:r>
            <a:r>
              <a:rPr lang="es-GT" sz="2000" dirty="0" smtClean="0">
                <a:latin typeface="Arial" pitchFamily="34" charset="0"/>
                <a:cs typeface="Arial" pitchFamily="34" charset="0"/>
              </a:rPr>
              <a:t>en su calidad de </a:t>
            </a:r>
            <a:r>
              <a:rPr lang="es-GT" sz="2000" b="1" dirty="0" smtClean="0">
                <a:latin typeface="Arial" pitchFamily="34" charset="0"/>
                <a:cs typeface="Arial" pitchFamily="34" charset="0"/>
              </a:rPr>
              <a:t>VICEMINISTRO DEL DEPORTE Y LA RECREACIÓN</a:t>
            </a:r>
            <a:r>
              <a:rPr lang="es-GT" sz="2000" dirty="0" smtClean="0">
                <a:latin typeface="Arial" pitchFamily="34" charset="0"/>
                <a:cs typeface="Arial" pitchFamily="34" charset="0"/>
              </a:rPr>
              <a:t>, el 25 de julio de 2019, por medio de la Resolución Número 267-2019, procedió a la aprobación de las bases de cotización del proyecto, las cuales fueron publicadas en </a:t>
            </a:r>
            <a:r>
              <a:rPr lang="es-GT" sz="2000" b="1" dirty="0" smtClean="0">
                <a:latin typeface="Arial" pitchFamily="34" charset="0"/>
                <a:cs typeface="Arial" pitchFamily="34" charset="0"/>
              </a:rPr>
              <a:t>GUATECOMPRAS</a:t>
            </a:r>
            <a:r>
              <a:rPr lang="es-GT" sz="2000" dirty="0" smtClean="0">
                <a:latin typeface="Arial" pitchFamily="34" charset="0"/>
                <a:cs typeface="Arial" pitchFamily="34" charset="0"/>
              </a:rPr>
              <a:t> con fecha 26 de julio del referido año. </a:t>
            </a:r>
          </a:p>
          <a:p>
            <a:pPr algn="just">
              <a:buNone/>
            </a:pPr>
            <a:r>
              <a:rPr lang="es-GT" sz="2000" dirty="0" smtClean="0">
                <a:latin typeface="Arial" pitchFamily="34" charset="0"/>
                <a:cs typeface="Arial" pitchFamily="34" charset="0"/>
              </a:rPr>
              <a:t> </a:t>
            </a:r>
          </a:p>
          <a:p>
            <a:pPr algn="just">
              <a:buNone/>
            </a:pPr>
            <a:r>
              <a:rPr lang="es-GT" sz="2000" dirty="0" smtClean="0">
                <a:latin typeface="Arial" pitchFamily="34" charset="0"/>
                <a:cs typeface="Arial" pitchFamily="34" charset="0"/>
              </a:rPr>
              <a:t>	A través de la Resolución Número 286-2019, de fecha 5 de agosto de 2019, </a:t>
            </a:r>
            <a:r>
              <a:rPr lang="es-GT" sz="2000" b="1" dirty="0" smtClean="0">
                <a:latin typeface="Arial" pitchFamily="34" charset="0"/>
                <a:cs typeface="Arial" pitchFamily="34" charset="0"/>
              </a:rPr>
              <a:t>MARIO RENATO MONTERROSO GARCÍA</a:t>
            </a:r>
            <a:r>
              <a:rPr lang="es-GT" sz="2000" dirty="0" smtClean="0">
                <a:latin typeface="Arial" pitchFamily="34" charset="0"/>
                <a:cs typeface="Arial" pitchFamily="34" charset="0"/>
              </a:rPr>
              <a:t>, en su calidad de </a:t>
            </a:r>
            <a:r>
              <a:rPr lang="es-GT" sz="2000" b="1" dirty="0" smtClean="0">
                <a:latin typeface="Arial" pitchFamily="34" charset="0"/>
                <a:cs typeface="Arial" pitchFamily="34" charset="0"/>
              </a:rPr>
              <a:t>VICEMINISTRO DEL DEPORTE Y LA RECREACIÓN</a:t>
            </a:r>
            <a:r>
              <a:rPr lang="es-GT" sz="2000" dirty="0" smtClean="0">
                <a:latin typeface="Arial" pitchFamily="34" charset="0"/>
                <a:cs typeface="Arial" pitchFamily="34" charset="0"/>
              </a:rPr>
              <a:t>, aprobó el </a:t>
            </a:r>
            <a:r>
              <a:rPr lang="es-GT" sz="2000" dirty="0" err="1" smtClean="0">
                <a:latin typeface="Arial" pitchFamily="34" charset="0"/>
                <a:cs typeface="Arial" pitchFamily="34" charset="0"/>
              </a:rPr>
              <a:t>Addendum</a:t>
            </a:r>
            <a:r>
              <a:rPr lang="es-GT" sz="2000" dirty="0" smtClean="0">
                <a:latin typeface="Arial" pitchFamily="34" charset="0"/>
                <a:cs typeface="Arial" pitchFamily="34" charset="0"/>
              </a:rPr>
              <a:t> Número Uno, de fecha 1 de agosto de 2019, por medio del cual se modificaron diversos aspectos contenidos en las bases de cotización. </a:t>
            </a:r>
          </a:p>
          <a:p>
            <a:endParaRPr lang="es-GT" dirty="0"/>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stretch>
            <a:fillRect/>
          </a:stretch>
        </p:blipFill>
        <p:spPr>
          <a:xfrm>
            <a:off x="304800" y="1066800"/>
            <a:ext cx="8534400" cy="4573788"/>
          </a:xfrm>
          <a:prstGeom prst="rect">
            <a:avLst/>
          </a:prstGeom>
          <a:ln>
            <a:solidFill>
              <a:schemeClr val="accent1"/>
            </a:solidFill>
          </a:ln>
        </p:spPr>
      </p:pic>
      <p:sp>
        <p:nvSpPr>
          <p:cNvPr id="7" name="Rectángulo 6"/>
          <p:cNvSpPr/>
          <p:nvPr/>
        </p:nvSpPr>
        <p:spPr>
          <a:xfrm>
            <a:off x="866639" y="4109276"/>
            <a:ext cx="3505200" cy="2286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8" name="Rectángulo 7"/>
          <p:cNvSpPr/>
          <p:nvPr/>
        </p:nvSpPr>
        <p:spPr>
          <a:xfrm>
            <a:off x="866639" y="2456906"/>
            <a:ext cx="2438400" cy="1905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9" name="Rectángulo 8"/>
          <p:cNvSpPr/>
          <p:nvPr/>
        </p:nvSpPr>
        <p:spPr>
          <a:xfrm>
            <a:off x="2716520" y="2685506"/>
            <a:ext cx="5659881" cy="3810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0" name="Rectángulo 9"/>
          <p:cNvSpPr/>
          <p:nvPr/>
        </p:nvSpPr>
        <p:spPr>
          <a:xfrm>
            <a:off x="866639" y="3487239"/>
            <a:ext cx="3581400" cy="15076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1" name="Rectángulo 10"/>
          <p:cNvSpPr/>
          <p:nvPr/>
        </p:nvSpPr>
        <p:spPr>
          <a:xfrm>
            <a:off x="866639" y="3754754"/>
            <a:ext cx="4267200" cy="149951"/>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2" name="Rectángulo 11"/>
          <p:cNvSpPr/>
          <p:nvPr/>
        </p:nvSpPr>
        <p:spPr>
          <a:xfrm>
            <a:off x="6781800" y="1143000"/>
            <a:ext cx="1752600" cy="228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3" name="Rectángulo 12"/>
          <p:cNvSpPr/>
          <p:nvPr/>
        </p:nvSpPr>
        <p:spPr>
          <a:xfrm>
            <a:off x="609600" y="125636"/>
            <a:ext cx="7620000" cy="784830"/>
          </a:xfrm>
          <a:prstGeom prst="rect">
            <a:avLst/>
          </a:prstGeom>
        </p:spPr>
        <p:txBody>
          <a:bodyPr wrap="square">
            <a:spAutoFit/>
          </a:bodyPr>
          <a:lstStyle/>
          <a:p>
            <a:pPr algn="ctr">
              <a:lnSpc>
                <a:spcPct val="150000"/>
              </a:lnSpc>
              <a:defRPr/>
            </a:pPr>
            <a:endParaRPr lang="es-GT" sz="600" dirty="0" smtClean="0">
              <a:solidFill>
                <a:schemeClr val="tx2"/>
              </a:solidFill>
            </a:endParaRPr>
          </a:p>
          <a:p>
            <a:pPr algn="ctr">
              <a:defRPr/>
            </a:pPr>
            <a:r>
              <a:rPr lang="es-GT" b="1" dirty="0" smtClean="0">
                <a:solidFill>
                  <a:schemeClr val="tx2"/>
                </a:solidFill>
                <a:cs typeface="Arial" pitchFamily="34" charset="0"/>
              </a:rPr>
              <a:t>PUBLICACIÓN DEL EVENTO EN EL SISTEMA GUATECOMPRAS</a:t>
            </a:r>
            <a:endParaRPr lang="es-GT" sz="1400" dirty="0" smtClean="0">
              <a:solidFill>
                <a:schemeClr val="tx2"/>
              </a:solidFill>
              <a:cs typeface="Arial" pitchFamily="34" charset="0"/>
            </a:endParaRPr>
          </a:p>
          <a:p>
            <a:pPr algn="ctr">
              <a:lnSpc>
                <a:spcPct val="150000"/>
              </a:lnSpc>
              <a:defRPr/>
            </a:pPr>
            <a:endParaRPr lang="es-GT" sz="1200" dirty="0" smtClean="0">
              <a:solidFill>
                <a:schemeClr val="tx2"/>
              </a:solidFill>
              <a:cs typeface="Arial" pitchFamily="34" charset="0"/>
            </a:endParaRPr>
          </a:p>
        </p:txBody>
      </p:sp>
    </p:spTree>
    <p:extLst>
      <p:ext uri="{BB962C8B-B14F-4D97-AF65-F5344CB8AC3E}">
        <p14:creationId xmlns:p14="http://schemas.microsoft.com/office/powerpoint/2010/main" xmlns="" val="3933549359"/>
      </p:ext>
    </p:extLst>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sz="2800" dirty="0" smtClean="0">
                <a:latin typeface="Arial" pitchFamily="34" charset="0"/>
                <a:cs typeface="Arial" pitchFamily="34" charset="0"/>
              </a:rPr>
              <a:t>NOMBRAMIENTO DE LA JUNTA DE COTIZACIÓN Y RECEPCIÓN DE LAS OFERTAS</a:t>
            </a:r>
            <a:endParaRPr lang="es-GT" sz="2800" dirty="0">
              <a:latin typeface="Arial" pitchFamily="34" charset="0"/>
              <a:cs typeface="Arial" pitchFamily="34" charset="0"/>
            </a:endParaRPr>
          </a:p>
        </p:txBody>
      </p:sp>
      <p:sp>
        <p:nvSpPr>
          <p:cNvPr id="3" name="2 Marcador de contenido"/>
          <p:cNvSpPr>
            <a:spLocks noGrp="1"/>
          </p:cNvSpPr>
          <p:nvPr>
            <p:ph idx="1"/>
          </p:nvPr>
        </p:nvSpPr>
        <p:spPr>
          <a:xfrm>
            <a:off x="457200" y="1447800"/>
            <a:ext cx="8229600" cy="3836988"/>
          </a:xfrm>
        </p:spPr>
        <p:txBody>
          <a:bodyPr/>
          <a:lstStyle/>
          <a:p>
            <a:pPr algn="just">
              <a:buNone/>
            </a:pPr>
            <a:r>
              <a:rPr lang="es-GT" sz="2000" dirty="0" smtClean="0">
                <a:latin typeface="Arial" pitchFamily="34" charset="0"/>
                <a:cs typeface="Arial" pitchFamily="34" charset="0"/>
              </a:rPr>
              <a:t>	Al emitir la Resolución Número 310-2019, de fecha 19 de agosto de 2019, </a:t>
            </a:r>
            <a:r>
              <a:rPr lang="es-GT" sz="2000" b="1" dirty="0" smtClean="0">
                <a:latin typeface="Arial" pitchFamily="34" charset="0"/>
                <a:cs typeface="Arial" pitchFamily="34" charset="0"/>
              </a:rPr>
              <a:t>MARIO RENATO MONTERROSO GARCÍA, EN SU CALIDAD DE VICEMINISTRO DEL DEPORTE Y LA RECREACIÓN</a:t>
            </a:r>
            <a:r>
              <a:rPr lang="es-GT" sz="2000" dirty="0" smtClean="0">
                <a:latin typeface="Arial" pitchFamily="34" charset="0"/>
                <a:cs typeface="Arial" pitchFamily="34" charset="0"/>
              </a:rPr>
              <a:t>,</a:t>
            </a:r>
            <a:r>
              <a:rPr lang="es-GT" sz="2000" b="1" dirty="0" smtClean="0">
                <a:latin typeface="Arial" pitchFamily="34" charset="0"/>
                <a:cs typeface="Arial" pitchFamily="34" charset="0"/>
              </a:rPr>
              <a:t> </a:t>
            </a:r>
            <a:r>
              <a:rPr lang="es-GT" sz="2000" dirty="0" smtClean="0">
                <a:latin typeface="Arial" pitchFamily="34" charset="0"/>
                <a:cs typeface="Arial" pitchFamily="34" charset="0"/>
              </a:rPr>
              <a:t>procedió al nombramiento de los integrantes de la Junta de Cotización, habiendo designado a los señores: </a:t>
            </a:r>
            <a:r>
              <a:rPr lang="es-GT" sz="2000" b="1" dirty="0" smtClean="0">
                <a:latin typeface="Arial" pitchFamily="34" charset="0"/>
                <a:cs typeface="Arial" pitchFamily="34" charset="0"/>
              </a:rPr>
              <a:t>PRISCILA DEDÉ CUSTODIO LEMUS</a:t>
            </a:r>
            <a:r>
              <a:rPr lang="es-GT" sz="2000" dirty="0" smtClean="0">
                <a:latin typeface="Arial" pitchFamily="34" charset="0"/>
                <a:cs typeface="Arial" pitchFamily="34" charset="0"/>
              </a:rPr>
              <a:t> (Subjefe del Departamento Sustantivo II), </a:t>
            </a:r>
            <a:r>
              <a:rPr lang="es-GT" sz="2000" b="1" dirty="0" smtClean="0">
                <a:latin typeface="Arial" pitchFamily="34" charset="0"/>
                <a:cs typeface="Arial" pitchFamily="34" charset="0"/>
              </a:rPr>
              <a:t>JOSÉ MIGUEL ENRÍQUEZ GONZÁLEZ</a:t>
            </a:r>
            <a:r>
              <a:rPr lang="es-GT" sz="2000" dirty="0" smtClean="0">
                <a:latin typeface="Arial" pitchFamily="34" charset="0"/>
                <a:cs typeface="Arial" pitchFamily="34" charset="0"/>
              </a:rPr>
              <a:t> (Jefe de Departamento Sustantivo II) y </a:t>
            </a:r>
            <a:r>
              <a:rPr lang="es-GT" sz="2000" b="1" dirty="0" smtClean="0">
                <a:latin typeface="Arial" pitchFamily="34" charset="0"/>
                <a:cs typeface="Arial" pitchFamily="34" charset="0"/>
              </a:rPr>
              <a:t>MILTON OBDULIO CARRILLO SIAN</a:t>
            </a:r>
            <a:r>
              <a:rPr lang="es-GT" sz="2000" dirty="0" smtClean="0">
                <a:latin typeface="Arial" pitchFamily="34" charset="0"/>
                <a:cs typeface="Arial" pitchFamily="34" charset="0"/>
              </a:rPr>
              <a:t> (Jefe de Departamento Técnico II); Funcionarios del </a:t>
            </a:r>
            <a:r>
              <a:rPr lang="es-GT" sz="2000" b="1" dirty="0" smtClean="0">
                <a:latin typeface="Arial" pitchFamily="34" charset="0"/>
                <a:cs typeface="Arial" pitchFamily="34" charset="0"/>
              </a:rPr>
              <a:t>VICEMINISTERIO DEL DEPORTE Y LA RECREACIÓN</a:t>
            </a:r>
            <a:r>
              <a:rPr lang="es-GT" sz="2000" dirty="0" smtClean="0">
                <a:latin typeface="Arial" pitchFamily="34" charset="0"/>
                <a:cs typeface="Arial" pitchFamily="34" charset="0"/>
              </a:rPr>
              <a:t> que con fecha 22 de agosto de 2019, a las 12:00 horas, procedieron a la recepción y apertura de plicas, asentando el Acta Número 94-2019, habiendo participado dentro del Evento de Cotización Pública, el </a:t>
            </a:r>
            <a:r>
              <a:rPr lang="es-GT" sz="2000" b="1" dirty="0" smtClean="0">
                <a:latin typeface="Arial" pitchFamily="34" charset="0"/>
                <a:cs typeface="Arial" pitchFamily="34" charset="0"/>
              </a:rPr>
              <a:t>PROVEEDOR ARTIFICIOSAMENTE SELECCIONADO</a:t>
            </a:r>
            <a:r>
              <a:rPr lang="es-GT" sz="2000" dirty="0" smtClean="0">
                <a:latin typeface="Arial" pitchFamily="34" charset="0"/>
                <a:cs typeface="Arial" pitchFamily="34" charset="0"/>
              </a:rPr>
              <a:t>, así como la entidad mercantil denominada </a:t>
            </a:r>
            <a:r>
              <a:rPr lang="es-GT" sz="2000" b="1" dirty="0" smtClean="0">
                <a:latin typeface="Arial" pitchFamily="34" charset="0"/>
                <a:cs typeface="Arial" pitchFamily="34" charset="0"/>
              </a:rPr>
              <a:t>QUARTUS, SOCIEDAD ANÓNIMA</a:t>
            </a:r>
            <a:r>
              <a:rPr lang="es-GT" sz="2000" dirty="0" smtClean="0">
                <a:latin typeface="Arial" pitchFamily="34" charset="0"/>
                <a:cs typeface="Arial" pitchFamily="34" charset="0"/>
              </a:rPr>
              <a:t>. </a:t>
            </a:r>
          </a:p>
          <a:p>
            <a:endParaRPr lang="es-GT" dirty="0"/>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7"/>
          <p:cNvGrpSpPr/>
          <p:nvPr/>
        </p:nvGrpSpPr>
        <p:grpSpPr>
          <a:xfrm>
            <a:off x="287070" y="1219200"/>
            <a:ext cx="8475930" cy="3581400"/>
            <a:chOff x="685800" y="3047837"/>
            <a:chExt cx="7543800" cy="2711978"/>
          </a:xfrm>
        </p:grpSpPr>
        <p:pic>
          <p:nvPicPr>
            <p:cNvPr id="4" name="Imagen 3"/>
            <p:cNvPicPr>
              <a:picLocks noChangeAspect="1"/>
            </p:cNvPicPr>
            <p:nvPr/>
          </p:nvPicPr>
          <p:blipFill>
            <a:blip r:embed="rId2" cstate="print"/>
            <a:stretch>
              <a:fillRect/>
            </a:stretch>
          </p:blipFill>
          <p:spPr>
            <a:xfrm>
              <a:off x="685800" y="3047837"/>
              <a:ext cx="7543800" cy="2711978"/>
            </a:xfrm>
            <a:prstGeom prst="rect">
              <a:avLst/>
            </a:prstGeom>
          </p:spPr>
        </p:pic>
        <p:sp>
          <p:nvSpPr>
            <p:cNvPr id="5" name="Rectángulo redondeado 4"/>
            <p:cNvSpPr/>
            <p:nvPr/>
          </p:nvSpPr>
          <p:spPr>
            <a:xfrm>
              <a:off x="914400" y="5181600"/>
              <a:ext cx="3200400" cy="12595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grpSp>
      <p:sp>
        <p:nvSpPr>
          <p:cNvPr id="12" name="Rectángulo 11"/>
          <p:cNvSpPr/>
          <p:nvPr/>
        </p:nvSpPr>
        <p:spPr>
          <a:xfrm>
            <a:off x="756401" y="37726"/>
            <a:ext cx="7620000" cy="784830"/>
          </a:xfrm>
          <a:prstGeom prst="rect">
            <a:avLst/>
          </a:prstGeom>
        </p:spPr>
        <p:txBody>
          <a:bodyPr wrap="square">
            <a:spAutoFit/>
          </a:bodyPr>
          <a:lstStyle/>
          <a:p>
            <a:pPr algn="ctr">
              <a:lnSpc>
                <a:spcPct val="150000"/>
              </a:lnSpc>
              <a:defRPr/>
            </a:pPr>
            <a:endParaRPr lang="es-GT" sz="600" dirty="0" smtClean="0">
              <a:solidFill>
                <a:schemeClr val="tx2"/>
              </a:solidFill>
              <a:cs typeface="Arial" pitchFamily="34" charset="0"/>
            </a:endParaRPr>
          </a:p>
          <a:p>
            <a:pPr algn="ctr">
              <a:defRPr/>
            </a:pPr>
            <a:r>
              <a:rPr lang="es-MX" b="1" dirty="0" smtClean="0">
                <a:solidFill>
                  <a:schemeClr val="tx2"/>
                </a:solidFill>
                <a:cs typeface="Arial" pitchFamily="34" charset="0"/>
              </a:rPr>
              <a:t>PRESENTACIÓN DE LAS OFERTAS</a:t>
            </a:r>
          </a:p>
          <a:p>
            <a:pPr algn="ctr">
              <a:defRPr/>
            </a:pPr>
            <a:r>
              <a:rPr lang="es-MX" b="1" dirty="0" smtClean="0">
                <a:solidFill>
                  <a:schemeClr val="tx2"/>
                </a:solidFill>
                <a:cs typeface="Arial" pitchFamily="34" charset="0"/>
              </a:rPr>
              <a:t>22 DE AGOSTO DE 2019</a:t>
            </a:r>
            <a:endParaRPr lang="es-GT" sz="1200" dirty="0" smtClean="0">
              <a:solidFill>
                <a:schemeClr val="tx2"/>
              </a:solidFill>
              <a:cs typeface="Arial" pitchFamily="34" charset="0"/>
            </a:endParaRPr>
          </a:p>
        </p:txBody>
      </p:sp>
      <p:pic>
        <p:nvPicPr>
          <p:cNvPr id="2" name="Imagen 1"/>
          <p:cNvPicPr>
            <a:picLocks noChangeAspect="1"/>
          </p:cNvPicPr>
          <p:nvPr/>
        </p:nvPicPr>
        <p:blipFill>
          <a:blip r:embed="rId3" cstate="print"/>
          <a:stretch>
            <a:fillRect/>
          </a:stretch>
        </p:blipFill>
        <p:spPr>
          <a:xfrm>
            <a:off x="438370" y="4876800"/>
            <a:ext cx="8173329" cy="1066800"/>
          </a:xfrm>
          <a:prstGeom prst="rect">
            <a:avLst/>
          </a:prstGeom>
          <a:ln>
            <a:solidFill>
              <a:schemeClr val="accent1"/>
            </a:solidFill>
          </a:ln>
        </p:spPr>
      </p:pic>
    </p:spTree>
    <p:extLst>
      <p:ext uri="{BB962C8B-B14F-4D97-AF65-F5344CB8AC3E}">
        <p14:creationId xmlns:p14="http://schemas.microsoft.com/office/powerpoint/2010/main" xmlns="" val="2336487213"/>
      </p:ext>
    </p:extLst>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ADJUDICACIÓN FRAUDULENTA</a:t>
            </a:r>
            <a:endParaRPr lang="es-GT" dirty="0">
              <a:latin typeface="Arial" pitchFamily="34" charset="0"/>
              <a:cs typeface="Arial" pitchFamily="34" charset="0"/>
            </a:endParaRPr>
          </a:p>
        </p:txBody>
      </p:sp>
      <p:sp>
        <p:nvSpPr>
          <p:cNvPr id="3" name="2 Marcador de contenido"/>
          <p:cNvSpPr>
            <a:spLocks noGrp="1"/>
          </p:cNvSpPr>
          <p:nvPr>
            <p:ph idx="1"/>
          </p:nvPr>
        </p:nvSpPr>
        <p:spPr>
          <a:xfrm>
            <a:off x="457200" y="1295400"/>
            <a:ext cx="8229600" cy="3836988"/>
          </a:xfrm>
        </p:spPr>
        <p:txBody>
          <a:bodyPr/>
          <a:lstStyle/>
          <a:p>
            <a:pPr algn="just">
              <a:buNone/>
            </a:pPr>
            <a:r>
              <a:rPr lang="es-GT" dirty="0" smtClean="0"/>
              <a:t>	</a:t>
            </a:r>
            <a:r>
              <a:rPr lang="es-GT" sz="2000" dirty="0" smtClean="0">
                <a:latin typeface="Arial" pitchFamily="34" charset="0"/>
                <a:cs typeface="Arial" pitchFamily="34" charset="0"/>
              </a:rPr>
              <a:t>Con fecha 28 de agosto de 2019, los miembros de la Junta de Cotización suscribieron el Acta Número 106-2019, por medio de la cual de manera fraudulenta y en evidente detrimento de los intereses del Estado de Guatemala, procedieron a la adjudicación del proyecto a la entidad denominada </a:t>
            </a:r>
            <a:r>
              <a:rPr lang="es-GT" sz="2000" b="1" dirty="0" smtClean="0">
                <a:latin typeface="Arial" pitchFamily="34" charset="0"/>
                <a:cs typeface="Arial" pitchFamily="34" charset="0"/>
              </a:rPr>
              <a:t>CONSTRUCTORA SOL</a:t>
            </a:r>
            <a:r>
              <a:rPr lang="es-GT" sz="2000" dirty="0" smtClean="0">
                <a:latin typeface="Arial" pitchFamily="34" charset="0"/>
                <a:cs typeface="Arial" pitchFamily="34" charset="0"/>
              </a:rPr>
              <a:t>, la cual es propiedad del </a:t>
            </a:r>
            <a:r>
              <a:rPr lang="es-GT" sz="2000" b="1" dirty="0" smtClean="0">
                <a:latin typeface="Arial" pitchFamily="34" charset="0"/>
                <a:cs typeface="Arial" pitchFamily="34" charset="0"/>
              </a:rPr>
              <a:t>SEÑOR LEOPOLDO SOLÍS ICO</a:t>
            </a:r>
            <a:r>
              <a:rPr lang="es-GT" sz="2000" dirty="0" smtClean="0">
                <a:latin typeface="Arial" pitchFamily="34" charset="0"/>
                <a:cs typeface="Arial" pitchFamily="34" charset="0"/>
              </a:rPr>
              <a:t>, quien presentó una oferta económica por la cantidad de Q.898,701.56, mientras que </a:t>
            </a:r>
            <a:r>
              <a:rPr lang="es-GT" sz="2000" b="1" dirty="0" smtClean="0">
                <a:latin typeface="Arial" pitchFamily="34" charset="0"/>
                <a:cs typeface="Arial" pitchFamily="34" charset="0"/>
              </a:rPr>
              <a:t>QUARTUS, SOCIEDAD ANÓNIMA</a:t>
            </a:r>
            <a:r>
              <a:rPr lang="es-GT" sz="2000" dirty="0" smtClean="0">
                <a:latin typeface="Arial" pitchFamily="34" charset="0"/>
                <a:cs typeface="Arial" pitchFamily="34" charset="0"/>
              </a:rPr>
              <a:t>, había ofertado la ejecución del proyecto por la suma de Q.589,100.00, justificando los integrantes de la Junta su decisión de descalificar al otro concursante, en el supuesto incumplimiento de los requisitos fundamentales siguientes: </a:t>
            </a:r>
          </a:p>
          <a:p>
            <a:pPr algn="just">
              <a:buNone/>
            </a:pPr>
            <a:endParaRPr lang="es-GT" sz="2000" dirty="0" smtClean="0">
              <a:latin typeface="Arial" pitchFamily="34" charset="0"/>
              <a:cs typeface="Arial" pitchFamily="34" charset="0"/>
            </a:endParaRPr>
          </a:p>
          <a:p>
            <a:pPr algn="just">
              <a:buNone/>
            </a:pPr>
            <a:r>
              <a:rPr lang="es-GT" sz="2000" b="1" dirty="0" smtClean="0">
                <a:latin typeface="Arial" pitchFamily="34" charset="0"/>
                <a:cs typeface="Arial" pitchFamily="34" charset="0"/>
              </a:rPr>
              <a:t>A)</a:t>
            </a:r>
            <a:r>
              <a:rPr lang="es-GT" sz="2000" dirty="0" smtClean="0">
                <a:latin typeface="Arial" pitchFamily="34" charset="0"/>
                <a:cs typeface="Arial" pitchFamily="34" charset="0"/>
              </a:rPr>
              <a:t> La omisión de la colocación del total en letras dentro del formulario de su oferta. </a:t>
            </a:r>
          </a:p>
          <a:p>
            <a:pPr algn="just"/>
            <a:endParaRPr lang="es-GT" sz="2000" dirty="0">
              <a:latin typeface="Arial" pitchFamily="34" charset="0"/>
              <a:cs typeface="Arial" pitchFamily="34" charset="0"/>
            </a:endParaRP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90600"/>
            <a:ext cx="8229600" cy="3836988"/>
          </a:xfrm>
        </p:spPr>
        <p:txBody>
          <a:bodyPr/>
          <a:lstStyle/>
          <a:p>
            <a:pPr algn="just">
              <a:buNone/>
            </a:pPr>
            <a:r>
              <a:rPr lang="es-GT" sz="2000" b="1" dirty="0" smtClean="0">
                <a:latin typeface="Arial" pitchFamily="34" charset="0"/>
                <a:cs typeface="Arial" pitchFamily="34" charset="0"/>
              </a:rPr>
              <a:t>	B)</a:t>
            </a:r>
            <a:r>
              <a:rPr lang="es-GT" sz="2000" dirty="0" smtClean="0">
                <a:latin typeface="Arial" pitchFamily="34" charset="0"/>
                <a:cs typeface="Arial" pitchFamily="34" charset="0"/>
              </a:rPr>
              <a:t> La errónea colocación del nombre del Evento en la Fianza presentada. </a:t>
            </a:r>
          </a:p>
          <a:p>
            <a:pPr algn="just">
              <a:buNone/>
            </a:pPr>
            <a:r>
              <a:rPr lang="es-GT" sz="2000" b="1" dirty="0" smtClean="0">
                <a:latin typeface="Arial" pitchFamily="34" charset="0"/>
                <a:cs typeface="Arial" pitchFamily="34" charset="0"/>
              </a:rPr>
              <a:t>	</a:t>
            </a:r>
          </a:p>
          <a:p>
            <a:pPr algn="just">
              <a:buNone/>
            </a:pPr>
            <a:r>
              <a:rPr lang="es-GT" sz="2000" b="1" dirty="0" smtClean="0">
                <a:latin typeface="Arial" pitchFamily="34" charset="0"/>
                <a:cs typeface="Arial" pitchFamily="34" charset="0"/>
              </a:rPr>
              <a:t>	C)</a:t>
            </a:r>
            <a:r>
              <a:rPr lang="es-GT" sz="2000" dirty="0" smtClean="0">
                <a:latin typeface="Arial" pitchFamily="34" charset="0"/>
                <a:cs typeface="Arial" pitchFamily="34" charset="0"/>
              </a:rPr>
              <a:t> La omisión de la presentación de la constancia generada desde el Sistema denominado </a:t>
            </a:r>
            <a:r>
              <a:rPr lang="es-GT" sz="2000" b="1" dirty="0" smtClean="0">
                <a:latin typeface="Arial" pitchFamily="34" charset="0"/>
                <a:cs typeface="Arial" pitchFamily="34" charset="0"/>
              </a:rPr>
              <a:t>GUATECOMPRAS</a:t>
            </a:r>
            <a:r>
              <a:rPr lang="es-GT" sz="2000" dirty="0" smtClean="0">
                <a:latin typeface="Arial" pitchFamily="34" charset="0"/>
                <a:cs typeface="Arial" pitchFamily="34" charset="0"/>
              </a:rPr>
              <a:t>. </a:t>
            </a:r>
          </a:p>
          <a:p>
            <a:pPr algn="just">
              <a:buNone/>
            </a:pPr>
            <a:endParaRPr lang="es-GT" sz="2000" dirty="0" smtClean="0">
              <a:latin typeface="Arial" pitchFamily="34" charset="0"/>
              <a:cs typeface="Arial" pitchFamily="34" charset="0"/>
            </a:endParaRPr>
          </a:p>
          <a:p>
            <a:pPr algn="just">
              <a:buNone/>
            </a:pPr>
            <a:r>
              <a:rPr lang="es-GT" sz="2000" dirty="0" smtClean="0">
                <a:latin typeface="Arial" pitchFamily="34" charset="0"/>
                <a:cs typeface="Arial" pitchFamily="34" charset="0"/>
              </a:rPr>
              <a:t>	La Comisión de Examen Especial de Auditoría nombrada por la Contraloría General de Cuentas para efectuar la revisión de Expediente Administrativo respectivo, verificó que la Sociedad Anónima descalificada artificiosamente del proceso, efectivamente cumplió con todos los requisitos anteriormente descritos, </a:t>
            </a:r>
            <a:r>
              <a:rPr lang="es-GT" sz="2000" b="1" dirty="0" smtClean="0">
                <a:latin typeface="Arial" pitchFamily="34" charset="0"/>
                <a:cs typeface="Arial" pitchFamily="34" charset="0"/>
              </a:rPr>
              <a:t>NO EXISTIENDO RAZONES FUNDAMENTADAS EN LA LEY, PARA QUE LA JUNTA DE COTIZACIÓN PROCEDIERA A SU DESCALIFICACIÓN DEL EVENTO</a:t>
            </a:r>
            <a:r>
              <a:rPr lang="es-GT" sz="2000" dirty="0" smtClean="0">
                <a:latin typeface="Arial" pitchFamily="34" charset="0"/>
                <a:cs typeface="Arial" pitchFamily="34" charset="0"/>
              </a:rPr>
              <a:t>.</a:t>
            </a:r>
            <a:endParaRPr lang="es-GT" sz="2000" dirty="0">
              <a:latin typeface="Arial" pitchFamily="34" charset="0"/>
              <a:cs typeface="Arial" pitchFamily="34" charset="0"/>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ítulo 1"/>
          <p:cNvSpPr>
            <a:spLocks noGrp="1"/>
          </p:cNvSpPr>
          <p:nvPr>
            <p:ph type="title"/>
          </p:nvPr>
        </p:nvSpPr>
        <p:spPr>
          <a:xfrm>
            <a:off x="1174114" y="322263"/>
            <a:ext cx="6143625" cy="363537"/>
          </a:xfrm>
        </p:spPr>
        <p:txBody>
          <a:bodyPr>
            <a:noAutofit/>
          </a:bodyPr>
          <a:lstStyle/>
          <a:p>
            <a:pPr>
              <a:defRPr/>
            </a:pPr>
            <a:r>
              <a:rPr lang="es-GT" sz="1800" dirty="0">
                <a:solidFill>
                  <a:schemeClr val="tx2">
                    <a:lumMod val="50000"/>
                  </a:schemeClr>
                </a:solidFill>
                <a:effectLst>
                  <a:outerShdw blurRad="38100" dist="38100" dir="2700000" algn="tl">
                    <a:srgbClr val="000000">
                      <a:alpha val="43137"/>
                    </a:srgbClr>
                  </a:outerShdw>
                </a:effectLst>
              </a:rPr>
              <a:t>MINISTERIO DE CULTURA Y DEPORTES</a:t>
            </a:r>
          </a:p>
        </p:txBody>
      </p:sp>
      <p:grpSp>
        <p:nvGrpSpPr>
          <p:cNvPr id="3" name="Grupo 2"/>
          <p:cNvGrpSpPr/>
          <p:nvPr/>
        </p:nvGrpSpPr>
        <p:grpSpPr>
          <a:xfrm>
            <a:off x="1349674" y="914400"/>
            <a:ext cx="6956126" cy="1179810"/>
            <a:chOff x="1307668" y="2599509"/>
            <a:chExt cx="5994832" cy="1179810"/>
          </a:xfrm>
        </p:grpSpPr>
        <p:sp>
          <p:nvSpPr>
            <p:cNvPr id="27" name="Rectángulo 26"/>
            <p:cNvSpPr/>
            <p:nvPr/>
          </p:nvSpPr>
          <p:spPr bwMode="auto">
            <a:xfrm>
              <a:off x="2222500" y="2599509"/>
              <a:ext cx="5080000" cy="1179810"/>
            </a:xfrm>
            <a:prstGeom prst="rect">
              <a:avLst/>
            </a:prstGeom>
            <a:ln>
              <a:solidFill>
                <a:schemeClr val="accent1"/>
              </a:solidFill>
            </a:ln>
          </p:spPr>
          <p:txBody>
            <a:bodyPr wrap="square">
              <a:spAutoFit/>
            </a:bodyPr>
            <a:lstStyle/>
            <a:p>
              <a:pPr>
                <a:spcAft>
                  <a:spcPts val="800"/>
                </a:spcAft>
              </a:pPr>
              <a:r>
                <a:rPr lang="es-MX" sz="1600" b="1" dirty="0" smtClean="0">
                  <a:solidFill>
                    <a:schemeClr val="tx2">
                      <a:lumMod val="50000"/>
                    </a:schemeClr>
                  </a:solidFill>
                  <a:cs typeface="Arial" pitchFamily="34" charset="0"/>
                </a:rPr>
                <a:t>DENIS DAMARIS MENDOZA CAMPOS</a:t>
              </a:r>
            </a:p>
            <a:p>
              <a:pPr>
                <a:spcAft>
                  <a:spcPts val="800"/>
                </a:spcAft>
              </a:pPr>
              <a:r>
                <a:rPr lang="es-MX" sz="1600" dirty="0" smtClean="0">
                  <a:solidFill>
                    <a:schemeClr val="tx2">
                      <a:lumMod val="50000"/>
                    </a:schemeClr>
                  </a:solidFill>
                  <a:cs typeface="Arial" pitchFamily="34" charset="0"/>
                </a:rPr>
                <a:t>PUESTO: JEFE DE LA SECCIÓN DE INVENTARIOS</a:t>
              </a:r>
              <a:r>
                <a:rPr lang="es-GT" sz="1600" b="1" dirty="0" smtClean="0">
                  <a:cs typeface="Arial" pitchFamily="34" charset="0"/>
                </a:rPr>
                <a:t/>
              </a:r>
              <a:br>
                <a:rPr lang="es-GT" sz="1600" b="1" dirty="0" smtClean="0">
                  <a:cs typeface="Arial" pitchFamily="34" charset="0"/>
                </a:rPr>
              </a:br>
              <a:r>
                <a:rPr lang="es-MX" sz="1600" dirty="0" smtClean="0">
                  <a:solidFill>
                    <a:schemeClr val="tx2">
                      <a:lumMod val="50000"/>
                    </a:schemeClr>
                  </a:solidFill>
                  <a:cs typeface="Arial" pitchFamily="34" charset="0"/>
                </a:rPr>
                <a:t>DIRECCIÓN GENERAL DEL DEPORTE Y LA RECREACIÓN</a:t>
              </a:r>
              <a:endParaRPr lang="es-GT" sz="1600" dirty="0">
                <a:solidFill>
                  <a:schemeClr val="tx2">
                    <a:lumMod val="50000"/>
                  </a:schemeClr>
                </a:solidFill>
                <a:cs typeface="Arial" pitchFamily="34" charset="0"/>
              </a:endParaRPr>
            </a:p>
          </p:txBody>
        </p:sp>
        <p:pic>
          <p:nvPicPr>
            <p:cNvPr id="2" name="Imagen 1"/>
            <p:cNvPicPr>
              <a:picLocks noChangeAspect="1"/>
            </p:cNvPicPr>
            <p:nvPr/>
          </p:nvPicPr>
          <p:blipFill>
            <a:blip r:embed="rId2" cstate="print">
              <a:extLst>
                <a:ext uri="{BEBA8EAE-BF5A-486C-A8C5-ECC9F3942E4B}">
                  <a14:imgProps xmlns:a14="http://schemas.microsoft.com/office/drawing/2010/main" xmlns="">
                    <a14:imgLayer r:embed="rId5">
                      <a14:imgEffect>
                        <a14:brightnessContrast contrast="20000"/>
                      </a14:imgEffect>
                    </a14:imgLayer>
                  </a14:imgProps>
                </a:ext>
              </a:extLst>
            </a:blip>
            <a:stretch>
              <a:fillRect/>
            </a:stretch>
          </p:blipFill>
          <p:spPr>
            <a:xfrm>
              <a:off x="1307668" y="2685329"/>
              <a:ext cx="801290" cy="1080000"/>
            </a:xfrm>
            <a:prstGeom prst="rect">
              <a:avLst/>
            </a:prstGeom>
            <a:ln>
              <a:noFill/>
            </a:ln>
            <a:effectLst>
              <a:outerShdw blurRad="190500" algn="tl" rotWithShape="0">
                <a:srgbClr val="000000">
                  <a:alpha val="70000"/>
                </a:srgbClr>
              </a:outerShdw>
            </a:effectLst>
          </p:spPr>
        </p:pic>
      </p:grpSp>
      <p:grpSp>
        <p:nvGrpSpPr>
          <p:cNvPr id="5" name="Grupo 4"/>
          <p:cNvGrpSpPr/>
          <p:nvPr/>
        </p:nvGrpSpPr>
        <p:grpSpPr>
          <a:xfrm>
            <a:off x="1321098" y="2674164"/>
            <a:ext cx="6984702" cy="1426031"/>
            <a:chOff x="1279092" y="4359273"/>
            <a:chExt cx="6028172" cy="1426031"/>
          </a:xfrm>
        </p:grpSpPr>
        <p:sp>
          <p:nvSpPr>
            <p:cNvPr id="14" name="Rectángulo 13"/>
            <p:cNvSpPr/>
            <p:nvPr/>
          </p:nvSpPr>
          <p:spPr bwMode="auto">
            <a:xfrm>
              <a:off x="2139950" y="4359273"/>
              <a:ext cx="5167314" cy="1426031"/>
            </a:xfrm>
            <a:prstGeom prst="rect">
              <a:avLst/>
            </a:prstGeom>
            <a:ln>
              <a:solidFill>
                <a:schemeClr val="accent1"/>
              </a:solidFill>
            </a:ln>
          </p:spPr>
          <p:txBody>
            <a:bodyPr wrap="square">
              <a:spAutoFit/>
            </a:bodyPr>
            <a:lstStyle/>
            <a:p>
              <a:pPr>
                <a:spcAft>
                  <a:spcPts val="800"/>
                </a:spcAft>
                <a:defRPr/>
              </a:pPr>
              <a:r>
                <a:rPr lang="es-MX" sz="1600" b="1" dirty="0" smtClean="0">
                  <a:solidFill>
                    <a:schemeClr val="tx2">
                      <a:lumMod val="50000"/>
                    </a:schemeClr>
                  </a:solidFill>
                  <a:cs typeface="Arial" pitchFamily="34" charset="0"/>
                </a:rPr>
                <a:t>JOSÉ SAMUEL COCO</a:t>
              </a:r>
            </a:p>
            <a:p>
              <a:pPr>
                <a:spcAft>
                  <a:spcPts val="800"/>
                </a:spcAft>
                <a:defRPr/>
              </a:pPr>
              <a:r>
                <a:rPr lang="es-MX" sz="1600" dirty="0" smtClean="0">
                  <a:solidFill>
                    <a:schemeClr val="tx2">
                      <a:lumMod val="50000"/>
                    </a:schemeClr>
                  </a:solidFill>
                  <a:cs typeface="Arial" pitchFamily="34" charset="0"/>
                </a:rPr>
                <a:t>PUESTO: </a:t>
              </a:r>
              <a:r>
                <a:rPr lang="es-MX" sz="1600" b="1" dirty="0" smtClean="0">
                  <a:solidFill>
                    <a:schemeClr val="tx2">
                      <a:lumMod val="50000"/>
                    </a:schemeClr>
                  </a:solidFill>
                  <a:cs typeface="Arial" pitchFamily="34" charset="0"/>
                </a:rPr>
                <a:t>SUPERVISOR DE PROYECTOS</a:t>
              </a:r>
              <a:r>
                <a:rPr lang="es-MX" sz="1600" dirty="0" smtClean="0">
                  <a:solidFill>
                    <a:schemeClr val="tx2">
                      <a:lumMod val="50000"/>
                    </a:schemeClr>
                  </a:solidFill>
                  <a:cs typeface="Arial" pitchFamily="34" charset="0"/>
                </a:rPr>
                <a:t/>
              </a:r>
              <a:br>
                <a:rPr lang="es-MX" sz="1600" dirty="0" smtClean="0">
                  <a:solidFill>
                    <a:schemeClr val="tx2">
                      <a:lumMod val="50000"/>
                    </a:schemeClr>
                  </a:solidFill>
                  <a:cs typeface="Arial" pitchFamily="34" charset="0"/>
                </a:rPr>
              </a:br>
              <a:r>
                <a:rPr lang="es-MX" sz="1600" dirty="0" smtClean="0">
                  <a:solidFill>
                    <a:schemeClr val="tx2">
                      <a:lumMod val="50000"/>
                    </a:schemeClr>
                  </a:solidFill>
                  <a:cs typeface="Arial" pitchFamily="34" charset="0"/>
                </a:rPr>
                <a:t>DEPARTAMENTO DE DESARROLLO DE PROYECTOS</a:t>
              </a:r>
              <a:br>
                <a:rPr lang="es-MX" sz="1600" dirty="0" smtClean="0">
                  <a:solidFill>
                    <a:schemeClr val="tx2">
                      <a:lumMod val="50000"/>
                    </a:schemeClr>
                  </a:solidFill>
                  <a:cs typeface="Arial" pitchFamily="34" charset="0"/>
                </a:rPr>
              </a:br>
              <a:r>
                <a:rPr lang="es-MX" sz="1600" dirty="0" smtClean="0">
                  <a:solidFill>
                    <a:schemeClr val="tx2">
                      <a:lumMod val="50000"/>
                    </a:schemeClr>
                  </a:solidFill>
                  <a:cs typeface="Arial" pitchFamily="34" charset="0"/>
                </a:rPr>
                <a:t>DIRECCIÓN DE INFRAESTRUCTURA FÍSICA</a:t>
              </a:r>
            </a:p>
          </p:txBody>
        </p:sp>
        <p:pic>
          <p:nvPicPr>
            <p:cNvPr id="4" name="Imagen 3"/>
            <p:cNvPicPr>
              <a:picLocks noChangeAspect="1"/>
            </p:cNvPicPr>
            <p:nvPr/>
          </p:nvPicPr>
          <p:blipFill>
            <a:blip r:embed="rId6" cstate="print">
              <a:extLst>
                <a:ext uri="{BEBA8EAE-BF5A-486C-A8C5-ECC9F3942E4B}">
                  <a14:imgProps xmlns:a14="http://schemas.microsoft.com/office/drawing/2010/main" xmlns="">
                    <a14:imgLayer r:embed="rId7">
                      <a14:imgEffect>
                        <a14:brightnessContrast bright="40000"/>
                      </a14:imgEffect>
                    </a14:imgLayer>
                  </a14:imgProps>
                </a:ext>
              </a:extLst>
            </a:blip>
            <a:stretch>
              <a:fillRect/>
            </a:stretch>
          </p:blipFill>
          <p:spPr>
            <a:xfrm>
              <a:off x="1279092" y="4573325"/>
              <a:ext cx="801448" cy="1080000"/>
            </a:xfrm>
            <a:prstGeom prst="rect">
              <a:avLst/>
            </a:prstGeom>
            <a:ln>
              <a:noFill/>
            </a:ln>
            <a:effectLst>
              <a:outerShdw blurRad="190500" algn="tl" rotWithShape="0">
                <a:srgbClr val="000000">
                  <a:alpha val="70000"/>
                </a:srgbClr>
              </a:outerShdw>
            </a:effectLst>
          </p:spPr>
        </p:pic>
      </p:grpSp>
      <p:sp>
        <p:nvSpPr>
          <p:cNvPr id="144386" name="AutoShape 2" descr="Elder Súchite Vargas (@eldersva) | Twitt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GT"/>
          </a:p>
        </p:txBody>
      </p:sp>
      <p:sp>
        <p:nvSpPr>
          <p:cNvPr id="144388" name="AutoShape 4" descr="Elder Súchite Vargas (@eldersva) | Twitt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GT"/>
          </a:p>
        </p:txBody>
      </p:sp>
    </p:spTree>
    <p:extLst>
      <p:ext uri="{BB962C8B-B14F-4D97-AF65-F5344CB8AC3E}">
        <p14:creationId xmlns:p14="http://schemas.microsoft.com/office/powerpoint/2010/main" xmlns="" val="42033702"/>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4386943" y="-74023"/>
            <a:ext cx="4191000" cy="1061829"/>
          </a:xfrm>
          <a:prstGeom prst="rect">
            <a:avLst/>
          </a:prstGeom>
        </p:spPr>
        <p:txBody>
          <a:bodyPr wrap="square">
            <a:spAutoFit/>
          </a:bodyPr>
          <a:lstStyle/>
          <a:p>
            <a:pPr algn="ctr">
              <a:lnSpc>
                <a:spcPct val="150000"/>
              </a:lnSpc>
              <a:defRPr/>
            </a:pPr>
            <a:endParaRPr lang="es-GT" sz="600" dirty="0" smtClean="0">
              <a:solidFill>
                <a:schemeClr val="tx2"/>
              </a:solidFill>
              <a:cs typeface="Arial" pitchFamily="34" charset="0"/>
            </a:endParaRPr>
          </a:p>
          <a:p>
            <a:pPr algn="ctr">
              <a:defRPr/>
            </a:pPr>
            <a:r>
              <a:rPr lang="es-MX" b="1" dirty="0" smtClean="0">
                <a:solidFill>
                  <a:schemeClr val="tx2"/>
                </a:solidFill>
                <a:cs typeface="Arial" pitchFamily="34" charset="0"/>
              </a:rPr>
              <a:t>ADJUDICACIÓN A</a:t>
            </a:r>
          </a:p>
          <a:p>
            <a:pPr algn="ctr">
              <a:defRPr/>
            </a:pPr>
            <a:r>
              <a:rPr lang="es-MX" b="1" dirty="0" smtClean="0">
                <a:solidFill>
                  <a:schemeClr val="tx2"/>
                </a:solidFill>
                <a:cs typeface="Arial" pitchFamily="34" charset="0"/>
              </a:rPr>
              <a:t>CONSTRUCTORA SOL</a:t>
            </a:r>
          </a:p>
          <a:p>
            <a:pPr algn="ctr">
              <a:defRPr/>
            </a:pPr>
            <a:r>
              <a:rPr lang="es-MX" b="1" dirty="0" smtClean="0">
                <a:solidFill>
                  <a:schemeClr val="tx2"/>
                </a:solidFill>
                <a:cs typeface="Arial" pitchFamily="34" charset="0"/>
              </a:rPr>
              <a:t>28 DE AGOSTO DE 2019</a:t>
            </a:r>
            <a:endParaRPr lang="es-GT" sz="1200" dirty="0" smtClean="0">
              <a:solidFill>
                <a:schemeClr val="tx2"/>
              </a:solidFill>
              <a:cs typeface="Arial" pitchFamily="34" charset="0"/>
            </a:endParaRPr>
          </a:p>
        </p:txBody>
      </p:sp>
      <p:pic>
        <p:nvPicPr>
          <p:cNvPr id="11" name="Imagen 10"/>
          <p:cNvPicPr>
            <a:picLocks noChangeAspect="1"/>
          </p:cNvPicPr>
          <p:nvPr/>
        </p:nvPicPr>
        <p:blipFill>
          <a:blip r:embed="rId2" cstate="print"/>
          <a:stretch>
            <a:fillRect/>
          </a:stretch>
        </p:blipFill>
        <p:spPr>
          <a:xfrm>
            <a:off x="4573829" y="951052"/>
            <a:ext cx="4137802" cy="5089021"/>
          </a:xfrm>
          <a:prstGeom prst="rect">
            <a:avLst/>
          </a:prstGeom>
          <a:ln>
            <a:solidFill>
              <a:schemeClr val="accent1"/>
            </a:solidFill>
          </a:ln>
        </p:spPr>
      </p:pic>
      <p:pic>
        <p:nvPicPr>
          <p:cNvPr id="12" name="Imagen 11"/>
          <p:cNvPicPr>
            <a:picLocks noChangeAspect="1"/>
          </p:cNvPicPr>
          <p:nvPr/>
        </p:nvPicPr>
        <p:blipFill>
          <a:blip r:embed="rId3" cstate="print"/>
          <a:stretch>
            <a:fillRect/>
          </a:stretch>
        </p:blipFill>
        <p:spPr>
          <a:xfrm>
            <a:off x="309627" y="0"/>
            <a:ext cx="4109973" cy="3048000"/>
          </a:xfrm>
          <a:prstGeom prst="rect">
            <a:avLst/>
          </a:prstGeom>
          <a:ln>
            <a:solidFill>
              <a:schemeClr val="accent1"/>
            </a:solidFill>
          </a:ln>
        </p:spPr>
      </p:pic>
      <p:pic>
        <p:nvPicPr>
          <p:cNvPr id="13" name="Imagen 12"/>
          <p:cNvPicPr>
            <a:picLocks noChangeAspect="1"/>
          </p:cNvPicPr>
          <p:nvPr/>
        </p:nvPicPr>
        <p:blipFill>
          <a:blip r:embed="rId4" cstate="print"/>
          <a:stretch>
            <a:fillRect/>
          </a:stretch>
        </p:blipFill>
        <p:spPr>
          <a:xfrm>
            <a:off x="316158" y="3127434"/>
            <a:ext cx="4103442" cy="2912639"/>
          </a:xfrm>
          <a:prstGeom prst="rect">
            <a:avLst/>
          </a:prstGeom>
          <a:ln>
            <a:solidFill>
              <a:schemeClr val="accent1"/>
            </a:solidFill>
          </a:ln>
        </p:spPr>
      </p:pic>
      <p:sp>
        <p:nvSpPr>
          <p:cNvPr id="14" name="Rectángulo 13"/>
          <p:cNvSpPr/>
          <p:nvPr/>
        </p:nvSpPr>
        <p:spPr>
          <a:xfrm>
            <a:off x="533400" y="957326"/>
            <a:ext cx="3581400" cy="41427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5" name="Rectángulo 14"/>
          <p:cNvSpPr/>
          <p:nvPr/>
        </p:nvSpPr>
        <p:spPr>
          <a:xfrm>
            <a:off x="4708071" y="1905000"/>
            <a:ext cx="3581400" cy="14478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6" name="Rectángulo 15"/>
          <p:cNvSpPr/>
          <p:nvPr/>
        </p:nvSpPr>
        <p:spPr>
          <a:xfrm>
            <a:off x="381000" y="5562600"/>
            <a:ext cx="4005942" cy="3810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xmlns="" val="4253563837"/>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563562"/>
          </a:xfrm>
        </p:spPr>
        <p:txBody>
          <a:bodyPr/>
          <a:lstStyle/>
          <a:p>
            <a:r>
              <a:rPr lang="es-GT" sz="2400" dirty="0" smtClean="0">
                <a:latin typeface="Arial" pitchFamily="34" charset="0"/>
                <a:cs typeface="Arial" pitchFamily="34" charset="0"/>
              </a:rPr>
              <a:t>ARTIFICIOS USADOS PARA DEFRAUDAR AL ESTADO</a:t>
            </a:r>
            <a:endParaRPr lang="es-GT" sz="2400" dirty="0">
              <a:latin typeface="Arial" pitchFamily="34" charset="0"/>
              <a:cs typeface="Arial" pitchFamily="34" charset="0"/>
            </a:endParaRPr>
          </a:p>
        </p:txBody>
      </p:sp>
      <p:sp>
        <p:nvSpPr>
          <p:cNvPr id="3" name="2 Marcador de contenido"/>
          <p:cNvSpPr>
            <a:spLocks noGrp="1"/>
          </p:cNvSpPr>
          <p:nvPr>
            <p:ph idx="1"/>
          </p:nvPr>
        </p:nvSpPr>
        <p:spPr>
          <a:xfrm>
            <a:off x="152400" y="838200"/>
            <a:ext cx="8610600" cy="3836988"/>
          </a:xfrm>
        </p:spPr>
        <p:txBody>
          <a:bodyPr/>
          <a:lstStyle/>
          <a:p>
            <a:pPr algn="just">
              <a:buNone/>
            </a:pPr>
            <a:r>
              <a:rPr lang="es-GT" sz="2000" dirty="0" smtClean="0">
                <a:latin typeface="Arial" pitchFamily="34" charset="0"/>
                <a:cs typeface="Arial" pitchFamily="34" charset="0"/>
              </a:rPr>
              <a:t>	La Junta de Cotización, descalificó fraudulentamente a </a:t>
            </a:r>
            <a:r>
              <a:rPr lang="es-GT" sz="2000" b="1" dirty="0" smtClean="0">
                <a:latin typeface="Arial" pitchFamily="34" charset="0"/>
                <a:cs typeface="Arial" pitchFamily="34" charset="0"/>
              </a:rPr>
              <a:t>QUARTUS, SOCIEDAD ANÓNIMA</a:t>
            </a:r>
            <a:r>
              <a:rPr lang="es-GT" sz="2000" dirty="0" smtClean="0">
                <a:latin typeface="Arial" pitchFamily="34" charset="0"/>
                <a:cs typeface="Arial" pitchFamily="34" charset="0"/>
              </a:rPr>
              <a:t>, pese a que su oferta económica representaba un beneficio para los intereses del Estado, por la cantidad de Q309,601.56, siendo evidente la intención de </a:t>
            </a:r>
            <a:r>
              <a:rPr lang="es-GT" sz="2000" b="1" dirty="0" smtClean="0">
                <a:latin typeface="Arial" pitchFamily="34" charset="0"/>
                <a:cs typeface="Arial" pitchFamily="34" charset="0"/>
              </a:rPr>
              <a:t>FAVORECER A CONSTRUCTORA SOL</a:t>
            </a:r>
            <a:r>
              <a:rPr lang="es-GT" sz="2000" dirty="0" smtClean="0">
                <a:latin typeface="Arial" pitchFamily="34" charset="0"/>
                <a:cs typeface="Arial" pitchFamily="34" charset="0"/>
              </a:rPr>
              <a:t>; lo anterior, siendo que dicha Empresa contaba con el apoyo y asesoría de Funcionarios, Empleados y Asesores del Ministerio de Cultura y Deportes, materializándose la defraudación de los intereses de la Unidad Ejecutora, al adjudicarse el Evento al </a:t>
            </a:r>
            <a:r>
              <a:rPr lang="es-GT" sz="2000" b="1" dirty="0" smtClean="0">
                <a:latin typeface="Arial" pitchFamily="34" charset="0"/>
                <a:cs typeface="Arial" pitchFamily="34" charset="0"/>
              </a:rPr>
              <a:t>SEÑOR LEOPOLDO SOLÍS ICO</a:t>
            </a:r>
            <a:r>
              <a:rPr lang="es-GT" sz="2000" dirty="0" smtClean="0">
                <a:latin typeface="Arial" pitchFamily="34" charset="0"/>
                <a:cs typeface="Arial" pitchFamily="34" charset="0"/>
              </a:rPr>
              <a:t>. </a:t>
            </a:r>
          </a:p>
          <a:p>
            <a:pPr algn="just">
              <a:buNone/>
            </a:pPr>
            <a:r>
              <a:rPr lang="es-GT" sz="2000" dirty="0" smtClean="0">
                <a:latin typeface="Arial" pitchFamily="34" charset="0"/>
                <a:cs typeface="Arial" pitchFamily="34" charset="0"/>
              </a:rPr>
              <a:t> </a:t>
            </a:r>
          </a:p>
          <a:p>
            <a:pPr algn="just">
              <a:buNone/>
            </a:pPr>
            <a:r>
              <a:rPr lang="es-GT" sz="2000" dirty="0" smtClean="0">
                <a:latin typeface="Arial" pitchFamily="34" charset="0"/>
                <a:cs typeface="Arial" pitchFamily="34" charset="0"/>
              </a:rPr>
              <a:t>	Los integrantes de la Junta de Cotización, luego de haber actuado fraudulentamente en beneficio de </a:t>
            </a:r>
            <a:r>
              <a:rPr lang="es-GT" sz="2000" b="1" dirty="0" smtClean="0">
                <a:latin typeface="Arial" pitchFamily="34" charset="0"/>
                <a:cs typeface="Arial" pitchFamily="34" charset="0"/>
              </a:rPr>
              <a:t>CONSTRUCTORA SOL</a:t>
            </a:r>
            <a:r>
              <a:rPr lang="es-GT" sz="2000" dirty="0" smtClean="0">
                <a:latin typeface="Arial" pitchFamily="34" charset="0"/>
                <a:cs typeface="Arial" pitchFamily="34" charset="0"/>
              </a:rPr>
              <a:t> y por consiguiente, en perjuicio de los intereses económicos del Estado, con fecha 4 de septiembre de 2019, remitieron el Expediente Administrativo del Evento de Cotización Pública  hacia el Despacho Viceministerial, incumpliéndose con los plazos establecidos en la Ley de Contrataciones del Estado. </a:t>
            </a:r>
          </a:p>
          <a:p>
            <a:endParaRPr lang="es-GT" dirty="0"/>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762000"/>
            <a:ext cx="8229600" cy="3836988"/>
          </a:xfrm>
        </p:spPr>
        <p:txBody>
          <a:bodyPr/>
          <a:lstStyle/>
          <a:p>
            <a:pPr algn="just">
              <a:buNone/>
            </a:pPr>
            <a:r>
              <a:rPr lang="es-GT" sz="2000" b="1" dirty="0" smtClean="0">
                <a:latin typeface="Arial" pitchFamily="34" charset="0"/>
                <a:cs typeface="Arial" pitchFamily="34" charset="0"/>
              </a:rPr>
              <a:t>	EL SEÑOR MARIO RENATO MONTERROSO GARCÍA</a:t>
            </a:r>
            <a:r>
              <a:rPr lang="es-GT" sz="2000" dirty="0" smtClean="0">
                <a:latin typeface="Arial" pitchFamily="34" charset="0"/>
                <a:cs typeface="Arial" pitchFamily="34" charset="0"/>
              </a:rPr>
              <a:t>, a través de la Resolución Número 370-2019, de fecha 10 de septiembre de 2019, improbó lo actuado por la Junta de Cotización, argumentando una serie de errores de forma cometidos durante el proceso de recepción, apertura de ofertas y adjudicación del Evento, haciendo referencia a que la Junta no habría dejado constancia de los criterios utilizados para la calificación de las ofertas conforme a las bases del concurso. </a:t>
            </a:r>
          </a:p>
          <a:p>
            <a:pPr algn="just">
              <a:buNone/>
            </a:pPr>
            <a:r>
              <a:rPr lang="es-GT" sz="2000" dirty="0" smtClean="0">
                <a:latin typeface="Arial" pitchFamily="34" charset="0"/>
                <a:cs typeface="Arial" pitchFamily="34" charset="0"/>
              </a:rPr>
              <a:t> </a:t>
            </a:r>
          </a:p>
          <a:p>
            <a:pPr algn="just">
              <a:buNone/>
            </a:pPr>
            <a:r>
              <a:rPr lang="es-GT" sz="2000" dirty="0" smtClean="0">
                <a:latin typeface="Arial" pitchFamily="34" charset="0"/>
                <a:cs typeface="Arial" pitchFamily="34" charset="0"/>
              </a:rPr>
              <a:t>	La Junta de Cotización procedió a emitir el Acta Número 136-2019, de fecha 17 de septiembre del mismo año, por medio de la cual atendió las observaciones, y supuestamente corrigió los errores señalados por </a:t>
            </a:r>
            <a:r>
              <a:rPr lang="es-GT" sz="2000" b="1" dirty="0" smtClean="0">
                <a:latin typeface="Arial" pitchFamily="34" charset="0"/>
                <a:cs typeface="Arial" pitchFamily="34" charset="0"/>
              </a:rPr>
              <a:t>MARIO RENATO MONTERROSO GARCÍA</a:t>
            </a:r>
            <a:r>
              <a:rPr lang="es-GT" sz="2000" dirty="0" smtClean="0">
                <a:latin typeface="Arial" pitchFamily="34" charset="0"/>
                <a:cs typeface="Arial" pitchFamily="34" charset="0"/>
              </a:rPr>
              <a:t>, en su calidad de </a:t>
            </a:r>
            <a:r>
              <a:rPr lang="es-GT" sz="2000" b="1" dirty="0" smtClean="0">
                <a:latin typeface="Arial" pitchFamily="34" charset="0"/>
                <a:cs typeface="Arial" pitchFamily="34" charset="0"/>
              </a:rPr>
              <a:t>VICEMINISTRO DEL DEPORTE Y LA RECREACIÓN</a:t>
            </a:r>
            <a:r>
              <a:rPr lang="es-GT" sz="2000" dirty="0" smtClean="0">
                <a:latin typeface="Arial" pitchFamily="34" charset="0"/>
                <a:cs typeface="Arial" pitchFamily="34" charset="0"/>
              </a:rPr>
              <a:t>, cursándole nuevamente las actuaciones, con fecha 18 de septiembre de 2019. </a:t>
            </a:r>
          </a:p>
          <a:p>
            <a:pPr algn="just"/>
            <a:endParaRPr lang="es-GT" sz="2000" dirty="0">
              <a:latin typeface="Arial" pitchFamily="34" charset="0"/>
              <a:cs typeface="Arial" pitchFamily="34" charset="0"/>
            </a:endParaRP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APROBACIÓN VICEMINISTERIAL</a:t>
            </a:r>
            <a:endParaRPr lang="es-GT" dirty="0">
              <a:latin typeface="Arial" pitchFamily="34" charset="0"/>
              <a:cs typeface="Arial" pitchFamily="34" charset="0"/>
            </a:endParaRPr>
          </a:p>
        </p:txBody>
      </p:sp>
      <p:sp>
        <p:nvSpPr>
          <p:cNvPr id="3" name="2 Marcador de contenido"/>
          <p:cNvSpPr>
            <a:spLocks noGrp="1"/>
          </p:cNvSpPr>
          <p:nvPr>
            <p:ph idx="1"/>
          </p:nvPr>
        </p:nvSpPr>
        <p:spPr>
          <a:xfrm>
            <a:off x="457200" y="1447800"/>
            <a:ext cx="8229600" cy="3836988"/>
          </a:xfrm>
        </p:spPr>
        <p:txBody>
          <a:bodyPr/>
          <a:lstStyle/>
          <a:p>
            <a:pPr algn="just">
              <a:buNone/>
            </a:pPr>
            <a:r>
              <a:rPr lang="es-GT" dirty="0" smtClean="0"/>
              <a:t>	</a:t>
            </a:r>
            <a:r>
              <a:rPr lang="es-GT" sz="2000" dirty="0" smtClean="0">
                <a:latin typeface="Arial" pitchFamily="34" charset="0"/>
                <a:cs typeface="Arial" pitchFamily="34" charset="0"/>
              </a:rPr>
              <a:t>Mediante la Resolución Número 418-2019, de fecha 27 de septiembre de 2019, </a:t>
            </a:r>
            <a:r>
              <a:rPr lang="es-GT" sz="2000" b="1" dirty="0" smtClean="0">
                <a:latin typeface="Arial" pitchFamily="34" charset="0"/>
                <a:cs typeface="Arial" pitchFamily="34" charset="0"/>
              </a:rPr>
              <a:t>EL SEÑOR MARIO RENATO MONTERROSO GARCÍA, EN SU CALIDAD DE VICEMINISTRO DEL DEPORTE Y LA RECREACIÓN, APROBÓ LA ACTUACIÓN FRAUDULENTA DE LA JUNTA DE COTIZACIÓN, AVALANDO QUE EL EVENTO DE COTIZACIÓN PÚBLICA LE FUESE ADJUDICADO AL PROVEEDOR QUE PRESENTABA UNA OFERTA SOBREVALORADA E INCONVENIENTE PARA LOS INTERESES DEL ESTADO, HABIENDO TENIDO LA OBLIGACIÓN LEGAL DE ADVERTIR QUE LA ACTUACIÓN DE LOS INTEGRANTES DE LA JUNTA DE COTIZACIÓN, SE HABÍA ORIENTADO AL FAVORECIMIENTO INDEBIDO DEL SEÑOR LEOPOLDO SOLÍS ICO</a:t>
            </a:r>
            <a:r>
              <a:rPr lang="es-GT" sz="2000" dirty="0" smtClean="0">
                <a:latin typeface="Arial" pitchFamily="34" charset="0"/>
                <a:cs typeface="Arial" pitchFamily="34" charset="0"/>
              </a:rPr>
              <a:t>. </a:t>
            </a:r>
          </a:p>
          <a:p>
            <a:endParaRPr lang="es-GT" dirty="0"/>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SUSCRIPCIÓN DEL CONTRATO ADMINISTRATIVO</a:t>
            </a:r>
            <a:endParaRPr lang="es-GT" dirty="0">
              <a:latin typeface="Arial" pitchFamily="34" charset="0"/>
              <a:cs typeface="Arial" pitchFamily="34" charset="0"/>
            </a:endParaRPr>
          </a:p>
        </p:txBody>
      </p:sp>
      <p:sp>
        <p:nvSpPr>
          <p:cNvPr id="3" name="2 Marcador de contenido"/>
          <p:cNvSpPr>
            <a:spLocks noGrp="1"/>
          </p:cNvSpPr>
          <p:nvPr>
            <p:ph idx="1"/>
          </p:nvPr>
        </p:nvSpPr>
        <p:spPr>
          <a:xfrm>
            <a:off x="457200" y="1828800"/>
            <a:ext cx="8077200" cy="3836988"/>
          </a:xfrm>
        </p:spPr>
        <p:txBody>
          <a:bodyPr/>
          <a:lstStyle/>
          <a:p>
            <a:pPr algn="just">
              <a:buNone/>
            </a:pPr>
            <a:r>
              <a:rPr lang="es-GT" sz="2000" dirty="0" smtClean="0">
                <a:latin typeface="Arial" pitchFamily="34" charset="0"/>
                <a:cs typeface="Arial" pitchFamily="34" charset="0"/>
              </a:rPr>
              <a:t>	Con fecha 17 de octubre de 2019, se suscribió el Contrato Administrativo Número </a:t>
            </a:r>
            <a:r>
              <a:rPr lang="es-GT" sz="2000" b="1" dirty="0" smtClean="0">
                <a:latin typeface="Arial" pitchFamily="34" charset="0"/>
                <a:cs typeface="Arial" pitchFamily="34" charset="0"/>
              </a:rPr>
              <a:t>MCD-145-2019</a:t>
            </a:r>
            <a:r>
              <a:rPr lang="es-GT" sz="2000" dirty="0" smtClean="0">
                <a:latin typeface="Arial" pitchFamily="34" charset="0"/>
                <a:cs typeface="Arial" pitchFamily="34" charset="0"/>
              </a:rPr>
              <a:t>, entre el </a:t>
            </a:r>
            <a:r>
              <a:rPr lang="es-GT" sz="2000" b="1" dirty="0" smtClean="0">
                <a:latin typeface="Arial" pitchFamily="34" charset="0"/>
                <a:cs typeface="Arial" pitchFamily="34" charset="0"/>
              </a:rPr>
              <a:t>SEÑOR BILLY MANUEL BARILLAS DEL ÁGUILA, </a:t>
            </a:r>
            <a:r>
              <a:rPr lang="es-GT" sz="2000" dirty="0" smtClean="0">
                <a:latin typeface="Arial" pitchFamily="34" charset="0"/>
                <a:cs typeface="Arial" pitchFamily="34" charset="0"/>
              </a:rPr>
              <a:t>en su calidad de</a:t>
            </a:r>
            <a:r>
              <a:rPr lang="es-GT" sz="2000" b="1" dirty="0" smtClean="0">
                <a:latin typeface="Arial" pitchFamily="34" charset="0"/>
                <a:cs typeface="Arial" pitchFamily="34" charset="0"/>
              </a:rPr>
              <a:t> DIRECTOR GENERAL DEL DEPORTE Y LA RECREACIÓN</a:t>
            </a:r>
            <a:r>
              <a:rPr lang="es-GT" sz="2000" dirty="0" smtClean="0">
                <a:latin typeface="Arial" pitchFamily="34" charset="0"/>
                <a:cs typeface="Arial" pitchFamily="34" charset="0"/>
              </a:rPr>
              <a:t>, y el</a:t>
            </a:r>
            <a:r>
              <a:rPr lang="es-GT" sz="2000" b="1" dirty="0" smtClean="0">
                <a:latin typeface="Arial" pitchFamily="34" charset="0"/>
                <a:cs typeface="Arial" pitchFamily="34" charset="0"/>
              </a:rPr>
              <a:t> SEÑOR LEOPOLDO SOLÍS ICO</a:t>
            </a:r>
            <a:r>
              <a:rPr lang="es-GT" sz="2000" dirty="0" smtClean="0">
                <a:latin typeface="Arial" pitchFamily="34" charset="0"/>
                <a:cs typeface="Arial" pitchFamily="34" charset="0"/>
              </a:rPr>
              <a:t>, en su calidad de propietario y Representante Legal de </a:t>
            </a:r>
            <a:r>
              <a:rPr lang="es-GT" sz="2000" b="1" dirty="0" smtClean="0">
                <a:latin typeface="Arial" pitchFamily="34" charset="0"/>
                <a:cs typeface="Arial" pitchFamily="34" charset="0"/>
              </a:rPr>
              <a:t>CONSTRUCTORA SOL</a:t>
            </a:r>
            <a:r>
              <a:rPr lang="es-GT" sz="2000" dirty="0" smtClean="0">
                <a:latin typeface="Arial" pitchFamily="34" charset="0"/>
                <a:cs typeface="Arial" pitchFamily="34" charset="0"/>
              </a:rPr>
              <a:t>, por un valor de Q. 898,701.56, el cual fue aprobado por el</a:t>
            </a:r>
            <a:r>
              <a:rPr lang="es-GT" sz="2000" b="1" dirty="0" smtClean="0">
                <a:latin typeface="Arial" pitchFamily="34" charset="0"/>
                <a:cs typeface="Arial" pitchFamily="34" charset="0"/>
              </a:rPr>
              <a:t> SEÑOR MARIO RENATO MONTERROSO GARCÍA</a:t>
            </a:r>
            <a:r>
              <a:rPr lang="es-GT" sz="2000" dirty="0" smtClean="0">
                <a:latin typeface="Arial" pitchFamily="34" charset="0"/>
                <a:cs typeface="Arial" pitchFamily="34" charset="0"/>
              </a:rPr>
              <a:t>, en su calidad de </a:t>
            </a:r>
            <a:r>
              <a:rPr lang="es-GT" sz="2000" b="1" dirty="0" smtClean="0">
                <a:latin typeface="Arial" pitchFamily="34" charset="0"/>
                <a:cs typeface="Arial" pitchFamily="34" charset="0"/>
              </a:rPr>
              <a:t>VICEMINISTRO DEL DEPORTE Y LA RECREACIÓN</a:t>
            </a:r>
            <a:r>
              <a:rPr lang="es-GT" sz="2000" dirty="0" smtClean="0">
                <a:latin typeface="Arial" pitchFamily="34" charset="0"/>
                <a:cs typeface="Arial" pitchFamily="34" charset="0"/>
              </a:rPr>
              <a:t>, mediante la emisión de la Resolución Número 498-2019, de fecha 24 de octubre de 2019. </a:t>
            </a:r>
          </a:p>
          <a:p>
            <a:endParaRPr lang="es-GT" dirty="0"/>
          </a:p>
        </p:txBody>
      </p:sp>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sz="3200" dirty="0" smtClean="0">
                <a:latin typeface="Arial" pitchFamily="34" charset="0"/>
                <a:cs typeface="Arial" pitchFamily="34" charset="0"/>
              </a:rPr>
              <a:t>NOMBRAMIENTO DE LA COMISIÓN RECEPTORA Y LIQUIDADORA</a:t>
            </a:r>
            <a:endParaRPr lang="es-GT" sz="3200" dirty="0">
              <a:latin typeface="Arial" pitchFamily="34" charset="0"/>
              <a:cs typeface="Arial" pitchFamily="34" charset="0"/>
            </a:endParaRPr>
          </a:p>
        </p:txBody>
      </p:sp>
      <p:sp>
        <p:nvSpPr>
          <p:cNvPr id="3" name="2 Marcador de contenido"/>
          <p:cNvSpPr>
            <a:spLocks noGrp="1"/>
          </p:cNvSpPr>
          <p:nvPr>
            <p:ph idx="1"/>
          </p:nvPr>
        </p:nvSpPr>
        <p:spPr>
          <a:xfrm>
            <a:off x="457200" y="1447800"/>
            <a:ext cx="8229600" cy="3836988"/>
          </a:xfrm>
        </p:spPr>
        <p:txBody>
          <a:bodyPr/>
          <a:lstStyle/>
          <a:p>
            <a:pPr algn="just">
              <a:buNone/>
            </a:pPr>
            <a:r>
              <a:rPr lang="es-GT" dirty="0" smtClean="0"/>
              <a:t>	</a:t>
            </a:r>
            <a:r>
              <a:rPr lang="es-GT" sz="2000" dirty="0" smtClean="0">
                <a:latin typeface="Arial" pitchFamily="34" charset="0"/>
                <a:cs typeface="Arial" pitchFamily="34" charset="0"/>
              </a:rPr>
              <a:t>A través de la Resolución Número 610-2019, de fecha 23 de diciembre de 2019, se designó a los integrantes de la Comisión Receptora y Liquidadora del Proyecto, la cual estaba conformada por los señores: </a:t>
            </a:r>
            <a:r>
              <a:rPr lang="es-GT" sz="2000" b="1" dirty="0" smtClean="0">
                <a:latin typeface="Arial" pitchFamily="34" charset="0"/>
                <a:cs typeface="Arial" pitchFamily="34" charset="0"/>
              </a:rPr>
              <a:t>DENIS DAMARIS MENDOZA CAMPOS, SUBJEFE DE DEPARTAMENTO TÉCNICO II, NATALIE ANDREA ÁVILA ARISTONDO, ASISTENTE ADMINISTRATIVO I y JUAN CARLOS PINEDA CASASOLA, ASISTENTE JURÍDICO II</a:t>
            </a:r>
            <a:r>
              <a:rPr lang="es-GT" sz="2000" dirty="0" smtClean="0">
                <a:latin typeface="Arial" pitchFamily="34" charset="0"/>
                <a:cs typeface="Arial" pitchFamily="34" charset="0"/>
              </a:rPr>
              <a:t>, quienes mediante </a:t>
            </a:r>
            <a:r>
              <a:rPr lang="es-GT" sz="2000" b="1" dirty="0" smtClean="0">
                <a:latin typeface="Arial" pitchFamily="34" charset="0"/>
                <a:cs typeface="Arial" pitchFamily="34" charset="0"/>
              </a:rPr>
              <a:t>ACTA DE RECEPCIÓN NÚMERO 2334-2019, DE FECHA 27 DE DICIEMBRE DE 2019, ESPECÍFICAMENTE EN EL PUNTO CUARTO CONSIGNARON LO SIGUIENTE</a:t>
            </a:r>
            <a:r>
              <a:rPr lang="es-GT" sz="2000" dirty="0" smtClean="0">
                <a:latin typeface="Arial" pitchFamily="34" charset="0"/>
                <a:cs typeface="Arial" pitchFamily="34" charset="0"/>
              </a:rPr>
              <a:t>: “…de conformidad con el informe final pormenorizado del supervisor…procedemos por unanimidad a efectuar la </a:t>
            </a:r>
            <a:r>
              <a:rPr lang="es-GT" sz="2000" b="1" dirty="0" smtClean="0">
                <a:latin typeface="Arial" pitchFamily="34" charset="0"/>
                <a:cs typeface="Arial" pitchFamily="34" charset="0"/>
              </a:rPr>
              <a:t>RECEPCIÓN </a:t>
            </a:r>
            <a:r>
              <a:rPr lang="es-GT" sz="2000" dirty="0" smtClean="0">
                <a:latin typeface="Arial" pitchFamily="34" charset="0"/>
                <a:cs typeface="Arial" pitchFamily="34" charset="0"/>
              </a:rPr>
              <a:t>definitiva del “Servicio de Mantenimiento y Reparación de Pintura General de las Instalaciones Centro Deportivo y Recreativo Campo Marte…”.”.</a:t>
            </a:r>
            <a:endParaRPr lang="es-GT" sz="2000" dirty="0">
              <a:latin typeface="Arial" pitchFamily="34" charset="0"/>
              <a:cs typeface="Arial" pitchFamily="34" charset="0"/>
            </a:endParaRPr>
          </a:p>
        </p:txBody>
      </p:sp>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GRUPO DELICTIVO ORGANIZADO</a:t>
            </a:r>
            <a:endParaRPr lang="es-GT" dirty="0">
              <a:latin typeface="Arial" pitchFamily="34" charset="0"/>
              <a:cs typeface="Arial" pitchFamily="34" charset="0"/>
            </a:endParaRPr>
          </a:p>
        </p:txBody>
      </p:sp>
      <p:sp>
        <p:nvSpPr>
          <p:cNvPr id="3" name="2 Marcador de contenido"/>
          <p:cNvSpPr>
            <a:spLocks noGrp="1"/>
          </p:cNvSpPr>
          <p:nvPr>
            <p:ph idx="1"/>
          </p:nvPr>
        </p:nvSpPr>
        <p:spPr>
          <a:xfrm>
            <a:off x="381000" y="1295400"/>
            <a:ext cx="8229600" cy="3836988"/>
          </a:xfrm>
        </p:spPr>
        <p:txBody>
          <a:bodyPr/>
          <a:lstStyle/>
          <a:p>
            <a:pPr algn="just">
              <a:buNone/>
            </a:pPr>
            <a:r>
              <a:rPr lang="es-GT" sz="2000" dirty="0" smtClean="0">
                <a:latin typeface="Arial" pitchFamily="34" charset="0"/>
                <a:cs typeface="Arial" pitchFamily="34" charset="0"/>
              </a:rPr>
              <a:t>	Funcionarios y Empleados del Ministerio de Cultura y Deportes, se concertaron para cometer el Delito de </a:t>
            </a:r>
            <a:r>
              <a:rPr lang="es-GT" sz="2000" b="1" dirty="0" smtClean="0">
                <a:latin typeface="Arial" pitchFamily="34" charset="0"/>
                <a:cs typeface="Arial" pitchFamily="34" charset="0"/>
              </a:rPr>
              <a:t>FRAUDE</a:t>
            </a:r>
            <a:r>
              <a:rPr lang="es-GT" sz="2000" dirty="0" smtClean="0">
                <a:latin typeface="Arial" pitchFamily="34" charset="0"/>
                <a:cs typeface="Arial" pitchFamily="34" charset="0"/>
              </a:rPr>
              <a:t>, en perjuicio de los intereses del Estado y en beneficio del Señor</a:t>
            </a:r>
            <a:r>
              <a:rPr lang="es-GT" sz="2000" b="1" dirty="0" smtClean="0">
                <a:latin typeface="Arial" pitchFamily="34" charset="0"/>
                <a:cs typeface="Arial" pitchFamily="34" charset="0"/>
              </a:rPr>
              <a:t> LEOPOLDO SOLÍS ICO</a:t>
            </a:r>
            <a:r>
              <a:rPr lang="es-GT" sz="2000" dirty="0" smtClean="0">
                <a:latin typeface="Arial" pitchFamily="34" charset="0"/>
                <a:cs typeface="Arial" pitchFamily="34" charset="0"/>
              </a:rPr>
              <a:t>, Propietario y Representante Legal de </a:t>
            </a:r>
            <a:r>
              <a:rPr lang="es-GT" sz="2000" b="1" dirty="0" smtClean="0">
                <a:latin typeface="Arial" pitchFamily="34" charset="0"/>
                <a:cs typeface="Arial" pitchFamily="34" charset="0"/>
              </a:rPr>
              <a:t>CONSTRUCTORA SOL</a:t>
            </a:r>
            <a:r>
              <a:rPr lang="es-GT" sz="2000" dirty="0" smtClean="0">
                <a:latin typeface="Arial" pitchFamily="34" charset="0"/>
                <a:cs typeface="Arial" pitchFamily="34" charset="0"/>
              </a:rPr>
              <a:t>. </a:t>
            </a:r>
          </a:p>
          <a:p>
            <a:pPr algn="just">
              <a:buNone/>
            </a:pPr>
            <a:endParaRPr lang="es-GT" sz="2000" dirty="0" smtClean="0">
              <a:latin typeface="Arial" pitchFamily="34" charset="0"/>
              <a:cs typeface="Arial" pitchFamily="34" charset="0"/>
            </a:endParaRPr>
          </a:p>
          <a:p>
            <a:pPr algn="just">
              <a:buNone/>
            </a:pPr>
            <a:r>
              <a:rPr lang="es-GT" sz="2000" dirty="0" smtClean="0">
                <a:latin typeface="Arial" pitchFamily="34" charset="0"/>
                <a:cs typeface="Arial" pitchFamily="34" charset="0"/>
              </a:rPr>
              <a:t>	</a:t>
            </a:r>
            <a:r>
              <a:rPr lang="es-GT" sz="2000" b="1" dirty="0" smtClean="0">
                <a:latin typeface="Arial" pitchFamily="34" charset="0"/>
                <a:cs typeface="Arial" pitchFamily="34" charset="0"/>
              </a:rPr>
              <a:t>ROXANDA EDITH ORELLANA VALDEZ DE URBINA, ASESORA DEL VICEMINISTRO DEL DEPORTE Y LA RECREACIÓN</a:t>
            </a:r>
            <a:r>
              <a:rPr lang="es-GT" sz="2000" dirty="0" smtClean="0">
                <a:latin typeface="Arial" pitchFamily="34" charset="0"/>
                <a:cs typeface="Arial" pitchFamily="34" charset="0"/>
              </a:rPr>
              <a:t>, sostuvo innumerables comunicaciones telefónicas con el </a:t>
            </a:r>
            <a:r>
              <a:rPr lang="es-GT" sz="2000" b="1" dirty="0" smtClean="0">
                <a:latin typeface="Arial" pitchFamily="34" charset="0"/>
                <a:cs typeface="Arial" pitchFamily="34" charset="0"/>
              </a:rPr>
              <a:t>CONTRATISTA DEL ESTADO</a:t>
            </a:r>
            <a:r>
              <a:rPr lang="es-GT" sz="2000" dirty="0" smtClean="0">
                <a:latin typeface="Arial" pitchFamily="34" charset="0"/>
                <a:cs typeface="Arial" pitchFamily="34" charset="0"/>
              </a:rPr>
              <a:t>, con el </a:t>
            </a:r>
            <a:r>
              <a:rPr lang="es-GT" sz="2000" b="1" dirty="0" smtClean="0">
                <a:latin typeface="Arial" pitchFamily="34" charset="0"/>
                <a:cs typeface="Arial" pitchFamily="34" charset="0"/>
              </a:rPr>
              <a:t>DIRECTOR GENERAL DEL DEPORTE Y LA RECREACIÓN,</a:t>
            </a:r>
            <a:r>
              <a:rPr lang="es-GT" sz="2000" dirty="0" smtClean="0">
                <a:latin typeface="Arial" pitchFamily="34" charset="0"/>
                <a:cs typeface="Arial" pitchFamily="34" charset="0"/>
              </a:rPr>
              <a:t> Señor </a:t>
            </a:r>
            <a:r>
              <a:rPr lang="es-GT" sz="2000" b="1" dirty="0" smtClean="0">
                <a:latin typeface="Arial" pitchFamily="34" charset="0"/>
                <a:cs typeface="Arial" pitchFamily="34" charset="0"/>
              </a:rPr>
              <a:t>BILLY MANUEL BARILLAS DEL ÁGUILA </a:t>
            </a:r>
            <a:r>
              <a:rPr lang="es-GT" sz="2000" dirty="0" smtClean="0">
                <a:latin typeface="Arial" pitchFamily="34" charset="0"/>
                <a:cs typeface="Arial" pitchFamily="34" charset="0"/>
              </a:rPr>
              <a:t>y con la Señorita </a:t>
            </a:r>
            <a:r>
              <a:rPr lang="es-GT" sz="2000" b="1" dirty="0" smtClean="0">
                <a:latin typeface="Arial" pitchFamily="34" charset="0"/>
                <a:cs typeface="Arial" pitchFamily="34" charset="0"/>
              </a:rPr>
              <a:t>DENIS DAMARIS MENDOZA CAMPOS</a:t>
            </a:r>
            <a:r>
              <a:rPr lang="es-GT" sz="2000" dirty="0" smtClean="0">
                <a:latin typeface="Arial" pitchFamily="34" charset="0"/>
                <a:cs typeface="Arial" pitchFamily="34" charset="0"/>
              </a:rPr>
              <a:t> (Integrante de la Comisión Receptora y Liquidadora del Proyecto); lo anterior, para coordinar la preparación del expediente administrativo de la oferta presentada por </a:t>
            </a:r>
            <a:r>
              <a:rPr lang="es-GT" sz="2000" b="1" dirty="0" smtClean="0">
                <a:latin typeface="Arial" pitchFamily="34" charset="0"/>
                <a:cs typeface="Arial" pitchFamily="34" charset="0"/>
              </a:rPr>
              <a:t>CONSTRUCTORA SOL</a:t>
            </a:r>
            <a:r>
              <a:rPr lang="es-GT" sz="2000" dirty="0" smtClean="0">
                <a:latin typeface="Arial" pitchFamily="34" charset="0"/>
                <a:cs typeface="Arial" pitchFamily="34" charset="0"/>
              </a:rPr>
              <a:t>. </a:t>
            </a:r>
            <a:endParaRPr lang="es-GT" sz="2000" dirty="0">
              <a:latin typeface="Arial" pitchFamily="34" charset="0"/>
              <a:cs typeface="Arial" pitchFamily="34" charset="0"/>
            </a:endParaRPr>
          </a:p>
        </p:txBody>
      </p:sp>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33400"/>
            <a:ext cx="8229600" cy="3836988"/>
          </a:xfrm>
        </p:spPr>
        <p:txBody>
          <a:bodyPr/>
          <a:lstStyle/>
          <a:p>
            <a:pPr algn="just">
              <a:buNone/>
            </a:pPr>
            <a:r>
              <a:rPr lang="es-GT" sz="2000" dirty="0" smtClean="0">
                <a:latin typeface="Arial" pitchFamily="34" charset="0"/>
                <a:cs typeface="Arial" pitchFamily="34" charset="0"/>
              </a:rPr>
              <a:t>	Dos días antes de la fecha programada para la presentación de las ofertas ante la Junta de Cotización, </a:t>
            </a:r>
            <a:r>
              <a:rPr lang="es-GT" sz="2000" b="1" dirty="0" smtClean="0">
                <a:latin typeface="Arial" pitchFamily="34" charset="0"/>
                <a:cs typeface="Arial" pitchFamily="34" charset="0"/>
              </a:rPr>
              <a:t>ROXANDA EDITH ORELLANA VALDEZ DE URBINA</a:t>
            </a:r>
            <a:r>
              <a:rPr lang="es-GT" sz="2000" dirty="0" smtClean="0">
                <a:latin typeface="Arial" pitchFamily="34" charset="0"/>
                <a:cs typeface="Arial" pitchFamily="34" charset="0"/>
              </a:rPr>
              <a:t>, se concertó con </a:t>
            </a:r>
            <a:r>
              <a:rPr lang="es-GT" sz="2000" b="1" dirty="0" smtClean="0">
                <a:latin typeface="Arial" pitchFamily="34" charset="0"/>
                <a:cs typeface="Arial" pitchFamily="34" charset="0"/>
              </a:rPr>
              <a:t>LEOPOLDO SOLÍS ICO </a:t>
            </a:r>
            <a:r>
              <a:rPr lang="es-GT" sz="2000" dirty="0" smtClean="0">
                <a:latin typeface="Arial" pitchFamily="34" charset="0"/>
                <a:cs typeface="Arial" pitchFamily="34" charset="0"/>
              </a:rPr>
              <a:t>(Propietario de la Empresa Beneficiada) y con la Señorita </a:t>
            </a:r>
            <a:r>
              <a:rPr lang="es-GT" sz="2000" b="1" dirty="0" smtClean="0">
                <a:latin typeface="Arial" pitchFamily="34" charset="0"/>
                <a:cs typeface="Arial" pitchFamily="34" charset="0"/>
              </a:rPr>
              <a:t>DENIS DAMARIS MENDOZA CAMPOS </a:t>
            </a:r>
            <a:r>
              <a:rPr lang="es-GT" sz="2000" dirty="0" smtClean="0">
                <a:latin typeface="Arial" pitchFamily="34" charset="0"/>
                <a:cs typeface="Arial" pitchFamily="34" charset="0"/>
              </a:rPr>
              <a:t>(Ulteriormente nombrada para integrar la Comisión Receptora y Liquidadora del Proyecto), para revisar y corregir el expediente del </a:t>
            </a:r>
            <a:r>
              <a:rPr lang="es-GT" sz="2000" b="1" dirty="0" smtClean="0">
                <a:latin typeface="Arial" pitchFamily="34" charset="0"/>
                <a:cs typeface="Arial" pitchFamily="34" charset="0"/>
              </a:rPr>
              <a:t>CONTRATISTA</a:t>
            </a:r>
            <a:r>
              <a:rPr lang="es-GT" sz="2000" dirty="0" smtClean="0">
                <a:latin typeface="Arial" pitchFamily="34" charset="0"/>
                <a:cs typeface="Arial" pitchFamily="34" charset="0"/>
              </a:rPr>
              <a:t>.  </a:t>
            </a:r>
          </a:p>
          <a:p>
            <a:pPr algn="just">
              <a:buNone/>
            </a:pPr>
            <a:endParaRPr lang="es-GT" sz="2000" dirty="0" smtClean="0">
              <a:latin typeface="Arial" pitchFamily="34" charset="0"/>
              <a:cs typeface="Arial" pitchFamily="34" charset="0"/>
            </a:endParaRPr>
          </a:p>
          <a:p>
            <a:pPr algn="just">
              <a:buNone/>
            </a:pPr>
            <a:r>
              <a:rPr lang="es-GT" sz="2000" dirty="0" smtClean="0">
                <a:latin typeface="Arial" pitchFamily="34" charset="0"/>
                <a:cs typeface="Arial" pitchFamily="34" charset="0"/>
              </a:rPr>
              <a:t>	Con posterioridad a la fecha de la presentación de las ofertas, y previamente a que la Junta de Cotización adjudicara el Evento, </a:t>
            </a:r>
            <a:r>
              <a:rPr lang="es-GT" sz="2000" b="1" dirty="0" smtClean="0">
                <a:latin typeface="Arial" pitchFamily="34" charset="0"/>
                <a:cs typeface="Arial" pitchFamily="34" charset="0"/>
              </a:rPr>
              <a:t>ROXANDA EDITH ORELLANA VALDEZ DE URBINA</a:t>
            </a:r>
            <a:r>
              <a:rPr lang="es-GT" sz="2000" dirty="0" smtClean="0">
                <a:latin typeface="Arial" pitchFamily="34" charset="0"/>
                <a:cs typeface="Arial" pitchFamily="34" charset="0"/>
              </a:rPr>
              <a:t>, se concertó con los integrantes de la misma, con el </a:t>
            </a:r>
            <a:r>
              <a:rPr lang="es-GT" sz="2000" b="1" dirty="0" smtClean="0">
                <a:latin typeface="Arial" pitchFamily="34" charset="0"/>
                <a:cs typeface="Arial" pitchFamily="34" charset="0"/>
              </a:rPr>
              <a:t>CONTRATISTA</a:t>
            </a:r>
            <a:r>
              <a:rPr lang="es-GT" sz="2000" dirty="0" smtClean="0">
                <a:latin typeface="Arial" pitchFamily="34" charset="0"/>
                <a:cs typeface="Arial" pitchFamily="34" charset="0"/>
              </a:rPr>
              <a:t> que sería adjudicado y con la Señorita </a:t>
            </a:r>
            <a:r>
              <a:rPr lang="es-GT" sz="2000" b="1" dirty="0" smtClean="0">
                <a:latin typeface="Arial" pitchFamily="34" charset="0"/>
                <a:cs typeface="Arial" pitchFamily="34" charset="0"/>
              </a:rPr>
              <a:t>DENIS DAMARIS MENDOZA CAMPOS</a:t>
            </a:r>
            <a:r>
              <a:rPr lang="es-GT" sz="2000" dirty="0" smtClean="0">
                <a:latin typeface="Arial" pitchFamily="34" charset="0"/>
                <a:cs typeface="Arial" pitchFamily="34" charset="0"/>
              </a:rPr>
              <a:t>, a efecto de corregir los errores cometidos por el Señor </a:t>
            </a:r>
            <a:r>
              <a:rPr lang="es-GT" sz="2000" b="1" dirty="0" smtClean="0">
                <a:latin typeface="Arial" pitchFamily="34" charset="0"/>
                <a:cs typeface="Arial" pitchFamily="34" charset="0"/>
              </a:rPr>
              <a:t>LEOPOLDO SOLÍS ICO</a:t>
            </a:r>
            <a:r>
              <a:rPr lang="es-GT" sz="2000" dirty="0" smtClean="0">
                <a:latin typeface="Arial" pitchFamily="34" charset="0"/>
                <a:cs typeface="Arial" pitchFamily="34" charset="0"/>
              </a:rPr>
              <a:t>; lo anterior, a cambio de una serie de retribuciones económicas indebidas, las cuales fueron entregadas en efectivo a la </a:t>
            </a:r>
            <a:r>
              <a:rPr lang="es-GT" sz="2000" b="1" dirty="0" smtClean="0">
                <a:latin typeface="Arial" pitchFamily="34" charset="0"/>
                <a:cs typeface="Arial" pitchFamily="34" charset="0"/>
              </a:rPr>
              <a:t>ASESORA</a:t>
            </a:r>
            <a:r>
              <a:rPr lang="es-GT" sz="2000" dirty="0" smtClean="0">
                <a:latin typeface="Arial" pitchFamily="34" charset="0"/>
                <a:cs typeface="Arial" pitchFamily="34" charset="0"/>
              </a:rPr>
              <a:t> del </a:t>
            </a:r>
            <a:r>
              <a:rPr lang="es-GT" sz="2000" b="1" dirty="0" smtClean="0">
                <a:latin typeface="Arial" pitchFamily="34" charset="0"/>
                <a:cs typeface="Arial" pitchFamily="34" charset="0"/>
              </a:rPr>
              <a:t>VICEMINISTRO DEL DEPORTE Y LA RECREACIÓN</a:t>
            </a:r>
            <a:r>
              <a:rPr lang="es-GT" sz="2000" dirty="0" smtClean="0">
                <a:latin typeface="Arial" pitchFamily="34" charset="0"/>
                <a:cs typeface="Arial" pitchFamily="34" charset="0"/>
              </a:rPr>
              <a:t>. </a:t>
            </a:r>
            <a:endParaRPr lang="es-GT" sz="2000" dirty="0">
              <a:latin typeface="Arial" pitchFamily="34" charset="0"/>
              <a:cs typeface="Arial" pitchFamily="34" charset="0"/>
            </a:endParaRPr>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Lst>
          </a:blip>
          <a:srcRect l="4894" t="23417" r="1218"/>
          <a:stretch/>
        </p:blipFill>
        <p:spPr>
          <a:xfrm>
            <a:off x="533400" y="1981200"/>
            <a:ext cx="4343401" cy="2895600"/>
          </a:xfrm>
          <a:prstGeom prst="rect">
            <a:avLst/>
          </a:prstGeom>
          <a:ln>
            <a:noFill/>
          </a:ln>
          <a:effectLst>
            <a:outerShdw blurRad="190500" algn="tl" rotWithShape="0">
              <a:srgbClr val="000000">
                <a:alpha val="70000"/>
              </a:srgbClr>
            </a:outerShdw>
          </a:effectLst>
        </p:spPr>
      </p:pic>
      <p:pic>
        <p:nvPicPr>
          <p:cNvPr id="6" name="Imagen 5"/>
          <p:cNvPicPr>
            <a:picLocks noChangeAspect="1"/>
          </p:cNvPicPr>
          <p:nvPr/>
        </p:nvPicPr>
        <p:blipFill rotWithShape="1">
          <a:blip r:embed="rId4" cstate="print">
            <a:extLst>
              <a:ext uri="{BEBA8EAE-BF5A-486C-A8C5-ECC9F3942E4B}">
                <a14:imgProps xmlns:a14="http://schemas.microsoft.com/office/drawing/2010/main" xmlns="">
                  <a14:imgLayer r:embed="rId5">
                    <a14:imgEffect>
                      <a14:sharpenSoften amount="25000"/>
                    </a14:imgEffect>
                  </a14:imgLayer>
                </a14:imgProps>
              </a:ext>
            </a:extLst>
          </a:blip>
          <a:srcRect r="5041"/>
          <a:stretch/>
        </p:blipFill>
        <p:spPr>
          <a:xfrm>
            <a:off x="5257800" y="1371600"/>
            <a:ext cx="3505200" cy="3806326"/>
          </a:xfrm>
          <a:prstGeom prst="rect">
            <a:avLst/>
          </a:prstGeom>
          <a:ln>
            <a:noFill/>
          </a:ln>
          <a:effectLst>
            <a:outerShdw blurRad="190500" algn="tl" rotWithShape="0">
              <a:srgbClr val="000000">
                <a:alpha val="70000"/>
              </a:srgbClr>
            </a:outerShdw>
          </a:effectLst>
        </p:spPr>
      </p:pic>
      <p:sp>
        <p:nvSpPr>
          <p:cNvPr id="8" name="CuadroTexto 13"/>
          <p:cNvSpPr txBox="1">
            <a:spLocks noChangeArrowheads="1"/>
          </p:cNvSpPr>
          <p:nvPr/>
        </p:nvSpPr>
        <p:spPr bwMode="auto">
          <a:xfrm>
            <a:off x="5410200" y="5841075"/>
            <a:ext cx="3660049"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2400">
                <a:solidFill>
                  <a:schemeClr val="tx1"/>
                </a:solidFill>
                <a:latin typeface="Helvetica" panose="020B0604020202020204" pitchFamily="34" charset="0"/>
                <a:cs typeface="Helvetica" panose="020B0604020202020204" pitchFamily="34" charset="0"/>
              </a:defRPr>
            </a:lvl1pPr>
            <a:lvl2pPr marL="742950" indent="-285750" defTabSz="6858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defTabSz="685800">
              <a:spcBef>
                <a:spcPct val="20000"/>
              </a:spcBef>
              <a:buFont typeface="Arial" panose="020B0604020202020204" pitchFamily="34" charset="0"/>
              <a:buChar char="•"/>
              <a:defRPr>
                <a:solidFill>
                  <a:schemeClr val="tx1"/>
                </a:solidFill>
                <a:latin typeface="Helvetica" panose="020B0604020202020204" pitchFamily="34" charset="0"/>
                <a:cs typeface="Helvetica" panose="020B0604020202020204" pitchFamily="34" charset="0"/>
              </a:defRPr>
            </a:lvl3pPr>
            <a:lvl4pPr marL="1600200" indent="-228600" defTabSz="685800">
              <a:spcBef>
                <a:spcPct val="20000"/>
              </a:spcBef>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4pPr>
            <a:lvl5pPr marL="2057400" indent="-228600" defTabSz="685800">
              <a:spcBef>
                <a:spcPct val="20000"/>
              </a:spcBef>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FontTx/>
              <a:buNone/>
            </a:pPr>
            <a:r>
              <a:rPr lang="es-GT" altLang="es-GT" sz="700" dirty="0">
                <a:solidFill>
                  <a:schemeClr val="accent1">
                    <a:lumMod val="50000"/>
                  </a:schemeClr>
                </a:solidFill>
                <a:latin typeface="Century Gothic" panose="020B0502020202020204" pitchFamily="34" charset="0"/>
              </a:rPr>
              <a:t>Fuente de Información: </a:t>
            </a:r>
            <a:r>
              <a:rPr lang="es-GT" altLang="es-GT" sz="700" dirty="0" smtClean="0">
                <a:solidFill>
                  <a:schemeClr val="accent1">
                    <a:lumMod val="50000"/>
                  </a:schemeClr>
                </a:solidFill>
                <a:latin typeface="Century Gothic" panose="020B0502020202020204" pitchFamily="34" charset="0"/>
              </a:rPr>
              <a:t>Informe de DICRI, de fecha 02 de septiembre de 2019</a:t>
            </a:r>
            <a:endParaRPr lang="es-GT" altLang="es-GT" sz="700" dirty="0">
              <a:solidFill>
                <a:schemeClr val="accent1">
                  <a:lumMod val="50000"/>
                </a:schemeClr>
              </a:solidFill>
              <a:latin typeface="Century Gothic" panose="020B0502020202020204" pitchFamily="34" charset="0"/>
            </a:endParaRPr>
          </a:p>
        </p:txBody>
      </p:sp>
      <p:sp>
        <p:nvSpPr>
          <p:cNvPr id="10" name="Rectángulo 9"/>
          <p:cNvSpPr/>
          <p:nvPr/>
        </p:nvSpPr>
        <p:spPr>
          <a:xfrm>
            <a:off x="756401" y="37726"/>
            <a:ext cx="7620000" cy="1061829"/>
          </a:xfrm>
          <a:prstGeom prst="rect">
            <a:avLst/>
          </a:prstGeom>
        </p:spPr>
        <p:txBody>
          <a:bodyPr wrap="square">
            <a:spAutoFit/>
          </a:bodyPr>
          <a:lstStyle/>
          <a:p>
            <a:pPr algn="ctr">
              <a:lnSpc>
                <a:spcPct val="150000"/>
              </a:lnSpc>
              <a:defRPr/>
            </a:pPr>
            <a:endParaRPr lang="es-GT" sz="600" dirty="0" smtClean="0">
              <a:solidFill>
                <a:schemeClr val="tx2"/>
              </a:solidFill>
            </a:endParaRPr>
          </a:p>
          <a:p>
            <a:pPr algn="ctr">
              <a:defRPr/>
            </a:pPr>
            <a:r>
              <a:rPr lang="es-MX" b="1" dirty="0" smtClean="0">
                <a:solidFill>
                  <a:schemeClr val="tx2"/>
                </a:solidFill>
                <a:cs typeface="Arial" pitchFamily="34" charset="0"/>
              </a:rPr>
              <a:t>REUNIÓN ENTRE ROXANDA EDITH ORELLANA VALDEZ DE URBINA Y LEOPOLDO SOLÍS ICO</a:t>
            </a:r>
          </a:p>
          <a:p>
            <a:pPr algn="ctr">
              <a:defRPr/>
            </a:pPr>
            <a:r>
              <a:rPr lang="es-MX" b="1" dirty="0" smtClean="0">
                <a:solidFill>
                  <a:schemeClr val="tx2"/>
                </a:solidFill>
                <a:cs typeface="Arial" pitchFamily="34" charset="0"/>
              </a:rPr>
              <a:t>29 DE AGOSTO DE 2019</a:t>
            </a:r>
            <a:endParaRPr lang="es-GT" sz="1200" dirty="0" smtClean="0">
              <a:solidFill>
                <a:schemeClr val="tx2"/>
              </a:solidFill>
              <a:cs typeface="Arial" pitchFamily="34" charset="0"/>
            </a:endParaRPr>
          </a:p>
        </p:txBody>
      </p:sp>
    </p:spTree>
    <p:extLst>
      <p:ext uri="{BB962C8B-B14F-4D97-AF65-F5344CB8AC3E}">
        <p14:creationId xmlns:p14="http://schemas.microsoft.com/office/powerpoint/2010/main" xmlns="" val="4237347007"/>
      </p:ext>
    </p:extLst>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stretch>
            <a:fillRect/>
          </a:stretch>
        </p:blipFill>
        <p:spPr>
          <a:xfrm>
            <a:off x="2743200" y="226484"/>
            <a:ext cx="4048125" cy="2739181"/>
          </a:xfrm>
          <a:prstGeom prst="rect">
            <a:avLst/>
          </a:prstGeom>
          <a:ln>
            <a:noFill/>
          </a:ln>
          <a:effectLst>
            <a:outerShdw blurRad="190500" algn="tl" rotWithShape="0">
              <a:srgbClr val="000000">
                <a:alpha val="70000"/>
              </a:srgbClr>
            </a:outerShdw>
          </a:effectLst>
        </p:spPr>
      </p:pic>
      <p:sp>
        <p:nvSpPr>
          <p:cNvPr id="5" name="CuadroTexto 13"/>
          <p:cNvSpPr txBox="1">
            <a:spLocks noChangeArrowheads="1"/>
          </p:cNvSpPr>
          <p:nvPr/>
        </p:nvSpPr>
        <p:spPr bwMode="auto">
          <a:xfrm>
            <a:off x="5410200" y="5841075"/>
            <a:ext cx="3660049"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2400">
                <a:solidFill>
                  <a:schemeClr val="tx1"/>
                </a:solidFill>
                <a:latin typeface="Helvetica" panose="020B0604020202020204" pitchFamily="34" charset="0"/>
                <a:cs typeface="Helvetica" panose="020B0604020202020204" pitchFamily="34" charset="0"/>
              </a:defRPr>
            </a:lvl1pPr>
            <a:lvl2pPr marL="742950" indent="-285750" defTabSz="6858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defTabSz="685800">
              <a:spcBef>
                <a:spcPct val="20000"/>
              </a:spcBef>
              <a:buFont typeface="Arial" panose="020B0604020202020204" pitchFamily="34" charset="0"/>
              <a:buChar char="•"/>
              <a:defRPr>
                <a:solidFill>
                  <a:schemeClr val="tx1"/>
                </a:solidFill>
                <a:latin typeface="Helvetica" panose="020B0604020202020204" pitchFamily="34" charset="0"/>
                <a:cs typeface="Helvetica" panose="020B0604020202020204" pitchFamily="34" charset="0"/>
              </a:defRPr>
            </a:lvl3pPr>
            <a:lvl4pPr marL="1600200" indent="-228600" defTabSz="685800">
              <a:spcBef>
                <a:spcPct val="20000"/>
              </a:spcBef>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4pPr>
            <a:lvl5pPr marL="2057400" indent="-228600" defTabSz="685800">
              <a:spcBef>
                <a:spcPct val="20000"/>
              </a:spcBef>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FontTx/>
              <a:buNone/>
            </a:pPr>
            <a:r>
              <a:rPr lang="es-GT" altLang="es-GT" sz="700" dirty="0">
                <a:solidFill>
                  <a:schemeClr val="accent1">
                    <a:lumMod val="50000"/>
                  </a:schemeClr>
                </a:solidFill>
                <a:latin typeface="Century Gothic" panose="020B0502020202020204" pitchFamily="34" charset="0"/>
              </a:rPr>
              <a:t>Fuente de Información: </a:t>
            </a:r>
            <a:r>
              <a:rPr lang="es-GT" altLang="es-GT" sz="700" dirty="0" smtClean="0">
                <a:solidFill>
                  <a:schemeClr val="accent1">
                    <a:lumMod val="50000"/>
                  </a:schemeClr>
                </a:solidFill>
                <a:latin typeface="Century Gothic" panose="020B0502020202020204" pitchFamily="34" charset="0"/>
              </a:rPr>
              <a:t>Informe de DICRI, de fecha 02 de septiembre de 2019</a:t>
            </a:r>
            <a:endParaRPr lang="es-GT" altLang="es-GT" sz="700" dirty="0">
              <a:solidFill>
                <a:schemeClr val="accent1">
                  <a:lumMod val="50000"/>
                </a:schemeClr>
              </a:solidFill>
              <a:latin typeface="Century Gothic" panose="020B0502020202020204" pitchFamily="34" charset="0"/>
            </a:endParaRPr>
          </a:p>
        </p:txBody>
      </p:sp>
      <p:pic>
        <p:nvPicPr>
          <p:cNvPr id="6" name="Imagen 5"/>
          <p:cNvPicPr>
            <a:picLocks noChangeAspect="1"/>
          </p:cNvPicPr>
          <p:nvPr/>
        </p:nvPicPr>
        <p:blipFill>
          <a:blip r:embed="rId4" cstate="print"/>
          <a:stretch>
            <a:fillRect/>
          </a:stretch>
        </p:blipFill>
        <p:spPr>
          <a:xfrm>
            <a:off x="685800" y="3079192"/>
            <a:ext cx="3810000" cy="2861910"/>
          </a:xfrm>
          <a:prstGeom prst="rect">
            <a:avLst/>
          </a:prstGeom>
          <a:ln>
            <a:noFill/>
          </a:ln>
          <a:effectLst>
            <a:outerShdw blurRad="190500" algn="tl" rotWithShape="0">
              <a:srgbClr val="000000">
                <a:alpha val="70000"/>
              </a:srgbClr>
            </a:outerShdw>
          </a:effectLst>
        </p:spPr>
      </p:pic>
      <p:pic>
        <p:nvPicPr>
          <p:cNvPr id="7" name="Imagen 6"/>
          <p:cNvPicPr>
            <a:picLocks noChangeAspect="1"/>
          </p:cNvPicPr>
          <p:nvPr/>
        </p:nvPicPr>
        <p:blipFill>
          <a:blip r:embed="rId5" cstate="print"/>
          <a:stretch>
            <a:fillRect/>
          </a:stretch>
        </p:blipFill>
        <p:spPr>
          <a:xfrm>
            <a:off x="4876800" y="3079192"/>
            <a:ext cx="3536949" cy="2648356"/>
          </a:xfrm>
          <a:prstGeom prst="rect">
            <a:avLst/>
          </a:prstGeom>
          <a:ln>
            <a:noFill/>
          </a:ln>
          <a:effectLst>
            <a:outerShdw blurRad="190500" algn="tl" rotWithShape="0">
              <a:srgbClr val="000000">
                <a:alpha val="70000"/>
              </a:srgbClr>
            </a:outerShdw>
          </a:effectLst>
        </p:spPr>
      </p:pic>
      <p:sp>
        <p:nvSpPr>
          <p:cNvPr id="10" name="9 CuadroTexto"/>
          <p:cNvSpPr txBox="1"/>
          <p:nvPr/>
        </p:nvSpPr>
        <p:spPr>
          <a:xfrm>
            <a:off x="304800" y="685800"/>
            <a:ext cx="2057400" cy="1384995"/>
          </a:xfrm>
          <a:prstGeom prst="rect">
            <a:avLst/>
          </a:prstGeom>
          <a:noFill/>
        </p:spPr>
        <p:txBody>
          <a:bodyPr wrap="square" rtlCol="0">
            <a:spAutoFit/>
          </a:bodyPr>
          <a:lstStyle/>
          <a:p>
            <a:pPr algn="ctr"/>
            <a:r>
              <a:rPr lang="es-GT" sz="2800" b="1" dirty="0" smtClean="0"/>
              <a:t>ENTREGA  DEL SOBORNO</a:t>
            </a:r>
            <a:endParaRPr lang="es-GT" sz="2800" b="1" dirty="0"/>
          </a:p>
        </p:txBody>
      </p:sp>
    </p:spTree>
    <p:extLst>
      <p:ext uri="{BB962C8B-B14F-4D97-AF65-F5344CB8AC3E}">
        <p14:creationId xmlns:p14="http://schemas.microsoft.com/office/powerpoint/2010/main" xmlns="" val="1686108609"/>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2895600" y="1219200"/>
            <a:ext cx="6007665" cy="1308600"/>
            <a:chOff x="1295400" y="2819400"/>
            <a:chExt cx="6007665" cy="1308600"/>
          </a:xfrm>
        </p:grpSpPr>
        <p:sp>
          <p:nvSpPr>
            <p:cNvPr id="17" name="Rectángulo 16"/>
            <p:cNvSpPr/>
            <p:nvPr/>
          </p:nvSpPr>
          <p:spPr bwMode="auto">
            <a:xfrm>
              <a:off x="2234179" y="2819400"/>
              <a:ext cx="5068886" cy="1282402"/>
            </a:xfrm>
            <a:prstGeom prst="rect">
              <a:avLst/>
            </a:prstGeom>
            <a:ln>
              <a:solidFill>
                <a:schemeClr val="accent1"/>
              </a:solidFill>
            </a:ln>
          </p:spPr>
          <p:txBody>
            <a:bodyPr wrap="square">
              <a:spAutoFit/>
            </a:bodyPr>
            <a:lstStyle/>
            <a:p>
              <a:pPr>
                <a:spcAft>
                  <a:spcPts val="800"/>
                </a:spcAft>
                <a:defRPr/>
              </a:pPr>
              <a:r>
                <a:rPr lang="es-MX" sz="1600" b="1" dirty="0" smtClean="0">
                  <a:cs typeface="Arial" pitchFamily="34" charset="0"/>
                </a:rPr>
                <a:t>LEOPOLDO SOLIS ICO</a:t>
              </a:r>
            </a:p>
            <a:p>
              <a:pPr>
                <a:spcAft>
                  <a:spcPts val="800"/>
                </a:spcAft>
                <a:defRPr/>
              </a:pPr>
              <a:endParaRPr lang="es-MX" sz="1600" b="1" dirty="0" smtClean="0">
                <a:cs typeface="Arial" pitchFamily="34" charset="0"/>
              </a:endParaRPr>
            </a:p>
            <a:p>
              <a:pPr>
                <a:spcAft>
                  <a:spcPts val="800"/>
                </a:spcAft>
                <a:defRPr/>
              </a:pPr>
              <a:r>
                <a:rPr lang="es-MX" sz="1600" b="1" dirty="0" smtClean="0">
                  <a:cs typeface="Arial" pitchFamily="34" charset="0"/>
                </a:rPr>
                <a:t>PROPIETARIO Y REPRESENTANTE LEGAL DE CONSTRUCTORA SOL</a:t>
              </a:r>
              <a:endParaRPr lang="es-MX" sz="1600" b="1" dirty="0">
                <a:cs typeface="Arial" pitchFamily="34" charset="0"/>
              </a:endParaRPr>
            </a:p>
          </p:txBody>
        </p:sp>
        <p:pic>
          <p:nvPicPr>
            <p:cNvPr id="2" name="Imagen 1"/>
            <p:cNvPicPr>
              <a:picLocks noChangeAspect="1"/>
            </p:cNvPicPr>
            <p:nvPr/>
          </p:nvPicPr>
          <p:blipFill>
            <a:blip r:embed="rId2" cstate="print"/>
            <a:stretch>
              <a:fillRect/>
            </a:stretch>
          </p:blipFill>
          <p:spPr>
            <a:xfrm>
              <a:off x="1295400" y="3048000"/>
              <a:ext cx="802780" cy="1080000"/>
            </a:xfrm>
            <a:prstGeom prst="rect">
              <a:avLst/>
            </a:prstGeom>
            <a:ln>
              <a:noFill/>
            </a:ln>
            <a:effectLst>
              <a:outerShdw blurRad="190500" algn="tl" rotWithShape="0">
                <a:srgbClr val="000000">
                  <a:alpha val="70000"/>
                </a:srgbClr>
              </a:outerShdw>
            </a:effectLst>
          </p:spPr>
        </p:pic>
      </p:grpSp>
      <p:pic>
        <p:nvPicPr>
          <p:cNvPr id="4" name="Imagen 3"/>
          <p:cNvPicPr>
            <a:picLocks noChangeAspect="1"/>
          </p:cNvPicPr>
          <p:nvPr/>
        </p:nvPicPr>
        <p:blipFill rotWithShape="1">
          <a:blip r:embed="rId3" cstate="print"/>
          <a:srcRect t="8975" b="24359"/>
          <a:stretch/>
        </p:blipFill>
        <p:spPr>
          <a:xfrm>
            <a:off x="381000" y="1066800"/>
            <a:ext cx="2335225" cy="720663"/>
          </a:xfrm>
          <a:prstGeom prst="rect">
            <a:avLst/>
          </a:prstGeom>
        </p:spPr>
      </p:pic>
      <p:sp>
        <p:nvSpPr>
          <p:cNvPr id="10" name="9 CuadroTexto"/>
          <p:cNvSpPr txBox="1"/>
          <p:nvPr/>
        </p:nvSpPr>
        <p:spPr>
          <a:xfrm>
            <a:off x="152400" y="3810000"/>
            <a:ext cx="2971800" cy="1815882"/>
          </a:xfrm>
          <a:prstGeom prst="rect">
            <a:avLst/>
          </a:prstGeom>
          <a:noFill/>
        </p:spPr>
        <p:txBody>
          <a:bodyPr wrap="square" rtlCol="0">
            <a:spAutoFit/>
          </a:bodyPr>
          <a:lstStyle/>
          <a:p>
            <a:pPr algn="ctr"/>
            <a:r>
              <a:rPr lang="es-GT" sz="2800" b="1" dirty="0" smtClean="0">
                <a:solidFill>
                  <a:schemeClr val="tx2">
                    <a:lumMod val="75000"/>
                  </a:schemeClr>
                </a:solidFill>
              </a:rPr>
              <a:t>INTEGRANTES DE LAS JUNTAS DE COTIZACIÓN</a:t>
            </a:r>
            <a:r>
              <a:rPr lang="es-GT" b="1" dirty="0" smtClean="0"/>
              <a:t>: </a:t>
            </a:r>
            <a:endParaRPr lang="es-GT" b="1" dirty="0"/>
          </a:p>
        </p:txBody>
      </p:sp>
      <p:sp>
        <p:nvSpPr>
          <p:cNvPr id="11" name="10 CuadroTexto"/>
          <p:cNvSpPr txBox="1"/>
          <p:nvPr/>
        </p:nvSpPr>
        <p:spPr>
          <a:xfrm>
            <a:off x="3276600" y="3657600"/>
            <a:ext cx="6019800" cy="1200329"/>
          </a:xfrm>
          <a:prstGeom prst="rect">
            <a:avLst/>
          </a:prstGeom>
          <a:noFill/>
        </p:spPr>
        <p:txBody>
          <a:bodyPr wrap="square" rtlCol="0">
            <a:spAutoFit/>
          </a:bodyPr>
          <a:lstStyle/>
          <a:p>
            <a:pPr>
              <a:buFont typeface="Wingdings" pitchFamily="2" charset="2"/>
              <a:buChar char="ü"/>
            </a:pPr>
            <a:r>
              <a:rPr lang="es-GT" b="1" dirty="0" smtClean="0"/>
              <a:t>FRANCISCO ALEJANDRO GALDÁMEZ SAMAYOA </a:t>
            </a:r>
          </a:p>
          <a:p>
            <a:pPr>
              <a:buFont typeface="Wingdings" pitchFamily="2" charset="2"/>
              <a:buChar char="ü"/>
            </a:pPr>
            <a:r>
              <a:rPr lang="es-GT" b="1" dirty="0" smtClean="0"/>
              <a:t>MARVIN EMANUEL MARCOS TZALOJ </a:t>
            </a:r>
          </a:p>
          <a:p>
            <a:pPr>
              <a:buFont typeface="Wingdings" pitchFamily="2" charset="2"/>
              <a:buChar char="ü"/>
            </a:pPr>
            <a:r>
              <a:rPr lang="es-GT" b="1" dirty="0" smtClean="0"/>
              <a:t>FRANCISCO JAVIER ESTRADA COLINDRES</a:t>
            </a:r>
          </a:p>
          <a:p>
            <a:endParaRPr lang="es-GT" dirty="0"/>
          </a:p>
        </p:txBody>
      </p:sp>
      <p:sp>
        <p:nvSpPr>
          <p:cNvPr id="12" name="11 CuadroTexto"/>
          <p:cNvSpPr txBox="1"/>
          <p:nvPr/>
        </p:nvSpPr>
        <p:spPr>
          <a:xfrm>
            <a:off x="3505200" y="4800600"/>
            <a:ext cx="5334000" cy="923330"/>
          </a:xfrm>
          <a:prstGeom prst="rect">
            <a:avLst/>
          </a:prstGeom>
          <a:noFill/>
        </p:spPr>
        <p:txBody>
          <a:bodyPr wrap="square" rtlCol="0">
            <a:spAutoFit/>
          </a:bodyPr>
          <a:lstStyle/>
          <a:p>
            <a:pPr>
              <a:buFont typeface="Wingdings" pitchFamily="2" charset="2"/>
              <a:buChar char="ü"/>
            </a:pPr>
            <a:r>
              <a:rPr lang="es-GT" b="1" dirty="0" smtClean="0"/>
              <a:t>PRISCILA DEDÉ CUSTODIO LEMUS </a:t>
            </a:r>
          </a:p>
          <a:p>
            <a:pPr>
              <a:buFont typeface="Wingdings" pitchFamily="2" charset="2"/>
              <a:buChar char="ü"/>
            </a:pPr>
            <a:r>
              <a:rPr lang="es-GT" b="1" dirty="0" smtClean="0"/>
              <a:t>JOSÉ MIGUEL ENRÍQUEZ GONZÁLEZ</a:t>
            </a:r>
          </a:p>
          <a:p>
            <a:pPr>
              <a:buFont typeface="Wingdings" pitchFamily="2" charset="2"/>
              <a:buChar char="ü"/>
            </a:pPr>
            <a:r>
              <a:rPr lang="es-GT" b="1" dirty="0" smtClean="0"/>
              <a:t>MILTON OBDULIO CARRILLO SIAN</a:t>
            </a:r>
            <a:endParaRPr lang="es-GT" dirty="0"/>
          </a:p>
        </p:txBody>
      </p:sp>
    </p:spTree>
    <p:extLst>
      <p:ext uri="{BB962C8B-B14F-4D97-AF65-F5344CB8AC3E}">
        <p14:creationId xmlns:p14="http://schemas.microsoft.com/office/powerpoint/2010/main" xmlns="" val="1988032436"/>
      </p:ext>
    </p:extLst>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905000"/>
            <a:ext cx="8229600" cy="3836988"/>
          </a:xfrm>
        </p:spPr>
        <p:txBody>
          <a:bodyPr/>
          <a:lstStyle/>
          <a:p>
            <a:pPr algn="just"/>
            <a:r>
              <a:rPr lang="es-GT" sz="2000" b="1" dirty="0" smtClean="0">
                <a:latin typeface="Arial" pitchFamily="34" charset="0"/>
                <a:cs typeface="Arial" pitchFamily="34" charset="0"/>
              </a:rPr>
              <a:t>ROXANDA </a:t>
            </a:r>
            <a:r>
              <a:rPr lang="es-GT" sz="2000" b="1" dirty="0" smtClean="0">
                <a:latin typeface="Arial" pitchFamily="34" charset="0"/>
                <a:cs typeface="Arial" pitchFamily="34" charset="0"/>
              </a:rPr>
              <a:t>EDITH ORELLANA VALDEZ DE URBINA</a:t>
            </a:r>
            <a:r>
              <a:rPr lang="es-GT" sz="2000" dirty="0" smtClean="0">
                <a:latin typeface="Arial" pitchFamily="34" charset="0"/>
                <a:cs typeface="Arial" pitchFamily="34" charset="0"/>
              </a:rPr>
              <a:t>, contactó a la </a:t>
            </a:r>
            <a:r>
              <a:rPr lang="es-GT" sz="2000" b="1" dirty="0" smtClean="0">
                <a:latin typeface="Arial" pitchFamily="34" charset="0"/>
                <a:cs typeface="Arial" pitchFamily="34" charset="0"/>
              </a:rPr>
              <a:t>SEÑORITA DENIS DAMARIS MENDOZA CAMPOS</a:t>
            </a:r>
            <a:r>
              <a:rPr lang="es-GT" sz="2000" dirty="0" smtClean="0">
                <a:latin typeface="Arial" pitchFamily="34" charset="0"/>
                <a:cs typeface="Arial" pitchFamily="34" charset="0"/>
              </a:rPr>
              <a:t>, colaboradora de la estructura criminal, </a:t>
            </a:r>
            <a:r>
              <a:rPr lang="es-GT" sz="2000" dirty="0" smtClean="0">
                <a:latin typeface="Arial" pitchFamily="34" charset="0"/>
                <a:cs typeface="Arial" pitchFamily="34" charset="0"/>
              </a:rPr>
              <a:t>concertándose </a:t>
            </a:r>
            <a:r>
              <a:rPr lang="es-GT" sz="2000" dirty="0" smtClean="0">
                <a:latin typeface="Arial" pitchFamily="34" charset="0"/>
                <a:cs typeface="Arial" pitchFamily="34" charset="0"/>
              </a:rPr>
              <a:t>para entregarle la parte de la comisión pactada, a cambio de haber apoyado en la revisión del expediente de la oferta presentada por parte de </a:t>
            </a:r>
            <a:r>
              <a:rPr lang="es-GT" sz="2000" b="1" dirty="0" smtClean="0">
                <a:latin typeface="Arial" pitchFamily="34" charset="0"/>
                <a:cs typeface="Arial" pitchFamily="34" charset="0"/>
              </a:rPr>
              <a:t>CONSTRUCTORA SOL</a:t>
            </a:r>
            <a:r>
              <a:rPr lang="es-GT" sz="2000" dirty="0" smtClean="0">
                <a:latin typeface="Arial" pitchFamily="34" charset="0"/>
                <a:cs typeface="Arial" pitchFamily="34" charset="0"/>
              </a:rPr>
              <a:t>, dentro del Evento de Cotización Pública.</a:t>
            </a:r>
          </a:p>
          <a:p>
            <a:endParaRPr lang="es-GT" dirty="0"/>
          </a:p>
        </p:txBody>
      </p:sp>
      <p:sp>
        <p:nvSpPr>
          <p:cNvPr id="4" name="3 CuadroTexto"/>
          <p:cNvSpPr txBox="1"/>
          <p:nvPr/>
        </p:nvSpPr>
        <p:spPr>
          <a:xfrm>
            <a:off x="914400" y="457200"/>
            <a:ext cx="7391400" cy="646331"/>
          </a:xfrm>
          <a:prstGeom prst="rect">
            <a:avLst/>
          </a:prstGeom>
          <a:noFill/>
        </p:spPr>
        <p:txBody>
          <a:bodyPr wrap="square" rtlCol="0">
            <a:spAutoFit/>
          </a:bodyPr>
          <a:lstStyle/>
          <a:p>
            <a:pPr algn="ctr"/>
            <a:r>
              <a:rPr lang="es-GT" sz="3600" b="1" dirty="0" smtClean="0"/>
              <a:t>REPARTICIÓN DEL SOBORNO</a:t>
            </a:r>
            <a:endParaRPr lang="es-GT" sz="3600" b="1" dirty="0"/>
          </a:p>
        </p:txBody>
      </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13"/>
          <p:cNvSpPr txBox="1">
            <a:spLocks noChangeArrowheads="1"/>
          </p:cNvSpPr>
          <p:nvPr/>
        </p:nvSpPr>
        <p:spPr bwMode="auto">
          <a:xfrm>
            <a:off x="5410200" y="5841075"/>
            <a:ext cx="3660049"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2400">
                <a:solidFill>
                  <a:schemeClr val="tx1"/>
                </a:solidFill>
                <a:latin typeface="Helvetica" panose="020B0604020202020204" pitchFamily="34" charset="0"/>
                <a:cs typeface="Helvetica" panose="020B0604020202020204" pitchFamily="34" charset="0"/>
              </a:defRPr>
            </a:lvl1pPr>
            <a:lvl2pPr marL="742950" indent="-285750" defTabSz="6858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defTabSz="685800">
              <a:spcBef>
                <a:spcPct val="20000"/>
              </a:spcBef>
              <a:buFont typeface="Arial" panose="020B0604020202020204" pitchFamily="34" charset="0"/>
              <a:buChar char="•"/>
              <a:defRPr>
                <a:solidFill>
                  <a:schemeClr val="tx1"/>
                </a:solidFill>
                <a:latin typeface="Helvetica" panose="020B0604020202020204" pitchFamily="34" charset="0"/>
                <a:cs typeface="Helvetica" panose="020B0604020202020204" pitchFamily="34" charset="0"/>
              </a:defRPr>
            </a:lvl3pPr>
            <a:lvl4pPr marL="1600200" indent="-228600" defTabSz="685800">
              <a:spcBef>
                <a:spcPct val="20000"/>
              </a:spcBef>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4pPr>
            <a:lvl5pPr marL="2057400" indent="-228600" defTabSz="685800">
              <a:spcBef>
                <a:spcPct val="20000"/>
              </a:spcBef>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FontTx/>
              <a:buNone/>
            </a:pPr>
            <a:r>
              <a:rPr lang="es-GT" altLang="es-GT" sz="700" dirty="0">
                <a:solidFill>
                  <a:schemeClr val="accent1">
                    <a:lumMod val="50000"/>
                  </a:schemeClr>
                </a:solidFill>
                <a:latin typeface="Century Gothic" panose="020B0502020202020204" pitchFamily="34" charset="0"/>
              </a:rPr>
              <a:t>Fuente de Información: </a:t>
            </a:r>
            <a:r>
              <a:rPr lang="es-GT" altLang="es-GT" sz="700" dirty="0" smtClean="0">
                <a:solidFill>
                  <a:schemeClr val="accent1">
                    <a:lumMod val="50000"/>
                  </a:schemeClr>
                </a:solidFill>
                <a:latin typeface="Century Gothic" panose="020B0502020202020204" pitchFamily="34" charset="0"/>
              </a:rPr>
              <a:t>Informe de DICRI, de fecha 17 de septiembre de 2019</a:t>
            </a:r>
            <a:endParaRPr lang="es-GT" altLang="es-GT" sz="700" dirty="0">
              <a:solidFill>
                <a:schemeClr val="accent1">
                  <a:lumMod val="50000"/>
                </a:schemeClr>
              </a:solidFill>
              <a:latin typeface="Century Gothic" panose="020B0502020202020204" pitchFamily="34" charset="0"/>
            </a:endParaRPr>
          </a:p>
        </p:txBody>
      </p:sp>
      <p:pic>
        <p:nvPicPr>
          <p:cNvPr id="2" name="Imagen 1"/>
          <p:cNvPicPr>
            <a:picLocks noChangeAspect="1"/>
          </p:cNvPicPr>
          <p:nvPr/>
        </p:nvPicPr>
        <p:blipFill>
          <a:blip r:embed="rId2" cstate="print"/>
          <a:stretch>
            <a:fillRect/>
          </a:stretch>
        </p:blipFill>
        <p:spPr>
          <a:xfrm>
            <a:off x="609600" y="1678577"/>
            <a:ext cx="3887468" cy="3416591"/>
          </a:xfrm>
          <a:prstGeom prst="rect">
            <a:avLst/>
          </a:prstGeom>
          <a:ln>
            <a:noFill/>
          </a:ln>
          <a:effectLst>
            <a:outerShdw blurRad="190500" algn="tl" rotWithShape="0">
              <a:srgbClr val="000000">
                <a:alpha val="70000"/>
              </a:srgbClr>
            </a:outerShdw>
          </a:effectLst>
        </p:spPr>
      </p:pic>
      <p:pic>
        <p:nvPicPr>
          <p:cNvPr id="3" name="Imagen 2"/>
          <p:cNvPicPr>
            <a:picLocks noChangeAspect="1"/>
          </p:cNvPicPr>
          <p:nvPr/>
        </p:nvPicPr>
        <p:blipFill>
          <a:blip r:embed="rId3" cstate="print"/>
          <a:stretch>
            <a:fillRect/>
          </a:stretch>
        </p:blipFill>
        <p:spPr>
          <a:xfrm>
            <a:off x="4800599" y="1676400"/>
            <a:ext cx="3948199" cy="3418768"/>
          </a:xfrm>
          <a:prstGeom prst="rect">
            <a:avLst/>
          </a:prstGeom>
          <a:ln>
            <a:noFill/>
          </a:ln>
          <a:effectLst>
            <a:outerShdw blurRad="190500" algn="tl" rotWithShape="0">
              <a:srgbClr val="000000">
                <a:alpha val="70000"/>
              </a:srgbClr>
            </a:outerShdw>
          </a:effectLst>
        </p:spPr>
      </p:pic>
      <p:sp>
        <p:nvSpPr>
          <p:cNvPr id="10" name="Rectángulo 9"/>
          <p:cNvSpPr/>
          <p:nvPr/>
        </p:nvSpPr>
        <p:spPr>
          <a:xfrm>
            <a:off x="756401" y="37726"/>
            <a:ext cx="7620000" cy="1061829"/>
          </a:xfrm>
          <a:prstGeom prst="rect">
            <a:avLst/>
          </a:prstGeom>
        </p:spPr>
        <p:txBody>
          <a:bodyPr wrap="square">
            <a:spAutoFit/>
          </a:bodyPr>
          <a:lstStyle/>
          <a:p>
            <a:pPr algn="ctr">
              <a:lnSpc>
                <a:spcPct val="150000"/>
              </a:lnSpc>
              <a:defRPr/>
            </a:pPr>
            <a:endParaRPr lang="es-GT" sz="600" dirty="0" smtClean="0">
              <a:solidFill>
                <a:schemeClr val="tx2"/>
              </a:solidFill>
            </a:endParaRPr>
          </a:p>
          <a:p>
            <a:pPr algn="ctr">
              <a:defRPr/>
            </a:pPr>
            <a:r>
              <a:rPr lang="es-MX" b="1" dirty="0" smtClean="0">
                <a:solidFill>
                  <a:schemeClr val="tx2"/>
                </a:solidFill>
                <a:cs typeface="Arial" pitchFamily="34" charset="0"/>
              </a:rPr>
              <a:t>SEGUNDA REUNIÓN DOCUMENTADA ENTRE ROXANDA EDITH ORELLANA VALDEZ DE URBINA Y LEOPOLDO SOLÍS ICO</a:t>
            </a:r>
          </a:p>
          <a:p>
            <a:pPr algn="ctr">
              <a:defRPr/>
            </a:pPr>
            <a:r>
              <a:rPr lang="es-MX" b="1" dirty="0" smtClean="0">
                <a:solidFill>
                  <a:schemeClr val="tx2"/>
                </a:solidFill>
                <a:cs typeface="Arial" pitchFamily="34" charset="0"/>
              </a:rPr>
              <a:t>3 DE SEPTIEMBRE DE 2019</a:t>
            </a:r>
            <a:endParaRPr lang="es-GT" sz="1200" dirty="0" smtClean="0">
              <a:solidFill>
                <a:schemeClr val="tx2"/>
              </a:solidFill>
              <a:cs typeface="Arial" pitchFamily="34" charset="0"/>
            </a:endParaRPr>
          </a:p>
        </p:txBody>
      </p:sp>
    </p:spTree>
    <p:extLst>
      <p:ext uri="{BB962C8B-B14F-4D97-AF65-F5344CB8AC3E}">
        <p14:creationId xmlns:p14="http://schemas.microsoft.com/office/powerpoint/2010/main" xmlns="" val="2872371077"/>
      </p:ext>
    </p:extLst>
  </p:cSld>
  <p:clrMapOvr>
    <a:masterClrMapping/>
  </p:clrMapOvr>
  <p:transition spd="med">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13"/>
          <p:cNvSpPr txBox="1">
            <a:spLocks noChangeArrowheads="1"/>
          </p:cNvSpPr>
          <p:nvPr/>
        </p:nvSpPr>
        <p:spPr bwMode="auto">
          <a:xfrm>
            <a:off x="5410200" y="5841075"/>
            <a:ext cx="3660049"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2400">
                <a:solidFill>
                  <a:schemeClr val="tx1"/>
                </a:solidFill>
                <a:latin typeface="Helvetica" panose="020B0604020202020204" pitchFamily="34" charset="0"/>
                <a:cs typeface="Helvetica" panose="020B0604020202020204" pitchFamily="34" charset="0"/>
              </a:defRPr>
            </a:lvl1pPr>
            <a:lvl2pPr marL="742950" indent="-285750" defTabSz="6858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defTabSz="685800">
              <a:spcBef>
                <a:spcPct val="20000"/>
              </a:spcBef>
              <a:buFont typeface="Arial" panose="020B0604020202020204" pitchFamily="34" charset="0"/>
              <a:buChar char="•"/>
              <a:defRPr>
                <a:solidFill>
                  <a:schemeClr val="tx1"/>
                </a:solidFill>
                <a:latin typeface="Helvetica" panose="020B0604020202020204" pitchFamily="34" charset="0"/>
                <a:cs typeface="Helvetica" panose="020B0604020202020204" pitchFamily="34" charset="0"/>
              </a:defRPr>
            </a:lvl3pPr>
            <a:lvl4pPr marL="1600200" indent="-228600" defTabSz="685800">
              <a:spcBef>
                <a:spcPct val="20000"/>
              </a:spcBef>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4pPr>
            <a:lvl5pPr marL="2057400" indent="-228600" defTabSz="685800">
              <a:spcBef>
                <a:spcPct val="20000"/>
              </a:spcBef>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6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FontTx/>
              <a:buNone/>
            </a:pPr>
            <a:r>
              <a:rPr lang="es-GT" altLang="es-GT" sz="700" dirty="0">
                <a:solidFill>
                  <a:schemeClr val="accent1">
                    <a:lumMod val="50000"/>
                  </a:schemeClr>
                </a:solidFill>
                <a:latin typeface="Century Gothic" panose="020B0502020202020204" pitchFamily="34" charset="0"/>
              </a:rPr>
              <a:t>Fuente de Información: </a:t>
            </a:r>
            <a:r>
              <a:rPr lang="es-GT" altLang="es-GT" sz="700" dirty="0" smtClean="0">
                <a:solidFill>
                  <a:schemeClr val="accent1">
                    <a:lumMod val="50000"/>
                  </a:schemeClr>
                </a:solidFill>
                <a:latin typeface="Century Gothic" panose="020B0502020202020204" pitchFamily="34" charset="0"/>
              </a:rPr>
              <a:t>Informe de DICRI, de fecha 02 de septiembre de 2019</a:t>
            </a:r>
            <a:endParaRPr lang="es-GT" altLang="es-GT" sz="700" dirty="0">
              <a:solidFill>
                <a:schemeClr val="accent1">
                  <a:lumMod val="50000"/>
                </a:schemeClr>
              </a:solidFill>
              <a:latin typeface="Century Gothic" panose="020B0502020202020204" pitchFamily="34" charset="0"/>
            </a:endParaRPr>
          </a:p>
        </p:txBody>
      </p:sp>
      <p:pic>
        <p:nvPicPr>
          <p:cNvPr id="2" name="Imagen 1"/>
          <p:cNvPicPr>
            <a:picLocks noChangeAspect="1"/>
          </p:cNvPicPr>
          <p:nvPr/>
        </p:nvPicPr>
        <p:blipFill>
          <a:blip r:embed="rId3" cstate="print"/>
          <a:stretch>
            <a:fillRect/>
          </a:stretch>
        </p:blipFill>
        <p:spPr>
          <a:xfrm>
            <a:off x="1676400" y="913664"/>
            <a:ext cx="5963290" cy="48775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2732499184"/>
      </p:ext>
    </p:extLst>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4800600" y="1295400"/>
            <a:ext cx="3971180" cy="4320000"/>
          </a:xfrm>
          <a:prstGeom prst="rect">
            <a:avLst/>
          </a:prstGeom>
          <a:ln>
            <a:noFill/>
          </a:ln>
          <a:effectLst>
            <a:outerShdw blurRad="190500" algn="tl" rotWithShape="0">
              <a:srgbClr val="000000">
                <a:alpha val="70000"/>
              </a:srgbClr>
            </a:outerShdw>
          </a:effectLst>
        </p:spPr>
      </p:pic>
      <p:pic>
        <p:nvPicPr>
          <p:cNvPr id="5" name="Imagen 4"/>
          <p:cNvPicPr>
            <a:picLocks noChangeAspect="1"/>
          </p:cNvPicPr>
          <p:nvPr/>
        </p:nvPicPr>
        <p:blipFill>
          <a:blip r:embed="rId3" cstate="print"/>
          <a:stretch>
            <a:fillRect/>
          </a:stretch>
        </p:blipFill>
        <p:spPr>
          <a:xfrm>
            <a:off x="228600" y="1905000"/>
            <a:ext cx="4508781" cy="3200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1402207764"/>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756401" y="430141"/>
            <a:ext cx="5029200" cy="54415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3454555126"/>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609600" y="386526"/>
            <a:ext cx="5486400" cy="52901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3571043862"/>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2895600" y="176889"/>
            <a:ext cx="7620000" cy="1061829"/>
          </a:xfrm>
          <a:prstGeom prst="rect">
            <a:avLst/>
          </a:prstGeom>
        </p:spPr>
        <p:txBody>
          <a:bodyPr wrap="square">
            <a:spAutoFit/>
          </a:bodyPr>
          <a:lstStyle/>
          <a:p>
            <a:pPr algn="ctr">
              <a:lnSpc>
                <a:spcPct val="150000"/>
              </a:lnSpc>
              <a:defRPr/>
            </a:pPr>
            <a:endParaRPr lang="es-GT" sz="600" dirty="0" smtClean="0">
              <a:solidFill>
                <a:schemeClr val="tx2"/>
              </a:solidFill>
              <a:cs typeface="Arial" pitchFamily="34" charset="0"/>
            </a:endParaRPr>
          </a:p>
          <a:p>
            <a:pPr algn="ctr">
              <a:defRPr/>
            </a:pPr>
            <a:r>
              <a:rPr lang="es-MX" b="1" dirty="0" smtClean="0">
                <a:solidFill>
                  <a:schemeClr val="tx2"/>
                </a:solidFill>
                <a:cs typeface="Arial" pitchFamily="34" charset="0"/>
              </a:rPr>
              <a:t>APROBACIÓN DE LO ACTUADO</a:t>
            </a:r>
          </a:p>
          <a:p>
            <a:pPr algn="ctr">
              <a:defRPr/>
            </a:pPr>
            <a:r>
              <a:rPr lang="es-MX" b="1" dirty="0" smtClean="0">
                <a:solidFill>
                  <a:schemeClr val="tx2"/>
                </a:solidFill>
                <a:cs typeface="Arial" pitchFamily="34" charset="0"/>
              </a:rPr>
              <a:t>POR LA JUNTA DE COTIZACIÓN</a:t>
            </a:r>
          </a:p>
          <a:p>
            <a:pPr algn="ctr">
              <a:defRPr/>
            </a:pPr>
            <a:r>
              <a:rPr lang="es-MX" b="1" dirty="0" smtClean="0">
                <a:solidFill>
                  <a:schemeClr val="tx2"/>
                </a:solidFill>
                <a:cs typeface="Arial" pitchFamily="34" charset="0"/>
              </a:rPr>
              <a:t>26 DE SEPTIEMBRE DE 2019</a:t>
            </a:r>
            <a:endParaRPr lang="es-GT" dirty="0" smtClean="0">
              <a:solidFill>
                <a:schemeClr val="tx2"/>
              </a:solidFill>
              <a:cs typeface="Arial" pitchFamily="34" charset="0"/>
            </a:endParaRPr>
          </a:p>
        </p:txBody>
      </p:sp>
      <p:pic>
        <p:nvPicPr>
          <p:cNvPr id="3" name="Imagen 2"/>
          <p:cNvPicPr>
            <a:picLocks noChangeAspect="1"/>
          </p:cNvPicPr>
          <p:nvPr/>
        </p:nvPicPr>
        <p:blipFill>
          <a:blip r:embed="rId2" cstate="print"/>
          <a:stretch>
            <a:fillRect/>
          </a:stretch>
        </p:blipFill>
        <p:spPr>
          <a:xfrm>
            <a:off x="756401" y="609600"/>
            <a:ext cx="3581400" cy="5387836"/>
          </a:xfrm>
          <a:prstGeom prst="rect">
            <a:avLst/>
          </a:prstGeom>
          <a:ln>
            <a:solidFill>
              <a:schemeClr val="accent1"/>
            </a:solidFill>
          </a:ln>
        </p:spPr>
      </p:pic>
      <p:pic>
        <p:nvPicPr>
          <p:cNvPr id="13" name="Imagen 12"/>
          <p:cNvPicPr>
            <a:picLocks noChangeAspect="1"/>
          </p:cNvPicPr>
          <p:nvPr/>
        </p:nvPicPr>
        <p:blipFill>
          <a:blip r:embed="rId3" cstate="print"/>
          <a:stretch>
            <a:fillRect/>
          </a:stretch>
        </p:blipFill>
        <p:spPr>
          <a:xfrm>
            <a:off x="4786109" y="1285559"/>
            <a:ext cx="3590292" cy="4711877"/>
          </a:xfrm>
          <a:prstGeom prst="rect">
            <a:avLst/>
          </a:prstGeom>
          <a:ln>
            <a:solidFill>
              <a:schemeClr val="accent1"/>
            </a:solidFill>
          </a:ln>
        </p:spPr>
      </p:pic>
      <p:sp>
        <p:nvSpPr>
          <p:cNvPr id="14" name="Rectángulo 13"/>
          <p:cNvSpPr/>
          <p:nvPr/>
        </p:nvSpPr>
        <p:spPr>
          <a:xfrm>
            <a:off x="838200" y="1216947"/>
            <a:ext cx="3352800" cy="454482"/>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5" name="Rectángulo 14"/>
          <p:cNvSpPr/>
          <p:nvPr/>
        </p:nvSpPr>
        <p:spPr>
          <a:xfrm>
            <a:off x="4914900" y="1671428"/>
            <a:ext cx="3390900" cy="1909971"/>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6" name="Rectángulo 15"/>
          <p:cNvSpPr/>
          <p:nvPr/>
        </p:nvSpPr>
        <p:spPr>
          <a:xfrm>
            <a:off x="6172200" y="3810000"/>
            <a:ext cx="1295400" cy="533399"/>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xmlns="" val="1040022777"/>
      </p:ext>
    </p:extLst>
  </p:cSld>
  <p:clrMapOvr>
    <a:masterClrMapping/>
  </p:clrMapOvr>
  <p:transition spd="med">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2971800" y="0"/>
            <a:ext cx="7620000" cy="784830"/>
          </a:xfrm>
          <a:prstGeom prst="rect">
            <a:avLst/>
          </a:prstGeom>
        </p:spPr>
        <p:txBody>
          <a:bodyPr wrap="square">
            <a:spAutoFit/>
          </a:bodyPr>
          <a:lstStyle/>
          <a:p>
            <a:pPr algn="ctr">
              <a:lnSpc>
                <a:spcPct val="150000"/>
              </a:lnSpc>
              <a:defRPr/>
            </a:pPr>
            <a:endParaRPr lang="es-GT" sz="600" dirty="0" smtClean="0">
              <a:solidFill>
                <a:schemeClr val="tx2"/>
              </a:solidFill>
              <a:cs typeface="Arial" pitchFamily="34" charset="0"/>
            </a:endParaRPr>
          </a:p>
          <a:p>
            <a:pPr algn="ctr">
              <a:defRPr/>
            </a:pPr>
            <a:r>
              <a:rPr lang="es-MX" b="1" dirty="0" smtClean="0">
                <a:solidFill>
                  <a:schemeClr val="tx2"/>
                </a:solidFill>
                <a:cs typeface="Arial" pitchFamily="34" charset="0"/>
              </a:rPr>
              <a:t>CONTRATO ADMINISTRATIVO</a:t>
            </a:r>
          </a:p>
          <a:p>
            <a:pPr algn="ctr">
              <a:defRPr/>
            </a:pPr>
            <a:r>
              <a:rPr lang="es-MX" b="1" dirty="0" smtClean="0">
                <a:solidFill>
                  <a:schemeClr val="tx2"/>
                </a:solidFill>
                <a:cs typeface="Arial" pitchFamily="34" charset="0"/>
              </a:rPr>
              <a:t>FIRMADO EL 17 DE OCTUBRE DE 2019</a:t>
            </a:r>
            <a:endParaRPr lang="es-GT" dirty="0" smtClean="0">
              <a:solidFill>
                <a:schemeClr val="tx2"/>
              </a:solidFill>
              <a:cs typeface="Arial" pitchFamily="34" charset="0"/>
            </a:endParaRPr>
          </a:p>
        </p:txBody>
      </p:sp>
      <p:pic>
        <p:nvPicPr>
          <p:cNvPr id="2" name="Imagen 1"/>
          <p:cNvPicPr>
            <a:picLocks noChangeAspect="1"/>
          </p:cNvPicPr>
          <p:nvPr/>
        </p:nvPicPr>
        <p:blipFill>
          <a:blip r:embed="rId2" cstate="print"/>
          <a:stretch>
            <a:fillRect/>
          </a:stretch>
        </p:blipFill>
        <p:spPr>
          <a:xfrm>
            <a:off x="999268" y="105559"/>
            <a:ext cx="3555466" cy="5847806"/>
          </a:xfrm>
          <a:prstGeom prst="rect">
            <a:avLst/>
          </a:prstGeom>
          <a:ln>
            <a:solidFill>
              <a:schemeClr val="accent1"/>
            </a:solidFill>
          </a:ln>
        </p:spPr>
      </p:pic>
      <p:sp>
        <p:nvSpPr>
          <p:cNvPr id="14" name="Rectángulo 13"/>
          <p:cNvSpPr/>
          <p:nvPr/>
        </p:nvSpPr>
        <p:spPr>
          <a:xfrm>
            <a:off x="1066800" y="851986"/>
            <a:ext cx="3352800" cy="74245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9" name="Rectángulo 8"/>
          <p:cNvSpPr/>
          <p:nvPr/>
        </p:nvSpPr>
        <p:spPr>
          <a:xfrm>
            <a:off x="1100601" y="3761839"/>
            <a:ext cx="3352800" cy="380999"/>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0" name="Rectángulo 9"/>
          <p:cNvSpPr/>
          <p:nvPr/>
        </p:nvSpPr>
        <p:spPr>
          <a:xfrm>
            <a:off x="1100601" y="4569537"/>
            <a:ext cx="3352800" cy="380999"/>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pic>
        <p:nvPicPr>
          <p:cNvPr id="5" name="Imagen 4"/>
          <p:cNvPicPr>
            <a:picLocks noChangeAspect="1"/>
          </p:cNvPicPr>
          <p:nvPr/>
        </p:nvPicPr>
        <p:blipFill>
          <a:blip r:embed="rId3" cstate="print"/>
          <a:stretch>
            <a:fillRect/>
          </a:stretch>
        </p:blipFill>
        <p:spPr>
          <a:xfrm>
            <a:off x="4762848" y="1228970"/>
            <a:ext cx="3542952" cy="4721691"/>
          </a:xfrm>
          <a:prstGeom prst="rect">
            <a:avLst/>
          </a:prstGeom>
          <a:ln>
            <a:solidFill>
              <a:schemeClr val="accent1"/>
            </a:solidFill>
          </a:ln>
        </p:spPr>
      </p:pic>
      <p:sp>
        <p:nvSpPr>
          <p:cNvPr id="15" name="Rectángulo 14"/>
          <p:cNvSpPr/>
          <p:nvPr/>
        </p:nvSpPr>
        <p:spPr>
          <a:xfrm>
            <a:off x="4934124" y="4569537"/>
            <a:ext cx="3200400" cy="82513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xmlns="" val="3543070160"/>
      </p:ext>
    </p:extLst>
  </p:cSld>
  <p:clrMapOvr>
    <a:masterClrMapping/>
  </p:clrMapOvr>
  <p:transition spd="med">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CONCLUSIONES PRELIMINARES</a:t>
            </a:r>
            <a:endParaRPr lang="es-GT" dirty="0">
              <a:latin typeface="Arial" pitchFamily="34" charset="0"/>
              <a:cs typeface="Arial" pitchFamily="34" charset="0"/>
            </a:endParaRPr>
          </a:p>
        </p:txBody>
      </p:sp>
      <p:sp>
        <p:nvSpPr>
          <p:cNvPr id="3" name="2 Marcador de contenido"/>
          <p:cNvSpPr>
            <a:spLocks noGrp="1"/>
          </p:cNvSpPr>
          <p:nvPr>
            <p:ph idx="1"/>
          </p:nvPr>
        </p:nvSpPr>
        <p:spPr>
          <a:xfrm>
            <a:off x="457200" y="1371600"/>
            <a:ext cx="8229600" cy="3836988"/>
          </a:xfrm>
        </p:spPr>
        <p:txBody>
          <a:bodyPr/>
          <a:lstStyle/>
          <a:p>
            <a:pPr algn="just">
              <a:buNone/>
            </a:pPr>
            <a:r>
              <a:rPr lang="es-GT" sz="2000" b="1" dirty="0" smtClean="0">
                <a:latin typeface="Arial" pitchFamily="34" charset="0"/>
                <a:cs typeface="Arial" pitchFamily="34" charset="0"/>
              </a:rPr>
              <a:t>	ROXANDA EDITH ORELLANA VALDEZ DE URBINA </a:t>
            </a:r>
            <a:r>
              <a:rPr lang="es-GT" sz="2000" dirty="0" smtClean="0">
                <a:latin typeface="Arial" pitchFamily="34" charset="0"/>
                <a:cs typeface="Arial" pitchFamily="34" charset="0"/>
              </a:rPr>
              <a:t>(ASESORA DEL VICEMINISTERIO DEL DEPORTE Y LA RECREACIÓN), </a:t>
            </a:r>
            <a:r>
              <a:rPr lang="es-GT" sz="2000" b="1" dirty="0" smtClean="0">
                <a:latin typeface="Arial" pitchFamily="34" charset="0"/>
                <a:cs typeface="Arial" pitchFamily="34" charset="0"/>
              </a:rPr>
              <a:t>LEOPOLDO SOLÍS ICO</a:t>
            </a:r>
            <a:r>
              <a:rPr lang="es-GT" sz="2000" dirty="0" smtClean="0">
                <a:latin typeface="Arial" pitchFamily="34" charset="0"/>
                <a:cs typeface="Arial" pitchFamily="34" charset="0"/>
              </a:rPr>
              <a:t> (CONTRATISTA ADJUDICADO), </a:t>
            </a:r>
            <a:r>
              <a:rPr lang="es-GT" sz="2000" b="1" dirty="0" smtClean="0">
                <a:latin typeface="Arial" pitchFamily="34" charset="0"/>
                <a:cs typeface="Arial" pitchFamily="34" charset="0"/>
              </a:rPr>
              <a:t>MARIO RENATO MONTERROSO GARCÍA </a:t>
            </a:r>
            <a:r>
              <a:rPr lang="es-GT" sz="2000" dirty="0" smtClean="0">
                <a:latin typeface="Arial" pitchFamily="34" charset="0"/>
                <a:cs typeface="Arial" pitchFamily="34" charset="0"/>
              </a:rPr>
              <a:t>(VICEMINISTRO DEL DEPORTE Y LA RECREACIÓN), </a:t>
            </a:r>
            <a:r>
              <a:rPr lang="es-GT" sz="2000" b="1" dirty="0" smtClean="0">
                <a:latin typeface="Arial" pitchFamily="34" charset="0"/>
                <a:cs typeface="Arial" pitchFamily="34" charset="0"/>
              </a:rPr>
              <a:t>BILLY MANUEL BARILLAS DEL ÁGUILA </a:t>
            </a:r>
            <a:r>
              <a:rPr lang="es-GT" sz="2000" dirty="0" smtClean="0">
                <a:latin typeface="Arial" pitchFamily="34" charset="0"/>
                <a:cs typeface="Arial" pitchFamily="34" charset="0"/>
              </a:rPr>
              <a:t>(DIRECTOR GENERAL DEL DEPORTE Y LA RECREACIÓN), </a:t>
            </a:r>
            <a:r>
              <a:rPr lang="es-GT" sz="2000" b="1" dirty="0" smtClean="0">
                <a:latin typeface="Arial" pitchFamily="34" charset="0"/>
                <a:cs typeface="Arial" pitchFamily="34" charset="0"/>
              </a:rPr>
              <a:t>DENIS DAMARIS MENDOZA CAMPOS </a:t>
            </a:r>
            <a:r>
              <a:rPr lang="es-GT" sz="2000" dirty="0" smtClean="0">
                <a:latin typeface="Arial" pitchFamily="34" charset="0"/>
                <a:cs typeface="Arial" pitchFamily="34" charset="0"/>
              </a:rPr>
              <a:t>(SUBJEFE DE DEPARTAMENTO TÉCNICO II), </a:t>
            </a:r>
            <a:r>
              <a:rPr lang="es-GT" sz="2000" b="1" dirty="0" smtClean="0">
                <a:latin typeface="Arial" pitchFamily="34" charset="0"/>
                <a:cs typeface="Arial" pitchFamily="34" charset="0"/>
              </a:rPr>
              <a:t>PRISCILA DEDÉ CUSTODIO LEMUS</a:t>
            </a:r>
            <a:r>
              <a:rPr lang="es-GT" sz="2000" dirty="0" smtClean="0">
                <a:latin typeface="Arial" pitchFamily="34" charset="0"/>
                <a:cs typeface="Arial" pitchFamily="34" charset="0"/>
              </a:rPr>
              <a:t> (SUBJEFE DE DEPARTAMENTO SUSTANTIVO II), </a:t>
            </a:r>
            <a:r>
              <a:rPr lang="es-GT" sz="2000" b="1" dirty="0" smtClean="0">
                <a:latin typeface="Arial" pitchFamily="34" charset="0"/>
                <a:cs typeface="Arial" pitchFamily="34" charset="0"/>
              </a:rPr>
              <a:t>JOSÉ MIGUEL ENRÍQUEZ GONZÁLEZ </a:t>
            </a:r>
            <a:r>
              <a:rPr lang="es-GT" sz="2000" dirty="0" smtClean="0">
                <a:latin typeface="Arial" pitchFamily="34" charset="0"/>
                <a:cs typeface="Arial" pitchFamily="34" charset="0"/>
              </a:rPr>
              <a:t>(JEFE DE DEPARTAMENTO SUSTANTIVO II) Y </a:t>
            </a:r>
            <a:r>
              <a:rPr lang="es-GT" sz="2000" b="1" dirty="0" smtClean="0">
                <a:latin typeface="Arial" pitchFamily="34" charset="0"/>
                <a:cs typeface="Arial" pitchFamily="34" charset="0"/>
              </a:rPr>
              <a:t>MILTON OBDULIO CARRILLO SIAN</a:t>
            </a:r>
            <a:r>
              <a:rPr lang="es-GT" sz="2000" dirty="0" smtClean="0">
                <a:latin typeface="Arial" pitchFamily="34" charset="0"/>
                <a:cs typeface="Arial" pitchFamily="34" charset="0"/>
              </a:rPr>
              <a:t> (JEFE DE DEPARTAMENTO TÉCNICO II), </a:t>
            </a:r>
            <a:r>
              <a:rPr lang="es-GT" sz="2000" b="1" dirty="0" smtClean="0">
                <a:latin typeface="Arial" pitchFamily="34" charset="0"/>
                <a:cs typeface="Arial" pitchFamily="34" charset="0"/>
              </a:rPr>
              <a:t>SE CONCERTARON PARA COMETER EL DELITO DE FRAUDE</a:t>
            </a:r>
            <a:r>
              <a:rPr lang="es-GT" sz="2000" dirty="0" smtClean="0">
                <a:latin typeface="Arial" pitchFamily="34" charset="0"/>
                <a:cs typeface="Arial" pitchFamily="34" charset="0"/>
              </a:rPr>
              <a:t>; LO ANTERIOR, CON EL PROPÓSITO DE ASESORAR, APOYAR Y BENEFICIAR INDEBIDAMENTE A </a:t>
            </a:r>
            <a:r>
              <a:rPr lang="es-GT" sz="2000" b="1" dirty="0" smtClean="0">
                <a:latin typeface="Arial" pitchFamily="34" charset="0"/>
                <a:cs typeface="Arial" pitchFamily="34" charset="0"/>
              </a:rPr>
              <a:t>CONSTRUCTORA SOL</a:t>
            </a:r>
            <a:r>
              <a:rPr lang="es-GT" sz="2000" dirty="0" smtClean="0">
                <a:latin typeface="Arial" pitchFamily="34" charset="0"/>
                <a:cs typeface="Arial" pitchFamily="34" charset="0"/>
              </a:rPr>
              <a:t>. </a:t>
            </a:r>
          </a:p>
          <a:p>
            <a:pPr algn="just"/>
            <a:endParaRPr lang="es-GT" sz="2000" dirty="0">
              <a:latin typeface="Arial" pitchFamily="34" charset="0"/>
              <a:cs typeface="Arial" pitchFamily="34" charset="0"/>
            </a:endParaRPr>
          </a:p>
        </p:txBody>
      </p:sp>
    </p:spTree>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33400"/>
            <a:ext cx="8229600" cy="3836988"/>
          </a:xfrm>
        </p:spPr>
        <p:txBody>
          <a:bodyPr/>
          <a:lstStyle/>
          <a:p>
            <a:pPr algn="just">
              <a:buNone/>
            </a:pPr>
            <a:r>
              <a:rPr lang="es-GT" sz="2000" dirty="0" smtClean="0">
                <a:latin typeface="Arial" pitchFamily="34" charset="0"/>
                <a:cs typeface="Arial" pitchFamily="34" charset="0"/>
              </a:rPr>
              <a:t>	Los integrantes del Grupo Delictivo Organizado, procedieron a ejecutar las acciones delictivas siguientes: </a:t>
            </a:r>
          </a:p>
          <a:p>
            <a:pPr algn="just">
              <a:buFont typeface="Wingdings" pitchFamily="2" charset="2"/>
              <a:buChar char="Ø"/>
            </a:pPr>
            <a:endParaRPr lang="es-GT" sz="2000" u="sng" dirty="0" smtClean="0">
              <a:latin typeface="Arial" pitchFamily="34" charset="0"/>
              <a:cs typeface="Arial" pitchFamily="34" charset="0"/>
            </a:endParaRPr>
          </a:p>
          <a:p>
            <a:pPr marL="457200" indent="-457200" algn="just">
              <a:buFont typeface="Wingdings" pitchFamily="2" charset="2"/>
              <a:buChar char="ü"/>
            </a:pPr>
            <a:r>
              <a:rPr lang="es-GT" sz="2000" dirty="0" smtClean="0">
                <a:latin typeface="Arial" pitchFamily="34" charset="0"/>
                <a:cs typeface="Arial" pitchFamily="34" charset="0"/>
              </a:rPr>
              <a:t>La conformación y revisión del expediente de la oferta del proveedor, previamente a la fecha de la presentación ante la Junta de Cotización.</a:t>
            </a:r>
          </a:p>
          <a:p>
            <a:pPr marL="457200" indent="-457200" algn="just">
              <a:buFont typeface="+mj-lt"/>
              <a:buAutoNum type="arabicPeriod"/>
            </a:pPr>
            <a:endParaRPr lang="es-GT" sz="2000" dirty="0" smtClean="0">
              <a:latin typeface="Arial" pitchFamily="34" charset="0"/>
              <a:cs typeface="Arial" pitchFamily="34" charset="0"/>
            </a:endParaRPr>
          </a:p>
          <a:p>
            <a:pPr marL="457200" indent="-457200" algn="just">
              <a:buFont typeface="Wingdings" pitchFamily="2" charset="2"/>
              <a:buChar char="ü"/>
            </a:pPr>
            <a:r>
              <a:rPr lang="es-GT" sz="2000" dirty="0" smtClean="0">
                <a:latin typeface="Arial" pitchFamily="34" charset="0"/>
                <a:cs typeface="Arial" pitchFamily="34" charset="0"/>
              </a:rPr>
              <a:t>La descalificación fraudulenta de la entidad </a:t>
            </a:r>
            <a:r>
              <a:rPr lang="es-GT" sz="2000" b="1" dirty="0" smtClean="0">
                <a:latin typeface="Arial" pitchFamily="34" charset="0"/>
                <a:cs typeface="Arial" pitchFamily="34" charset="0"/>
              </a:rPr>
              <a:t>QUARTUS, SOCIEDAD ANÓNIMA</a:t>
            </a:r>
            <a:r>
              <a:rPr lang="es-GT" sz="2000" dirty="0" smtClean="0">
                <a:latin typeface="Arial" pitchFamily="34" charset="0"/>
                <a:cs typeface="Arial" pitchFamily="34" charset="0"/>
              </a:rPr>
              <a:t>, a pesar de haber presentado las condiciones económicas más favorables para los intereses del estado, así como haber cumplido con todos los requisitos establecidos en las bases de cotización, acreditando mayor experiencia en la materia contratada.</a:t>
            </a:r>
          </a:p>
          <a:p>
            <a:pPr marL="457200" indent="-457200" algn="just">
              <a:buFont typeface="+mj-lt"/>
              <a:buAutoNum type="arabicPeriod"/>
            </a:pPr>
            <a:endParaRPr lang="es-GT" sz="2000" dirty="0" smtClean="0">
              <a:latin typeface="Arial" pitchFamily="34" charset="0"/>
              <a:cs typeface="Arial" pitchFamily="34" charset="0"/>
            </a:endParaRPr>
          </a:p>
          <a:p>
            <a:pPr marL="457200" indent="-457200" algn="just">
              <a:buFont typeface="Wingdings" pitchFamily="2" charset="2"/>
              <a:buChar char="ü"/>
            </a:pPr>
            <a:r>
              <a:rPr lang="es-GT" sz="2000" dirty="0" smtClean="0">
                <a:latin typeface="Arial" pitchFamily="34" charset="0"/>
                <a:cs typeface="Arial" pitchFamily="34" charset="0"/>
              </a:rPr>
              <a:t>La adjudicación del Proyecto a un precio </a:t>
            </a:r>
            <a:r>
              <a:rPr lang="es-GT" sz="2000" b="1" dirty="0" smtClean="0">
                <a:latin typeface="Arial" pitchFamily="34" charset="0"/>
                <a:cs typeface="Arial" pitchFamily="34" charset="0"/>
              </a:rPr>
              <a:t>SOBREVALORADO</a:t>
            </a:r>
            <a:r>
              <a:rPr lang="es-GT" sz="2000" dirty="0" smtClean="0">
                <a:latin typeface="Arial" pitchFamily="34" charset="0"/>
                <a:cs typeface="Arial" pitchFamily="34" charset="0"/>
              </a:rPr>
              <a:t>; </a:t>
            </a:r>
            <a:endParaRPr lang="es-GT" sz="2000" dirty="0"/>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3048000"/>
            <a:ext cx="7772400" cy="883466"/>
          </a:xfrm>
        </p:spPr>
        <p:txBody>
          <a:bodyPr>
            <a:normAutofit fontScale="90000"/>
          </a:bodyPr>
          <a:lstStyle/>
          <a:p>
            <a:r>
              <a:rPr lang="es-GT" b="1" dirty="0" smtClean="0"/>
              <a:t>NEPOTISMO </a:t>
            </a:r>
            <a:br>
              <a:rPr lang="es-GT" b="1" dirty="0" smtClean="0"/>
            </a:br>
            <a:r>
              <a:rPr lang="es-GT" b="1" dirty="0" smtClean="0"/>
              <a:t>CONTRATACIONES DE FAMILIARES Y AMIGOS DEL</a:t>
            </a:r>
            <a:br>
              <a:rPr lang="es-GT" b="1" dirty="0" smtClean="0"/>
            </a:br>
            <a:r>
              <a:rPr lang="es-GT" b="1" dirty="0" smtClean="0"/>
              <a:t>EX MINISTRO DE ESTADO 2018-2020</a:t>
            </a:r>
            <a:br>
              <a:rPr lang="es-GT" b="1" dirty="0" smtClean="0"/>
            </a:br>
            <a:r>
              <a:rPr lang="es-GT" b="1" dirty="0" smtClean="0"/>
              <a:t>SEÑOR ELDER DE JESÚS SÚCHITE VARGAS</a:t>
            </a:r>
            <a:endParaRPr lang="es-GT" b="1" dirty="0"/>
          </a:p>
        </p:txBody>
      </p:sp>
    </p:spTree>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81000" y="533400"/>
            <a:ext cx="8229600" cy="3836988"/>
          </a:xfrm>
        </p:spPr>
        <p:txBody>
          <a:bodyPr/>
          <a:lstStyle/>
          <a:p>
            <a:pPr marL="457200" indent="-457200" algn="just">
              <a:buFont typeface="Wingdings" pitchFamily="2" charset="2"/>
              <a:buChar char="ü"/>
            </a:pPr>
            <a:r>
              <a:rPr lang="es-GT" sz="2000" dirty="0" smtClean="0">
                <a:latin typeface="Arial" pitchFamily="34" charset="0"/>
                <a:cs typeface="Arial" pitchFamily="34" charset="0"/>
              </a:rPr>
              <a:t>La designación dentro de la Comisión Receptora y Liquidadora del Proyecto, de la </a:t>
            </a:r>
            <a:r>
              <a:rPr lang="es-GT" sz="2000" b="1" dirty="0" smtClean="0">
                <a:latin typeface="Arial" pitchFamily="34" charset="0"/>
                <a:cs typeface="Arial" pitchFamily="34" charset="0"/>
              </a:rPr>
              <a:t>SEÑORITA DENIS DAMARIS MENDOZA CAMPOS</a:t>
            </a:r>
            <a:r>
              <a:rPr lang="es-GT" sz="2000" dirty="0" smtClean="0">
                <a:latin typeface="Arial" pitchFamily="34" charset="0"/>
                <a:cs typeface="Arial" pitchFamily="34" charset="0"/>
              </a:rPr>
              <a:t>, quien se había concertado con </a:t>
            </a:r>
            <a:r>
              <a:rPr lang="es-GT" sz="2000" b="1" dirty="0" smtClean="0">
                <a:latin typeface="Arial" pitchFamily="34" charset="0"/>
                <a:cs typeface="Arial" pitchFamily="34" charset="0"/>
              </a:rPr>
              <a:t>ROXANDA EDITH ORELLANA VALDEZ DE URBINA</a:t>
            </a:r>
            <a:r>
              <a:rPr lang="es-GT" sz="2000" dirty="0" smtClean="0">
                <a:latin typeface="Arial" pitchFamily="34" charset="0"/>
                <a:cs typeface="Arial" pitchFamily="34" charset="0"/>
              </a:rPr>
              <a:t> y los demás Funcionarios y Empleados intervinientes dentro del Proceso de Cotización Pública, para revisar el expediente que el contratista favorecido, presentaría ante la Junta. </a:t>
            </a:r>
          </a:p>
          <a:p>
            <a:pPr marL="457200" indent="-457200" algn="just">
              <a:buFont typeface="Wingdings" pitchFamily="2" charset="2"/>
              <a:buChar char="ü"/>
            </a:pPr>
            <a:endParaRPr lang="es-GT" sz="2000" dirty="0" smtClean="0">
              <a:latin typeface="Arial" pitchFamily="34" charset="0"/>
              <a:cs typeface="Arial" pitchFamily="34" charset="0"/>
            </a:endParaRPr>
          </a:p>
          <a:p>
            <a:pPr marL="457200" indent="-457200" algn="just">
              <a:buFont typeface="Wingdings" pitchFamily="2" charset="2"/>
              <a:buChar char="ü"/>
            </a:pPr>
            <a:r>
              <a:rPr lang="es-GT" sz="2000" dirty="0" smtClean="0">
                <a:latin typeface="Arial" pitchFamily="34" charset="0"/>
                <a:cs typeface="Arial" pitchFamily="34" charset="0"/>
              </a:rPr>
              <a:t>La secuencia de comunicaciones telefónicas, por medio de las cuales se planificó y ejecutó la defraudación del Estado.</a:t>
            </a:r>
          </a:p>
          <a:p>
            <a:pPr marL="457200" indent="-457200" algn="just">
              <a:buNone/>
            </a:pPr>
            <a:r>
              <a:rPr lang="es-GT" sz="2000" dirty="0" smtClean="0">
                <a:latin typeface="Arial" pitchFamily="34" charset="0"/>
                <a:cs typeface="Arial" pitchFamily="34" charset="0"/>
              </a:rPr>
              <a:t> </a:t>
            </a:r>
          </a:p>
          <a:p>
            <a:pPr marL="457200" indent="-457200" algn="just">
              <a:buFont typeface="Wingdings" pitchFamily="2" charset="2"/>
              <a:buChar char="ü"/>
            </a:pPr>
            <a:r>
              <a:rPr lang="es-GT" sz="2000" dirty="0" smtClean="0">
                <a:latin typeface="Arial" pitchFamily="34" charset="0"/>
                <a:cs typeface="Arial" pitchFamily="34" charset="0"/>
              </a:rPr>
              <a:t>Los posibles </a:t>
            </a:r>
            <a:r>
              <a:rPr lang="es-GT" sz="2000" b="1" dirty="0" smtClean="0">
                <a:latin typeface="Arial" pitchFamily="34" charset="0"/>
                <a:cs typeface="Arial" pitchFamily="34" charset="0"/>
              </a:rPr>
              <a:t>SOBORNOS</a:t>
            </a:r>
            <a:r>
              <a:rPr lang="es-GT" sz="2000" dirty="0" smtClean="0">
                <a:latin typeface="Arial" pitchFamily="34" charset="0"/>
                <a:cs typeface="Arial" pitchFamily="34" charset="0"/>
              </a:rPr>
              <a:t> entregados por el </a:t>
            </a:r>
            <a:r>
              <a:rPr lang="es-GT" sz="2000" b="1" dirty="0" smtClean="0">
                <a:latin typeface="Arial" pitchFamily="34" charset="0"/>
                <a:cs typeface="Arial" pitchFamily="34" charset="0"/>
              </a:rPr>
              <a:t>CONTRATISTA DEL ESTADO</a:t>
            </a:r>
            <a:r>
              <a:rPr lang="es-GT" sz="2000" dirty="0" smtClean="0">
                <a:latin typeface="Arial" pitchFamily="34" charset="0"/>
                <a:cs typeface="Arial" pitchFamily="34" charset="0"/>
              </a:rPr>
              <a:t>, a la </a:t>
            </a:r>
            <a:r>
              <a:rPr lang="es-GT" sz="2000" b="1" dirty="0" smtClean="0">
                <a:latin typeface="Arial" pitchFamily="34" charset="0"/>
                <a:cs typeface="Arial" pitchFamily="34" charset="0"/>
              </a:rPr>
              <a:t>SEÑORA ROXANDA EDITH ORELLANA VALDEZ DE URBINA</a:t>
            </a:r>
            <a:r>
              <a:rPr lang="es-GT" sz="2000" dirty="0" smtClean="0">
                <a:latin typeface="Arial" pitchFamily="34" charset="0"/>
                <a:cs typeface="Arial" pitchFamily="34" charset="0"/>
              </a:rPr>
              <a:t>, quien a su vez se encargó de realizar la repartición entre las demás personas implicadas. </a:t>
            </a:r>
          </a:p>
          <a:p>
            <a:pPr algn="just"/>
            <a:endParaRPr lang="es-GT" sz="2000" dirty="0">
              <a:latin typeface="Arial" pitchFamily="34" charset="0"/>
              <a:cs typeface="Arial" pitchFamily="34" charset="0"/>
            </a:endParaRPr>
          </a:p>
        </p:txBody>
      </p:sp>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PERSONAS SINDICADAS </a:t>
            </a:r>
            <a:endParaRPr lang="es-GT" dirty="0">
              <a:latin typeface="Arial" pitchFamily="34" charset="0"/>
              <a:cs typeface="Arial" pitchFamily="34" charset="0"/>
            </a:endParaRPr>
          </a:p>
        </p:txBody>
      </p:sp>
      <p:sp>
        <p:nvSpPr>
          <p:cNvPr id="3" name="2 Marcador de contenido"/>
          <p:cNvSpPr>
            <a:spLocks noGrp="1"/>
          </p:cNvSpPr>
          <p:nvPr>
            <p:ph idx="1"/>
          </p:nvPr>
        </p:nvSpPr>
        <p:spPr>
          <a:xfrm>
            <a:off x="381000" y="1295400"/>
            <a:ext cx="8229600" cy="3836988"/>
          </a:xfrm>
        </p:spPr>
        <p:txBody>
          <a:bodyPr/>
          <a:lstStyle/>
          <a:p>
            <a:pPr algn="just"/>
            <a:r>
              <a:rPr lang="es-GT" sz="2000" b="1" dirty="0" smtClean="0">
                <a:latin typeface="Arial" pitchFamily="34" charset="0"/>
                <a:cs typeface="Arial" pitchFamily="34" charset="0"/>
              </a:rPr>
              <a:t>MARIO RENATO MONTERROSO GARCÍA </a:t>
            </a:r>
            <a:r>
              <a:rPr lang="es-GT" sz="2000" dirty="0" smtClean="0">
                <a:latin typeface="Arial" pitchFamily="34" charset="0"/>
                <a:cs typeface="Arial" pitchFamily="34" charset="0"/>
              </a:rPr>
              <a:t>– VICEMINISTRO DEL DEPORTE Y LA RECREACIÓN – MINISTERIO DE CULTURA Y DEPORTES </a:t>
            </a:r>
          </a:p>
          <a:p>
            <a:pPr algn="just"/>
            <a:r>
              <a:rPr lang="es-GT" sz="2000" b="1" dirty="0" smtClean="0">
                <a:latin typeface="Arial" pitchFamily="34" charset="0"/>
                <a:cs typeface="Arial" pitchFamily="34" charset="0"/>
              </a:rPr>
              <a:t>ROXANDA EDITH ORELLANA VALDEZ DE URBINA </a:t>
            </a:r>
            <a:r>
              <a:rPr lang="es-GT" sz="2000" dirty="0" smtClean="0">
                <a:latin typeface="Arial" pitchFamily="34" charset="0"/>
                <a:cs typeface="Arial" pitchFamily="34" charset="0"/>
              </a:rPr>
              <a:t>– ASESORA DEL VICEMINISTERIO DEL DEPORTE Y LA RECREACIÓN – MINISTERIO DE CULTURA Y DEPORTES</a:t>
            </a:r>
          </a:p>
          <a:p>
            <a:pPr algn="just"/>
            <a:r>
              <a:rPr lang="es-GT" sz="2000" b="1" dirty="0" smtClean="0">
                <a:latin typeface="Arial" pitchFamily="34" charset="0"/>
                <a:cs typeface="Arial" pitchFamily="34" charset="0"/>
              </a:rPr>
              <a:t>SEÑOR LEOPOLDO SOLÍS ICO </a:t>
            </a:r>
            <a:r>
              <a:rPr lang="es-GT" sz="2000" dirty="0" smtClean="0">
                <a:latin typeface="Arial" pitchFamily="34" charset="0"/>
                <a:cs typeface="Arial" pitchFamily="34" charset="0"/>
              </a:rPr>
              <a:t>– CONTRISTA DEL ESTADO – PROPIETARIO Y REPRESENTANTE LEGAL DE CONSTRUCTORA SOL</a:t>
            </a:r>
          </a:p>
          <a:p>
            <a:pPr algn="just"/>
            <a:r>
              <a:rPr lang="es-GT" sz="2000" b="1" dirty="0" smtClean="0">
                <a:latin typeface="Arial" pitchFamily="34" charset="0"/>
                <a:cs typeface="Arial" pitchFamily="34" charset="0"/>
              </a:rPr>
              <a:t>BILLY MANUEL BARILLAS DEL ÁGUILA </a:t>
            </a:r>
            <a:r>
              <a:rPr lang="es-GT" sz="2000" dirty="0" smtClean="0">
                <a:latin typeface="Arial" pitchFamily="34" charset="0"/>
                <a:cs typeface="Arial" pitchFamily="34" charset="0"/>
              </a:rPr>
              <a:t>– DIRECTOR GENERAL DEL DEPORTE Y LA RECREACIÓN – VICEMINISTERIO DEL DEPORTE Y LA RECREACIÓN  </a:t>
            </a:r>
          </a:p>
          <a:p>
            <a:pPr algn="just"/>
            <a:r>
              <a:rPr lang="es-GT" sz="2000" b="1" dirty="0" smtClean="0">
                <a:latin typeface="Arial" pitchFamily="34" charset="0"/>
                <a:cs typeface="Arial" pitchFamily="34" charset="0"/>
              </a:rPr>
              <a:t>DENIS DAMARIS MENDOZA CAMPOS </a:t>
            </a:r>
            <a:r>
              <a:rPr lang="es-GT" sz="2000" dirty="0" smtClean="0">
                <a:latin typeface="Arial" pitchFamily="34" charset="0"/>
                <a:cs typeface="Arial" pitchFamily="34" charset="0"/>
              </a:rPr>
              <a:t>– SUB-JEFE DE DEPARTAMENTO TÉCNICO II – VICEMINISTERIO DEL DEPORTE Y LA RECREACIÓN</a:t>
            </a:r>
            <a:endParaRPr lang="es-GT" sz="2000" dirty="0">
              <a:latin typeface="Arial" pitchFamily="34" charset="0"/>
              <a:cs typeface="Arial" pitchFamily="34" charset="0"/>
            </a:endParaRPr>
          </a:p>
        </p:txBody>
      </p:sp>
    </p:spTree>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PERSONAS SINDICADAS </a:t>
            </a:r>
            <a:endParaRPr lang="es-GT" dirty="0">
              <a:latin typeface="Arial" pitchFamily="34" charset="0"/>
              <a:cs typeface="Arial" pitchFamily="34" charset="0"/>
            </a:endParaRPr>
          </a:p>
        </p:txBody>
      </p:sp>
      <p:sp>
        <p:nvSpPr>
          <p:cNvPr id="3" name="2 Marcador de contenido"/>
          <p:cNvSpPr>
            <a:spLocks noGrp="1"/>
          </p:cNvSpPr>
          <p:nvPr>
            <p:ph idx="1"/>
          </p:nvPr>
        </p:nvSpPr>
        <p:spPr>
          <a:xfrm>
            <a:off x="381000" y="1295400"/>
            <a:ext cx="8229600" cy="3836988"/>
          </a:xfrm>
        </p:spPr>
        <p:txBody>
          <a:bodyPr/>
          <a:lstStyle/>
          <a:p>
            <a:pPr algn="just"/>
            <a:r>
              <a:rPr lang="es-GT" sz="2000" b="1" dirty="0" smtClean="0"/>
              <a:t>PRISCILA DEDÉ CUSTODIO LEMUS </a:t>
            </a:r>
            <a:r>
              <a:rPr lang="es-GT" sz="2000" dirty="0" smtClean="0"/>
              <a:t>- SUBJEFE DE DEPARTAMENTO SUSTANTIVO II – VICEMINISTERIO DEL DEPORTE Y LA RECREACIÓN </a:t>
            </a:r>
            <a:r>
              <a:rPr lang="es-GT" sz="2000" b="1" dirty="0" smtClean="0"/>
              <a:t> </a:t>
            </a:r>
          </a:p>
          <a:p>
            <a:pPr algn="just"/>
            <a:r>
              <a:rPr lang="es-GT" sz="2000" b="1" dirty="0" smtClean="0"/>
              <a:t>JOSÉ MIGUEL ENRÍQUEZ GONZÁLEZ </a:t>
            </a:r>
            <a:r>
              <a:rPr lang="es-GT" sz="2000" dirty="0" smtClean="0"/>
              <a:t>- JEFE DE DEPARTAMENTO SUSTANTIVO II – VICEMINISTERIO DEL DEPORTE Y LA RECREACIÓN </a:t>
            </a:r>
            <a:r>
              <a:rPr lang="es-GT" sz="2000" b="1" dirty="0" smtClean="0"/>
              <a:t>  </a:t>
            </a:r>
          </a:p>
          <a:p>
            <a:pPr algn="just"/>
            <a:r>
              <a:rPr lang="es-GT" sz="2000" b="1" dirty="0" smtClean="0"/>
              <a:t>MILTON OBDULIO CARRILLO SIAN </a:t>
            </a:r>
            <a:r>
              <a:rPr lang="es-GT" sz="2000" dirty="0" smtClean="0"/>
              <a:t>- JEFE DE DEPARTAMENTO TÉCNICO II – VICEMINISTERIO DEL DEPORTE Y LA RECREACIÓN</a:t>
            </a:r>
            <a:endParaRPr lang="es-GT" sz="2000" dirty="0">
              <a:latin typeface="Arial" pitchFamily="34" charset="0"/>
              <a:cs typeface="Arial" pitchFamily="34" charset="0"/>
            </a:endParaRPr>
          </a:p>
        </p:txBody>
      </p:sp>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GT" dirty="0" smtClean="0">
                <a:latin typeface="Arial" pitchFamily="34" charset="0"/>
                <a:cs typeface="Arial" pitchFamily="34" charset="0"/>
              </a:rPr>
              <a:t>DELITOS A IMPUTAR</a:t>
            </a:r>
            <a:endParaRPr lang="es-GT" dirty="0">
              <a:latin typeface="Arial" pitchFamily="34" charset="0"/>
              <a:cs typeface="Arial" pitchFamily="34" charset="0"/>
            </a:endParaRPr>
          </a:p>
        </p:txBody>
      </p:sp>
      <p:sp>
        <p:nvSpPr>
          <p:cNvPr id="3" name="2 Marcador de contenido"/>
          <p:cNvSpPr>
            <a:spLocks noGrp="1"/>
          </p:cNvSpPr>
          <p:nvPr>
            <p:ph idx="1"/>
          </p:nvPr>
        </p:nvSpPr>
        <p:spPr/>
        <p:txBody>
          <a:bodyPr/>
          <a:lstStyle/>
          <a:p>
            <a:pPr marL="457200" indent="-457200" algn="just">
              <a:buFont typeface="+mj-lt"/>
              <a:buAutoNum type="arabicPeriod"/>
            </a:pPr>
            <a:r>
              <a:rPr lang="es-GT" b="1" dirty="0" smtClean="0">
                <a:latin typeface="Arial" pitchFamily="34" charset="0"/>
                <a:cs typeface="Arial" pitchFamily="34" charset="0"/>
              </a:rPr>
              <a:t>FRAUDE</a:t>
            </a:r>
            <a:r>
              <a:rPr lang="es-GT" dirty="0" smtClean="0">
                <a:latin typeface="Arial" pitchFamily="34" charset="0"/>
                <a:cs typeface="Arial" pitchFamily="34" charset="0"/>
              </a:rPr>
              <a:t> – REGULADO POR EL </a:t>
            </a:r>
            <a:r>
              <a:rPr lang="es-GT" b="1" dirty="0" smtClean="0">
                <a:latin typeface="Arial" pitchFamily="34" charset="0"/>
                <a:cs typeface="Arial" pitchFamily="34" charset="0"/>
              </a:rPr>
              <a:t>ARTÍCULO 450 </a:t>
            </a:r>
            <a:r>
              <a:rPr lang="es-GT" dirty="0" smtClean="0">
                <a:latin typeface="Arial" pitchFamily="34" charset="0"/>
                <a:cs typeface="Arial" pitchFamily="34" charset="0"/>
              </a:rPr>
              <a:t>DEL CÓDIGO PENAL. </a:t>
            </a:r>
          </a:p>
          <a:p>
            <a:pPr marL="457200" indent="-457200" algn="just">
              <a:buFont typeface="+mj-lt"/>
              <a:buAutoNum type="arabicPeriod"/>
            </a:pPr>
            <a:endParaRPr lang="es-GT" dirty="0" smtClean="0">
              <a:latin typeface="Arial" pitchFamily="34" charset="0"/>
              <a:cs typeface="Arial" pitchFamily="34" charset="0"/>
            </a:endParaRPr>
          </a:p>
          <a:p>
            <a:pPr marL="457200" indent="-457200" algn="just">
              <a:buFont typeface="+mj-lt"/>
              <a:buAutoNum type="arabicPeriod"/>
            </a:pPr>
            <a:r>
              <a:rPr lang="es-GT" b="1" dirty="0" smtClean="0">
                <a:latin typeface="Arial" pitchFamily="34" charset="0"/>
                <a:cs typeface="Arial" pitchFamily="34" charset="0"/>
              </a:rPr>
              <a:t>ASOCIACIÓN ILÍCITA</a:t>
            </a:r>
            <a:r>
              <a:rPr lang="es-GT" dirty="0" smtClean="0">
                <a:latin typeface="Arial" pitchFamily="34" charset="0"/>
                <a:cs typeface="Arial" pitchFamily="34" charset="0"/>
              </a:rPr>
              <a:t> – PRECEPTUADO POR EL </a:t>
            </a:r>
            <a:r>
              <a:rPr lang="es-GT" b="1" dirty="0" smtClean="0">
                <a:latin typeface="Arial" pitchFamily="34" charset="0"/>
                <a:cs typeface="Arial" pitchFamily="34" charset="0"/>
              </a:rPr>
              <a:t>ARTÍCULO 4 </a:t>
            </a:r>
            <a:r>
              <a:rPr lang="es-GT" dirty="0" smtClean="0">
                <a:latin typeface="Arial" pitchFamily="34" charset="0"/>
                <a:cs typeface="Arial" pitchFamily="34" charset="0"/>
              </a:rPr>
              <a:t>DE LA LEY CONTRA LA DELINCUENCIA ORGANIZADA.</a:t>
            </a:r>
            <a:endParaRPr lang="es-GT" dirty="0">
              <a:latin typeface="Arial" pitchFamily="34" charset="0"/>
              <a:cs typeface="Arial" pitchFamily="34" charset="0"/>
            </a:endParaRPr>
          </a:p>
        </p:txBody>
      </p:sp>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Imagen 2"/>
          <p:cNvPicPr>
            <a:picLocks noChangeAspect="1"/>
          </p:cNvPicPr>
          <p:nvPr/>
        </p:nvPicPr>
        <p:blipFill>
          <a:blip r:embed="rId2" cstate="print">
            <a:extLst>
              <a:ext uri="{28A0092B-C50C-407E-A947-70E740481C1C}">
                <a14:useLocalDpi xmlns:a14="http://schemas.microsoft.com/office/drawing/2010/main" xmlns="" val="0"/>
              </a:ext>
            </a:extLst>
          </a:blip>
          <a:srcRect l="14442" t="18678" r="14442" b="18678"/>
          <a:stretch>
            <a:fillRect/>
          </a:stretch>
        </p:blipFill>
        <p:spPr bwMode="auto">
          <a:xfrm>
            <a:off x="3603625" y="2827338"/>
            <a:ext cx="1670050" cy="11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44628363"/>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2 PLANTILLA PRESENTACIÓNES MP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 PLANTILLA PRESENTACIÓNES MP (2)</Template>
  <TotalTime>82607</TotalTime>
  <Words>2438</Words>
  <Application>Microsoft Office PowerPoint</Application>
  <PresentationFormat>Presentación en pantalla (4:3)</PresentationFormat>
  <Paragraphs>254</Paragraphs>
  <Slides>94</Slides>
  <Notes>3</Notes>
  <HiddenSlides>0</HiddenSlides>
  <MMClips>0</MMClips>
  <ScaleCrop>false</ScaleCrop>
  <HeadingPairs>
    <vt:vector size="4" baseType="variant">
      <vt:variant>
        <vt:lpstr>Tema</vt:lpstr>
      </vt:variant>
      <vt:variant>
        <vt:i4>1</vt:i4>
      </vt:variant>
      <vt:variant>
        <vt:lpstr>Títulos de diapositiva</vt:lpstr>
      </vt:variant>
      <vt:variant>
        <vt:i4>94</vt:i4>
      </vt:variant>
    </vt:vector>
  </HeadingPairs>
  <TitlesOfParts>
    <vt:vector size="95" baseType="lpstr">
      <vt:lpstr>2 PLANTILLA PRESENTACIÓNES MP (2)</vt:lpstr>
      <vt:lpstr>CORRUPCIÓN EN EL MINISTERIO DE CULTURA Y DEPORTES NEPOTISMO Y FRAUDE EN LAS  CONTRATACIONES PÚBLICAS ADMINISTRACIÓN 2018-2020</vt:lpstr>
      <vt:lpstr>CORRUPCIÓN EN EL PALACIO NACIONAL DE LA CULTURA  ADMINISTRACIÓN 2018-2020  EXPEDIENTE: MP001-2019-37809 FISCALÍA CONTRA LA CORRUPCIÓN   </vt:lpstr>
      <vt:lpstr>Diapositiva 3</vt:lpstr>
      <vt:lpstr>Diapositiva 4</vt:lpstr>
      <vt:lpstr>Diapositiva 5</vt:lpstr>
      <vt:lpstr>PRINCIPALES INTEGRANTES DEL GRUPO DELICTIVO ORGANIZADO</vt:lpstr>
      <vt:lpstr>MINISTERIO DE CULTURA Y DEPORTES</vt:lpstr>
      <vt:lpstr>Diapositiva 8</vt:lpstr>
      <vt:lpstr>NEPOTISMO  CONTRATACIONES DE FAMILIARES Y AMIGOS DEL EX MINISTRO DE ESTADO 2018-2020 SEÑOR ELDER DE JESÚS SÚCHITE VARGAS</vt:lpstr>
      <vt:lpstr>LICENCIADO ELDER DE JESÚS SÚCHITE VARGAS MINISTRO DE CULTURA Y DEPORTES  2018-2020</vt:lpstr>
      <vt:lpstr>NEPOTISMO </vt:lpstr>
      <vt:lpstr>CONTINUIDAD DELICTIVA</vt:lpstr>
      <vt:lpstr>NORMAS LEGALES VIOLENTADAS</vt:lpstr>
      <vt:lpstr>TRÁFICO DE INFLUENCIAS</vt:lpstr>
      <vt:lpstr>PAGOS ILEGALES  POR EL SUMINISTRO DE ALIMENTOS EN EL MUNICIPIO DE SAN LUIS JILOTEPEQUE, DEPARTAMENTO DE JALAPA</vt:lpstr>
      <vt:lpstr>ANTECEDENTES DEL CASO</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CONCLUSIONES PRELIMINARES</vt:lpstr>
      <vt:lpstr>PERSONAS SINDICADAS </vt:lpstr>
      <vt:lpstr>PERSONAS SINDICADAS </vt:lpstr>
      <vt:lpstr>PERSONAS SINDICADAS </vt:lpstr>
      <vt:lpstr>FRAUDE EN EL EVENTO DE COTIZACIÓN PÚBLICA: “SERVICIO DE MANTENIMIENTO Y REPARACIÓN DE CUBIERTA  DE DOS CANCHAS Y ÁREA DE GRADERÍO PARA EL CENTRO DEPORTIVO GERONA”</vt:lpstr>
      <vt:lpstr>NOG 9874070 SERVICIO DE MANTENIMIENTO Y REPARACIÓN DE CUBIERTA DE DOS CANCHAS Y ÁREA DE  GRADERÍO, PARA EL CENTRO DEPORTIVO GERONA </vt:lpstr>
      <vt:lpstr>Diapositiva 35</vt:lpstr>
      <vt:lpstr>ANTECEDENTES DEL CASO</vt:lpstr>
      <vt:lpstr>Diapositiva 37</vt:lpstr>
      <vt:lpstr>ARTIFICIOS USADOS PARA DEFRAUDAR AL ESTADO</vt:lpstr>
      <vt:lpstr>Diapositiva 39</vt:lpstr>
      <vt:lpstr>MODIFICACIONES A LAS BASES DEL EVENTO DE COTIZACIÓN</vt:lpstr>
      <vt:lpstr>Diapositiva 41</vt:lpstr>
      <vt:lpstr>MODIFICACIÓN DE LA FECHA DE LA VISITA DE CAMPO</vt:lpstr>
      <vt:lpstr>NOMBRAMIENTO DE LA JUNTA DE COTIZACIÓN Y RECEPCIÓN DE LAS OFERTAS</vt:lpstr>
      <vt:lpstr>Diapositiva 44</vt:lpstr>
      <vt:lpstr>MODIFICACIÓN DEL PLAZO PARA ADJUDICAR</vt:lpstr>
      <vt:lpstr>Diapositiva 46</vt:lpstr>
      <vt:lpstr>ADJUDICACIÓN FRAUDULENTA</vt:lpstr>
      <vt:lpstr>Diapositiva 48</vt:lpstr>
      <vt:lpstr>Diapositiva 49</vt:lpstr>
      <vt:lpstr>SUSCRIPCIÓN DEL CONTRATO ADMINISTRATIVO</vt:lpstr>
      <vt:lpstr>Diapositiva 51</vt:lpstr>
      <vt:lpstr>GRUPO DELICTIVO ORGANIZADO</vt:lpstr>
      <vt:lpstr>Diapositiva 53</vt:lpstr>
      <vt:lpstr>Diapositiva 54</vt:lpstr>
      <vt:lpstr>Diapositiva 55</vt:lpstr>
      <vt:lpstr>PERSONAS SINDICADAS </vt:lpstr>
      <vt:lpstr>PERSONAS SINDICADAS </vt:lpstr>
      <vt:lpstr>DELITOS A IMPUTAR</vt:lpstr>
      <vt:lpstr>FRAUDE EN EL EVENTO DE COTIZACIÓN PUBLICA: “SERVICIO DE MANTENIMIENTO Y REPARACIÓN DE PINTURA GENERAL DE LAS INSTALACIONES CENTRO DEPORTIVO Y RECREATIVO CAMPO MARTE”</vt:lpstr>
      <vt:lpstr>NOG 9875034 MANTENIMIENTO Y REPARACIÓN DE PINTURA GENERAL DE LAS INSTALACIONES DEL CENTRO DEPORTIVO Y RECREATIVO CAMPO MARTE</vt:lpstr>
      <vt:lpstr>ANTECEDENTES DEL CASO</vt:lpstr>
      <vt:lpstr>Diapositiva 62</vt:lpstr>
      <vt:lpstr>Diapositiva 63</vt:lpstr>
      <vt:lpstr>APROBACIÓN DE LAS BASES DE COTIZACIÓN Y ADDENDUM</vt:lpstr>
      <vt:lpstr>Diapositiva 65</vt:lpstr>
      <vt:lpstr>NOMBRAMIENTO DE LA JUNTA DE COTIZACIÓN Y RECEPCIÓN DE LAS OFERTAS</vt:lpstr>
      <vt:lpstr>Diapositiva 67</vt:lpstr>
      <vt:lpstr>ADJUDICACIÓN FRAUDULENTA</vt:lpstr>
      <vt:lpstr>Diapositiva 69</vt:lpstr>
      <vt:lpstr>Diapositiva 70</vt:lpstr>
      <vt:lpstr>ARTIFICIOS USADOS PARA DEFRAUDAR AL ESTADO</vt:lpstr>
      <vt:lpstr>Diapositiva 72</vt:lpstr>
      <vt:lpstr>APROBACIÓN VICEMINISTERIAL</vt:lpstr>
      <vt:lpstr>SUSCRIPCIÓN DEL CONTRATO ADMINISTRATIVO</vt:lpstr>
      <vt:lpstr>NOMBRAMIENTO DE LA COMISIÓN RECEPTORA Y LIQUIDADORA</vt:lpstr>
      <vt:lpstr>GRUPO DELICTIVO ORGANIZADO</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CONCLUSIONES PRELIMINARES</vt:lpstr>
      <vt:lpstr>Diapositiva 89</vt:lpstr>
      <vt:lpstr>Diapositiva 90</vt:lpstr>
      <vt:lpstr>PERSONAS SINDICADAS </vt:lpstr>
      <vt:lpstr>PERSONAS SINDICADAS </vt:lpstr>
      <vt:lpstr>DELITOS A IMPUTAR</vt:lpstr>
      <vt:lpstr>Diapositiva 94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Caso ume69-2010</dc:title>
  <dc:creator>Luis José Blanco Valles</dc:creator>
  <cp:lastModifiedBy>scampo</cp:lastModifiedBy>
  <cp:revision>1816</cp:revision>
  <cp:lastPrinted>2019-12-11T21:14:24Z</cp:lastPrinted>
  <dcterms:created xsi:type="dcterms:W3CDTF">2006-08-16T00:00:00Z</dcterms:created>
  <dcterms:modified xsi:type="dcterms:W3CDTF">2020-05-22T10:25:52Z</dcterms:modified>
</cp:coreProperties>
</file>